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5" r:id="rId2"/>
    <p:sldId id="257" r:id="rId3"/>
    <p:sldId id="309" r:id="rId4"/>
    <p:sldId id="256" r:id="rId5"/>
    <p:sldId id="259" r:id="rId6"/>
    <p:sldId id="260" r:id="rId7"/>
    <p:sldId id="261" r:id="rId8"/>
    <p:sldId id="262" r:id="rId9"/>
    <p:sldId id="263" r:id="rId10"/>
    <p:sldId id="264" r:id="rId11"/>
    <p:sldId id="265" r:id="rId12"/>
    <p:sldId id="266" r:id="rId13"/>
    <p:sldId id="277" r:id="rId14"/>
    <p:sldId id="274" r:id="rId15"/>
    <p:sldId id="297" r:id="rId16"/>
    <p:sldId id="296" r:id="rId17"/>
    <p:sldId id="271" r:id="rId18"/>
    <p:sldId id="302" r:id="rId19"/>
    <p:sldId id="303" r:id="rId20"/>
    <p:sldId id="306" r:id="rId21"/>
    <p:sldId id="305" r:id="rId22"/>
    <p:sldId id="307" r:id="rId23"/>
    <p:sldId id="310" r:id="rId24"/>
    <p:sldId id="270" r:id="rId25"/>
    <p:sldId id="285" r:id="rId26"/>
    <p:sldId id="279" r:id="rId27"/>
    <p:sldId id="278" r:id="rId28"/>
    <p:sldId id="287" r:id="rId29"/>
    <p:sldId id="289" r:id="rId30"/>
    <p:sldId id="292" r:id="rId31"/>
    <p:sldId id="291" r:id="rId32"/>
    <p:sldId id="294" r:id="rId33"/>
    <p:sldId id="293" r:id="rId34"/>
    <p:sldId id="283" r:id="rId35"/>
    <p:sldId id="280" r:id="rId36"/>
    <p:sldId id="284" r:id="rId37"/>
    <p:sldId id="282" r:id="rId38"/>
    <p:sldId id="299" r:id="rId39"/>
    <p:sldId id="300" r:id="rId40"/>
    <p:sldId id="298" r:id="rId41"/>
    <p:sldId id="308" r:id="rId42"/>
    <p:sldId id="311" r:id="rId4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3FCA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50" autoAdjust="0"/>
    <p:restoredTop sz="92029" autoAdjust="0"/>
  </p:normalViewPr>
  <p:slideViewPr>
    <p:cSldViewPr>
      <p:cViewPr>
        <p:scale>
          <a:sx n="90" d="100"/>
          <a:sy n="90" d="100"/>
        </p:scale>
        <p:origin x="-16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4986" y="-114"/>
      </p:cViewPr>
      <p:guideLst>
        <p:guide orient="horz" pos="3126"/>
        <p:guide pos="209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F8027-49B0-4271-94C2-F99B7303A391}" type="doc">
      <dgm:prSet loTypeId="urn:microsoft.com/office/officeart/2005/8/layout/hProcess9" loCatId="process" qsTypeId="urn:microsoft.com/office/officeart/2005/8/quickstyle/simple1" qsCatId="simple" csTypeId="urn:microsoft.com/office/officeart/2005/8/colors/accent1_2" csCatId="accent1" phldr="1"/>
      <dgm:spPr/>
    </dgm:pt>
    <dgm:pt modelId="{7D8280BD-6C7D-4C7B-8009-5F5F0E432D5D}">
      <dgm:prSet phldrT="[Text]"/>
      <dgm:spPr/>
      <dgm:t>
        <a:bodyPr/>
        <a:lstStyle/>
        <a:p>
          <a:r>
            <a:rPr lang="en-US" dirty="0" smtClean="0"/>
            <a:t>2M</a:t>
          </a:r>
          <a:endParaRPr lang="en-US" dirty="0"/>
        </a:p>
      </dgm:t>
    </dgm:pt>
    <dgm:pt modelId="{ECEE4D9D-8D7E-4031-819D-C67EAD6EA469}" type="parTrans" cxnId="{9190B21A-A41B-4047-9FE5-6A81533A9127}">
      <dgm:prSet/>
      <dgm:spPr/>
      <dgm:t>
        <a:bodyPr/>
        <a:lstStyle/>
        <a:p>
          <a:endParaRPr lang="en-US"/>
        </a:p>
      </dgm:t>
    </dgm:pt>
    <dgm:pt modelId="{61C2FD26-D107-4D75-8690-1A3882582CDA}" type="sibTrans" cxnId="{9190B21A-A41B-4047-9FE5-6A81533A9127}">
      <dgm:prSet/>
      <dgm:spPr/>
      <dgm:t>
        <a:bodyPr/>
        <a:lstStyle/>
        <a:p>
          <a:endParaRPr lang="en-US"/>
        </a:p>
      </dgm:t>
    </dgm:pt>
    <dgm:pt modelId="{C5459D90-8907-4A1B-B133-A9497F96B2AE}">
      <dgm:prSet phldrT="[Text]"/>
      <dgm:spPr/>
      <dgm:t>
        <a:bodyPr/>
        <a:lstStyle/>
        <a:p>
          <a:r>
            <a:rPr lang="en-US" dirty="0" smtClean="0"/>
            <a:t>4M</a:t>
          </a:r>
          <a:endParaRPr lang="en-US" dirty="0"/>
        </a:p>
      </dgm:t>
    </dgm:pt>
    <dgm:pt modelId="{B11B8850-1ACB-44CC-AE52-F5AAD84E8BB0}" type="parTrans" cxnId="{973631AD-A3B5-49E3-AE2A-95BDF5C0C1A6}">
      <dgm:prSet/>
      <dgm:spPr/>
      <dgm:t>
        <a:bodyPr/>
        <a:lstStyle/>
        <a:p>
          <a:endParaRPr lang="en-US"/>
        </a:p>
      </dgm:t>
    </dgm:pt>
    <dgm:pt modelId="{E5D7E0CE-F325-467F-BAAF-6E3DB0533E6D}" type="sibTrans" cxnId="{973631AD-A3B5-49E3-AE2A-95BDF5C0C1A6}">
      <dgm:prSet/>
      <dgm:spPr/>
      <dgm:t>
        <a:bodyPr/>
        <a:lstStyle/>
        <a:p>
          <a:endParaRPr lang="en-US"/>
        </a:p>
      </dgm:t>
    </dgm:pt>
    <dgm:pt modelId="{06615DCB-E4DF-4F7E-914E-5E3855336E37}">
      <dgm:prSet phldrT="[Text]"/>
      <dgm:spPr/>
      <dgm:t>
        <a:bodyPr/>
        <a:lstStyle/>
        <a:p>
          <a:r>
            <a:rPr lang="en-US" dirty="0" smtClean="0"/>
            <a:t>5.7M</a:t>
          </a:r>
          <a:endParaRPr lang="en-US" dirty="0"/>
        </a:p>
      </dgm:t>
    </dgm:pt>
    <dgm:pt modelId="{B4F384EF-BFD6-4FAB-986F-61FD98704FA3}" type="parTrans" cxnId="{00613A98-027D-458F-857D-624B48DC8717}">
      <dgm:prSet/>
      <dgm:spPr/>
      <dgm:t>
        <a:bodyPr/>
        <a:lstStyle/>
        <a:p>
          <a:endParaRPr lang="en-US"/>
        </a:p>
      </dgm:t>
    </dgm:pt>
    <dgm:pt modelId="{ABD8316D-E0A9-41DF-B4BA-034285D55AEE}" type="sibTrans" cxnId="{00613A98-027D-458F-857D-624B48DC8717}">
      <dgm:prSet/>
      <dgm:spPr/>
      <dgm:t>
        <a:bodyPr/>
        <a:lstStyle/>
        <a:p>
          <a:endParaRPr lang="en-US"/>
        </a:p>
      </dgm:t>
    </dgm:pt>
    <dgm:pt modelId="{6EDB46D9-0B16-4EA4-8C07-37F751B6DBC5}">
      <dgm:prSet phldrT="[Text]"/>
      <dgm:spPr/>
      <dgm:t>
        <a:bodyPr/>
        <a:lstStyle/>
        <a:p>
          <a:r>
            <a:rPr lang="en-US" dirty="0" smtClean="0"/>
            <a:t>11.4M</a:t>
          </a:r>
          <a:endParaRPr lang="en-US" dirty="0"/>
        </a:p>
      </dgm:t>
    </dgm:pt>
    <dgm:pt modelId="{6C7AD9FE-A3EE-48E7-8839-2BB415F6DEAC}" type="parTrans" cxnId="{4619BE41-CE46-420C-92C8-0CB596134A1A}">
      <dgm:prSet/>
      <dgm:spPr/>
      <dgm:t>
        <a:bodyPr/>
        <a:lstStyle/>
        <a:p>
          <a:endParaRPr lang="en-US"/>
        </a:p>
      </dgm:t>
    </dgm:pt>
    <dgm:pt modelId="{D9D22977-02FA-44B4-AC0B-F5D9349DF9DE}" type="sibTrans" cxnId="{4619BE41-CE46-420C-92C8-0CB596134A1A}">
      <dgm:prSet/>
      <dgm:spPr/>
      <dgm:t>
        <a:bodyPr/>
        <a:lstStyle/>
        <a:p>
          <a:endParaRPr lang="en-US"/>
        </a:p>
      </dgm:t>
    </dgm:pt>
    <dgm:pt modelId="{8470878C-43C3-4368-8B27-5F32C3D878BA}">
      <dgm:prSet phldrT="[Text]"/>
      <dgm:spPr/>
      <dgm:t>
        <a:bodyPr/>
        <a:lstStyle/>
        <a:p>
          <a:r>
            <a:rPr lang="en-US" dirty="0" smtClean="0"/>
            <a:t>22.8M</a:t>
          </a:r>
          <a:endParaRPr lang="en-US" dirty="0"/>
        </a:p>
      </dgm:t>
    </dgm:pt>
    <dgm:pt modelId="{3B909429-B134-442E-9ABF-6FC89D6F3265}" type="parTrans" cxnId="{302D307A-0139-41DF-A16F-A145ECC01CFB}">
      <dgm:prSet/>
      <dgm:spPr/>
      <dgm:t>
        <a:bodyPr/>
        <a:lstStyle/>
        <a:p>
          <a:endParaRPr lang="en-US"/>
        </a:p>
      </dgm:t>
    </dgm:pt>
    <dgm:pt modelId="{06E4810D-B987-4AED-8B7C-AF2C4387E322}" type="sibTrans" cxnId="{302D307A-0139-41DF-A16F-A145ECC01CFB}">
      <dgm:prSet/>
      <dgm:spPr/>
      <dgm:t>
        <a:bodyPr/>
        <a:lstStyle/>
        <a:p>
          <a:endParaRPr lang="en-US"/>
        </a:p>
      </dgm:t>
    </dgm:pt>
    <dgm:pt modelId="{CAEEEE46-106A-4F41-AA26-857136F88080}" type="pres">
      <dgm:prSet presAssocID="{868F8027-49B0-4271-94C2-F99B7303A391}" presName="CompostProcess" presStyleCnt="0">
        <dgm:presLayoutVars>
          <dgm:dir/>
          <dgm:resizeHandles val="exact"/>
        </dgm:presLayoutVars>
      </dgm:prSet>
      <dgm:spPr/>
    </dgm:pt>
    <dgm:pt modelId="{790E437A-E466-4AC5-B96F-583C517922A7}" type="pres">
      <dgm:prSet presAssocID="{868F8027-49B0-4271-94C2-F99B7303A391}" presName="arrow" presStyleLbl="bgShp" presStyleIdx="0" presStyleCnt="1" custScaleX="117647"/>
      <dgm:spPr/>
    </dgm:pt>
    <dgm:pt modelId="{4A344108-05AE-447E-A006-55640F2F4C73}" type="pres">
      <dgm:prSet presAssocID="{868F8027-49B0-4271-94C2-F99B7303A391}" presName="linearProcess" presStyleCnt="0"/>
      <dgm:spPr/>
    </dgm:pt>
    <dgm:pt modelId="{89290F34-A506-4111-A420-C440917A3E7B}" type="pres">
      <dgm:prSet presAssocID="{7D8280BD-6C7D-4C7B-8009-5F5F0E432D5D}" presName="textNode" presStyleLbl="node1" presStyleIdx="0" presStyleCnt="5">
        <dgm:presLayoutVars>
          <dgm:bulletEnabled val="1"/>
        </dgm:presLayoutVars>
      </dgm:prSet>
      <dgm:spPr/>
      <dgm:t>
        <a:bodyPr/>
        <a:lstStyle/>
        <a:p>
          <a:endParaRPr lang="en-US"/>
        </a:p>
      </dgm:t>
    </dgm:pt>
    <dgm:pt modelId="{220269E7-1342-4DD9-8E3F-68ECD0C3AA23}" type="pres">
      <dgm:prSet presAssocID="{61C2FD26-D107-4D75-8690-1A3882582CDA}" presName="sibTrans" presStyleCnt="0"/>
      <dgm:spPr/>
    </dgm:pt>
    <dgm:pt modelId="{DDCEAEC4-1916-49B5-A50D-36DD563F741F}" type="pres">
      <dgm:prSet presAssocID="{C5459D90-8907-4A1B-B133-A9497F96B2AE}" presName="textNode" presStyleLbl="node1" presStyleIdx="1" presStyleCnt="5">
        <dgm:presLayoutVars>
          <dgm:bulletEnabled val="1"/>
        </dgm:presLayoutVars>
      </dgm:prSet>
      <dgm:spPr/>
      <dgm:t>
        <a:bodyPr/>
        <a:lstStyle/>
        <a:p>
          <a:endParaRPr lang="en-US"/>
        </a:p>
      </dgm:t>
    </dgm:pt>
    <dgm:pt modelId="{BC20FB48-108B-44D8-83B8-7B1F3FA90CF1}" type="pres">
      <dgm:prSet presAssocID="{E5D7E0CE-F325-467F-BAAF-6E3DB0533E6D}" presName="sibTrans" presStyleCnt="0"/>
      <dgm:spPr/>
    </dgm:pt>
    <dgm:pt modelId="{1DBAC03C-A29F-4AD7-8B04-31F84AACDB0F}" type="pres">
      <dgm:prSet presAssocID="{06615DCB-E4DF-4F7E-914E-5E3855336E37}" presName="textNode" presStyleLbl="node1" presStyleIdx="2" presStyleCnt="5">
        <dgm:presLayoutVars>
          <dgm:bulletEnabled val="1"/>
        </dgm:presLayoutVars>
      </dgm:prSet>
      <dgm:spPr/>
      <dgm:t>
        <a:bodyPr/>
        <a:lstStyle/>
        <a:p>
          <a:endParaRPr lang="en-US"/>
        </a:p>
      </dgm:t>
    </dgm:pt>
    <dgm:pt modelId="{15BCEB95-2C8B-49C3-B2DC-622F13EA5670}" type="pres">
      <dgm:prSet presAssocID="{ABD8316D-E0A9-41DF-B4BA-034285D55AEE}" presName="sibTrans" presStyleCnt="0"/>
      <dgm:spPr/>
    </dgm:pt>
    <dgm:pt modelId="{5A2F2C5D-9F54-44CE-A162-05EB3D831D15}" type="pres">
      <dgm:prSet presAssocID="{6EDB46D9-0B16-4EA4-8C07-37F751B6DBC5}" presName="textNode" presStyleLbl="node1" presStyleIdx="3" presStyleCnt="5">
        <dgm:presLayoutVars>
          <dgm:bulletEnabled val="1"/>
        </dgm:presLayoutVars>
      </dgm:prSet>
      <dgm:spPr/>
      <dgm:t>
        <a:bodyPr/>
        <a:lstStyle/>
        <a:p>
          <a:endParaRPr lang="en-US"/>
        </a:p>
      </dgm:t>
    </dgm:pt>
    <dgm:pt modelId="{3CC95FD7-003C-4329-B0BF-0CE0606758A2}" type="pres">
      <dgm:prSet presAssocID="{D9D22977-02FA-44B4-AC0B-F5D9349DF9DE}" presName="sibTrans" presStyleCnt="0"/>
      <dgm:spPr/>
    </dgm:pt>
    <dgm:pt modelId="{67F87432-B75E-42A9-81FF-9877DDCD84A5}" type="pres">
      <dgm:prSet presAssocID="{8470878C-43C3-4368-8B27-5F32C3D878BA}" presName="textNode" presStyleLbl="node1" presStyleIdx="4" presStyleCnt="5">
        <dgm:presLayoutVars>
          <dgm:bulletEnabled val="1"/>
        </dgm:presLayoutVars>
      </dgm:prSet>
      <dgm:spPr/>
      <dgm:t>
        <a:bodyPr/>
        <a:lstStyle/>
        <a:p>
          <a:endParaRPr lang="en-US"/>
        </a:p>
      </dgm:t>
    </dgm:pt>
  </dgm:ptLst>
  <dgm:cxnLst>
    <dgm:cxn modelId="{2A79E71E-06E0-4DD1-800B-5978F1A1FEF5}" type="presOf" srcId="{C5459D90-8907-4A1B-B133-A9497F96B2AE}" destId="{DDCEAEC4-1916-49B5-A50D-36DD563F741F}" srcOrd="0" destOrd="0" presId="urn:microsoft.com/office/officeart/2005/8/layout/hProcess9"/>
    <dgm:cxn modelId="{2CDFAF09-F135-4FBF-969A-94B837A380DE}" type="presOf" srcId="{868F8027-49B0-4271-94C2-F99B7303A391}" destId="{CAEEEE46-106A-4F41-AA26-857136F88080}" srcOrd="0" destOrd="0" presId="urn:microsoft.com/office/officeart/2005/8/layout/hProcess9"/>
    <dgm:cxn modelId="{00613A98-027D-458F-857D-624B48DC8717}" srcId="{868F8027-49B0-4271-94C2-F99B7303A391}" destId="{06615DCB-E4DF-4F7E-914E-5E3855336E37}" srcOrd="2" destOrd="0" parTransId="{B4F384EF-BFD6-4FAB-986F-61FD98704FA3}" sibTransId="{ABD8316D-E0A9-41DF-B4BA-034285D55AEE}"/>
    <dgm:cxn modelId="{2B2FAAA6-5DD5-40A7-AF47-4310D6CC15B6}" type="presOf" srcId="{6EDB46D9-0B16-4EA4-8C07-37F751B6DBC5}" destId="{5A2F2C5D-9F54-44CE-A162-05EB3D831D15}" srcOrd="0" destOrd="0" presId="urn:microsoft.com/office/officeart/2005/8/layout/hProcess9"/>
    <dgm:cxn modelId="{973631AD-A3B5-49E3-AE2A-95BDF5C0C1A6}" srcId="{868F8027-49B0-4271-94C2-F99B7303A391}" destId="{C5459D90-8907-4A1B-B133-A9497F96B2AE}" srcOrd="1" destOrd="0" parTransId="{B11B8850-1ACB-44CC-AE52-F5AAD84E8BB0}" sibTransId="{E5D7E0CE-F325-467F-BAAF-6E3DB0533E6D}"/>
    <dgm:cxn modelId="{AC3D536C-361D-463B-A2AE-F408C2B1539E}" type="presOf" srcId="{06615DCB-E4DF-4F7E-914E-5E3855336E37}" destId="{1DBAC03C-A29F-4AD7-8B04-31F84AACDB0F}" srcOrd="0" destOrd="0" presId="urn:microsoft.com/office/officeart/2005/8/layout/hProcess9"/>
    <dgm:cxn modelId="{302D307A-0139-41DF-A16F-A145ECC01CFB}" srcId="{868F8027-49B0-4271-94C2-F99B7303A391}" destId="{8470878C-43C3-4368-8B27-5F32C3D878BA}" srcOrd="4" destOrd="0" parTransId="{3B909429-B134-442E-9ABF-6FC89D6F3265}" sibTransId="{06E4810D-B987-4AED-8B7C-AF2C4387E322}"/>
    <dgm:cxn modelId="{4619BE41-CE46-420C-92C8-0CB596134A1A}" srcId="{868F8027-49B0-4271-94C2-F99B7303A391}" destId="{6EDB46D9-0B16-4EA4-8C07-37F751B6DBC5}" srcOrd="3" destOrd="0" parTransId="{6C7AD9FE-A3EE-48E7-8839-2BB415F6DEAC}" sibTransId="{D9D22977-02FA-44B4-AC0B-F5D9349DF9DE}"/>
    <dgm:cxn modelId="{C0480B53-368C-4BFD-9441-A5A86C20B753}" type="presOf" srcId="{8470878C-43C3-4368-8B27-5F32C3D878BA}" destId="{67F87432-B75E-42A9-81FF-9877DDCD84A5}" srcOrd="0" destOrd="0" presId="urn:microsoft.com/office/officeart/2005/8/layout/hProcess9"/>
    <dgm:cxn modelId="{7FDE110D-38B5-4D77-8777-3B408501C684}" type="presOf" srcId="{7D8280BD-6C7D-4C7B-8009-5F5F0E432D5D}" destId="{89290F34-A506-4111-A420-C440917A3E7B}" srcOrd="0" destOrd="0" presId="urn:microsoft.com/office/officeart/2005/8/layout/hProcess9"/>
    <dgm:cxn modelId="{9190B21A-A41B-4047-9FE5-6A81533A9127}" srcId="{868F8027-49B0-4271-94C2-F99B7303A391}" destId="{7D8280BD-6C7D-4C7B-8009-5F5F0E432D5D}" srcOrd="0" destOrd="0" parTransId="{ECEE4D9D-8D7E-4031-819D-C67EAD6EA469}" sibTransId="{61C2FD26-D107-4D75-8690-1A3882582CDA}"/>
    <dgm:cxn modelId="{04D23D5D-D4B0-45C1-859A-555F69E772A1}" type="presParOf" srcId="{CAEEEE46-106A-4F41-AA26-857136F88080}" destId="{790E437A-E466-4AC5-B96F-583C517922A7}" srcOrd="0" destOrd="0" presId="urn:microsoft.com/office/officeart/2005/8/layout/hProcess9"/>
    <dgm:cxn modelId="{6020E6CB-3F6A-41C6-9542-675E34133A98}" type="presParOf" srcId="{CAEEEE46-106A-4F41-AA26-857136F88080}" destId="{4A344108-05AE-447E-A006-55640F2F4C73}" srcOrd="1" destOrd="0" presId="urn:microsoft.com/office/officeart/2005/8/layout/hProcess9"/>
    <dgm:cxn modelId="{93E08BC7-9D5A-4F52-80FB-7E72D1178321}" type="presParOf" srcId="{4A344108-05AE-447E-A006-55640F2F4C73}" destId="{89290F34-A506-4111-A420-C440917A3E7B}" srcOrd="0" destOrd="0" presId="urn:microsoft.com/office/officeart/2005/8/layout/hProcess9"/>
    <dgm:cxn modelId="{FBF1B3E9-4779-488A-89A0-BA5EAF2A4CE7}" type="presParOf" srcId="{4A344108-05AE-447E-A006-55640F2F4C73}" destId="{220269E7-1342-4DD9-8E3F-68ECD0C3AA23}" srcOrd="1" destOrd="0" presId="urn:microsoft.com/office/officeart/2005/8/layout/hProcess9"/>
    <dgm:cxn modelId="{778121DE-707E-4E88-B556-3F92D3E082DE}" type="presParOf" srcId="{4A344108-05AE-447E-A006-55640F2F4C73}" destId="{DDCEAEC4-1916-49B5-A50D-36DD563F741F}" srcOrd="2" destOrd="0" presId="urn:microsoft.com/office/officeart/2005/8/layout/hProcess9"/>
    <dgm:cxn modelId="{BD4F5435-5D1F-46A8-9A78-3D62DC03BF3D}" type="presParOf" srcId="{4A344108-05AE-447E-A006-55640F2F4C73}" destId="{BC20FB48-108B-44D8-83B8-7B1F3FA90CF1}" srcOrd="3" destOrd="0" presId="urn:microsoft.com/office/officeart/2005/8/layout/hProcess9"/>
    <dgm:cxn modelId="{098DCDD7-2409-4AE6-8781-A763340839FD}" type="presParOf" srcId="{4A344108-05AE-447E-A006-55640F2F4C73}" destId="{1DBAC03C-A29F-4AD7-8B04-31F84AACDB0F}" srcOrd="4" destOrd="0" presId="urn:microsoft.com/office/officeart/2005/8/layout/hProcess9"/>
    <dgm:cxn modelId="{22C0B415-A581-495C-B5FC-E3C389B65671}" type="presParOf" srcId="{4A344108-05AE-447E-A006-55640F2F4C73}" destId="{15BCEB95-2C8B-49C3-B2DC-622F13EA5670}" srcOrd="5" destOrd="0" presId="urn:microsoft.com/office/officeart/2005/8/layout/hProcess9"/>
    <dgm:cxn modelId="{3DA0A945-B215-4C74-8063-39CD181079C9}" type="presParOf" srcId="{4A344108-05AE-447E-A006-55640F2F4C73}" destId="{5A2F2C5D-9F54-44CE-A162-05EB3D831D15}" srcOrd="6" destOrd="0" presId="urn:microsoft.com/office/officeart/2005/8/layout/hProcess9"/>
    <dgm:cxn modelId="{E450C20E-E011-491D-846E-6861F57359E7}" type="presParOf" srcId="{4A344108-05AE-447E-A006-55640F2F4C73}" destId="{3CC95FD7-003C-4329-B0BF-0CE0606758A2}" srcOrd="7" destOrd="0" presId="urn:microsoft.com/office/officeart/2005/8/layout/hProcess9"/>
    <dgm:cxn modelId="{05086745-B8C2-4697-8CD7-634643966A59}" type="presParOf" srcId="{4A344108-05AE-447E-A006-55640F2F4C73}" destId="{67F87432-B75E-42A9-81FF-9877DDCD84A5}" srcOrd="8"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2AFEC-181D-457C-B345-97BC9BE2F1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74D1EAC-BDCA-46D7-82EA-F407FE81A486}">
      <dgm:prSet phldrT="[Text]"/>
      <dgm:spPr/>
      <dgm:t>
        <a:bodyPr/>
        <a:lstStyle/>
        <a:p>
          <a:r>
            <a:rPr lang="en-US" dirty="0" smtClean="0"/>
            <a:t>ASMi-52</a:t>
          </a:r>
          <a:endParaRPr lang="en-US" dirty="0"/>
        </a:p>
      </dgm:t>
    </dgm:pt>
    <dgm:pt modelId="{0D6D9FC5-6607-49D7-944E-1A81337FFB51}" type="parTrans" cxnId="{503D5F7A-E1CC-4E3C-9198-E0856348C4BA}">
      <dgm:prSet/>
      <dgm:spPr/>
      <dgm:t>
        <a:bodyPr/>
        <a:lstStyle/>
        <a:p>
          <a:endParaRPr lang="en-US"/>
        </a:p>
      </dgm:t>
    </dgm:pt>
    <dgm:pt modelId="{9C9B5E1C-4F07-478C-9457-455403065B3C}" type="sibTrans" cxnId="{503D5F7A-E1CC-4E3C-9198-E0856348C4BA}">
      <dgm:prSet/>
      <dgm:spPr/>
      <dgm:t>
        <a:bodyPr/>
        <a:lstStyle/>
        <a:p>
          <a:endParaRPr lang="en-US"/>
        </a:p>
      </dgm:t>
    </dgm:pt>
    <dgm:pt modelId="{A1D7F470-1412-4E7F-A79E-BF35DF04BFB0}">
      <dgm:prSet phldrT="[Text]" custT="1"/>
      <dgm:spPr/>
      <dgm:t>
        <a:bodyPr/>
        <a:lstStyle/>
        <a:p>
          <a:r>
            <a:rPr lang="en-US" sz="1600" dirty="0" smtClean="0"/>
            <a:t>SHDSL based</a:t>
          </a:r>
          <a:endParaRPr lang="en-US" sz="1600" dirty="0"/>
        </a:p>
      </dgm:t>
    </dgm:pt>
    <dgm:pt modelId="{943D6D72-D0F2-4357-B331-C8CE3F2364EF}" type="parTrans" cxnId="{9B218785-9EE5-462E-9FBD-F04E518A52D8}">
      <dgm:prSet/>
      <dgm:spPr/>
      <dgm:t>
        <a:bodyPr/>
        <a:lstStyle/>
        <a:p>
          <a:endParaRPr lang="en-US"/>
        </a:p>
      </dgm:t>
    </dgm:pt>
    <dgm:pt modelId="{88548895-BE4B-4A61-A8B4-E5A0EF95F04C}" type="sibTrans" cxnId="{9B218785-9EE5-462E-9FBD-F04E518A52D8}">
      <dgm:prSet/>
      <dgm:spPr/>
      <dgm:t>
        <a:bodyPr/>
        <a:lstStyle/>
        <a:p>
          <a:endParaRPr lang="en-US"/>
        </a:p>
      </dgm:t>
    </dgm:pt>
    <dgm:pt modelId="{3B7D2E9C-F912-4AC9-9476-688D70CE2CB0}">
      <dgm:prSet phldrT="[Text]" custT="1"/>
      <dgm:spPr/>
      <dgm:t>
        <a:bodyPr/>
        <a:lstStyle/>
        <a:p>
          <a:r>
            <a:rPr lang="en-US" sz="1600" dirty="0" smtClean="0"/>
            <a:t>MUX services</a:t>
          </a:r>
          <a:endParaRPr lang="en-US" sz="1600" dirty="0"/>
        </a:p>
      </dgm:t>
    </dgm:pt>
    <dgm:pt modelId="{52D3EB9D-1F35-4C99-A6C1-58F4CE50A597}" type="parTrans" cxnId="{91164A53-EB12-4C21-A776-55C44B21956D}">
      <dgm:prSet/>
      <dgm:spPr/>
      <dgm:t>
        <a:bodyPr/>
        <a:lstStyle/>
        <a:p>
          <a:endParaRPr lang="en-US"/>
        </a:p>
      </dgm:t>
    </dgm:pt>
    <dgm:pt modelId="{30DB437E-4CE3-4A08-9CF9-1CE8E13D00CB}" type="sibTrans" cxnId="{91164A53-EB12-4C21-A776-55C44B21956D}">
      <dgm:prSet/>
      <dgm:spPr/>
      <dgm:t>
        <a:bodyPr/>
        <a:lstStyle/>
        <a:p>
          <a:endParaRPr lang="en-US"/>
        </a:p>
      </dgm:t>
    </dgm:pt>
    <dgm:pt modelId="{FCEF4295-CECC-43AC-9471-E8A59CDD5CE3}">
      <dgm:prSet phldrT="[Text]"/>
      <dgm:spPr/>
      <dgm:t>
        <a:bodyPr/>
        <a:lstStyle/>
        <a:p>
          <a:r>
            <a:rPr lang="en-US" dirty="0" smtClean="0"/>
            <a:t>ASMi-52L</a:t>
          </a:r>
          <a:endParaRPr lang="en-US" dirty="0"/>
        </a:p>
      </dgm:t>
    </dgm:pt>
    <dgm:pt modelId="{952AA6C2-F212-4033-9E21-93F9CF95F2B2}" type="parTrans" cxnId="{4DCF2AFD-CEF1-431A-BC1B-E3B2B03B0CF6}">
      <dgm:prSet/>
      <dgm:spPr/>
      <dgm:t>
        <a:bodyPr/>
        <a:lstStyle/>
        <a:p>
          <a:endParaRPr lang="en-US"/>
        </a:p>
      </dgm:t>
    </dgm:pt>
    <dgm:pt modelId="{6F0812DA-0C71-4389-AFC4-7849B7DDBF17}" type="sibTrans" cxnId="{4DCF2AFD-CEF1-431A-BC1B-E3B2B03B0CF6}">
      <dgm:prSet/>
      <dgm:spPr/>
      <dgm:t>
        <a:bodyPr/>
        <a:lstStyle/>
        <a:p>
          <a:endParaRPr lang="en-US"/>
        </a:p>
      </dgm:t>
    </dgm:pt>
    <dgm:pt modelId="{81CA35CE-BF79-4429-99CB-5AB186BBB66D}">
      <dgm:prSet phldrT="[Text]" custT="1"/>
      <dgm:spPr/>
      <dgm:t>
        <a:bodyPr/>
        <a:lstStyle/>
        <a:p>
          <a:r>
            <a:rPr lang="en-US" sz="1600" dirty="0" smtClean="0"/>
            <a:t>SHDSL based</a:t>
          </a:r>
          <a:endParaRPr lang="en-US" sz="1600" dirty="0"/>
        </a:p>
      </dgm:t>
    </dgm:pt>
    <dgm:pt modelId="{8C386460-D15F-44EB-B8BB-801F4CD69D81}" type="parTrans" cxnId="{F7820B93-C717-42E4-8671-1BFBC4BF2659}">
      <dgm:prSet/>
      <dgm:spPr/>
      <dgm:t>
        <a:bodyPr/>
        <a:lstStyle/>
        <a:p>
          <a:endParaRPr lang="en-US"/>
        </a:p>
      </dgm:t>
    </dgm:pt>
    <dgm:pt modelId="{465F3B24-5B95-47E7-927B-7F6C221E7865}" type="sibTrans" cxnId="{F7820B93-C717-42E4-8671-1BFBC4BF2659}">
      <dgm:prSet/>
      <dgm:spPr/>
      <dgm:t>
        <a:bodyPr/>
        <a:lstStyle/>
        <a:p>
          <a:endParaRPr lang="en-US"/>
        </a:p>
      </dgm:t>
    </dgm:pt>
    <dgm:pt modelId="{50E2230D-F679-4C0E-AE07-72B1BA79DAFF}">
      <dgm:prSet phldrT="[Text]" custT="1"/>
      <dgm:spPr/>
      <dgm:t>
        <a:bodyPr/>
        <a:lstStyle/>
        <a:p>
          <a:r>
            <a:rPr lang="en-US" sz="1600" dirty="0" smtClean="0"/>
            <a:t> Single service</a:t>
          </a:r>
          <a:endParaRPr lang="en-US" sz="1600" dirty="0"/>
        </a:p>
      </dgm:t>
    </dgm:pt>
    <dgm:pt modelId="{4079F16D-52C8-4C33-99C4-D84D7B295FBA}" type="parTrans" cxnId="{9F136A59-D678-47F7-A9CF-ECB6137E16FE}">
      <dgm:prSet/>
      <dgm:spPr/>
      <dgm:t>
        <a:bodyPr/>
        <a:lstStyle/>
        <a:p>
          <a:endParaRPr lang="en-US"/>
        </a:p>
      </dgm:t>
    </dgm:pt>
    <dgm:pt modelId="{7C1C4B53-5B16-456C-BC75-059E6BF3C3E5}" type="sibTrans" cxnId="{9F136A59-D678-47F7-A9CF-ECB6137E16FE}">
      <dgm:prSet/>
      <dgm:spPr/>
      <dgm:t>
        <a:bodyPr/>
        <a:lstStyle/>
        <a:p>
          <a:endParaRPr lang="en-US"/>
        </a:p>
      </dgm:t>
    </dgm:pt>
    <dgm:pt modelId="{58E5BA6C-C384-460D-B4D5-C90E27B76CC9}">
      <dgm:prSet phldrT="[Text]"/>
      <dgm:spPr/>
      <dgm:t>
        <a:bodyPr/>
        <a:lstStyle/>
        <a:p>
          <a:r>
            <a:rPr lang="en-US" dirty="0" smtClean="0"/>
            <a:t>ASMi-54</a:t>
          </a:r>
          <a:endParaRPr lang="en-US" dirty="0"/>
        </a:p>
      </dgm:t>
    </dgm:pt>
    <dgm:pt modelId="{74C13F7D-B1DB-4EB5-AD60-9351F9CE75B6}" type="parTrans" cxnId="{999EFABC-8050-4E1E-8319-1E5B8BD0EA85}">
      <dgm:prSet/>
      <dgm:spPr/>
      <dgm:t>
        <a:bodyPr/>
        <a:lstStyle/>
        <a:p>
          <a:endParaRPr lang="en-US"/>
        </a:p>
      </dgm:t>
    </dgm:pt>
    <dgm:pt modelId="{BBEAABC1-96A9-429C-8348-E32EBCD26B7F}" type="sibTrans" cxnId="{999EFABC-8050-4E1E-8319-1E5B8BD0EA85}">
      <dgm:prSet/>
      <dgm:spPr/>
      <dgm:t>
        <a:bodyPr/>
        <a:lstStyle/>
        <a:p>
          <a:endParaRPr lang="en-US"/>
        </a:p>
      </dgm:t>
    </dgm:pt>
    <dgm:pt modelId="{8E303A9F-EDBB-4D1C-8B0E-63C77378218F}">
      <dgm:prSet phldrT="[Text]" custT="1"/>
      <dgm:spPr/>
      <dgm:t>
        <a:bodyPr/>
        <a:lstStyle/>
        <a:p>
          <a:r>
            <a:rPr lang="en-US" sz="1600" dirty="0" smtClean="0"/>
            <a:t>SHDSL.BIS based</a:t>
          </a:r>
          <a:endParaRPr lang="en-US" sz="1600" dirty="0"/>
        </a:p>
      </dgm:t>
    </dgm:pt>
    <dgm:pt modelId="{BECBFB2E-D242-4380-B0D7-E6213E5D70DC}" type="parTrans" cxnId="{3FE30F47-752D-499C-BF52-BD47C320B908}">
      <dgm:prSet/>
      <dgm:spPr/>
      <dgm:t>
        <a:bodyPr/>
        <a:lstStyle/>
        <a:p>
          <a:endParaRPr lang="en-US"/>
        </a:p>
      </dgm:t>
    </dgm:pt>
    <dgm:pt modelId="{8A5ECC73-95B2-4A70-8F48-D7575E0C1E63}" type="sibTrans" cxnId="{3FE30F47-752D-499C-BF52-BD47C320B908}">
      <dgm:prSet/>
      <dgm:spPr/>
      <dgm:t>
        <a:bodyPr/>
        <a:lstStyle/>
        <a:p>
          <a:endParaRPr lang="en-US"/>
        </a:p>
      </dgm:t>
    </dgm:pt>
    <dgm:pt modelId="{D3C58F5B-1556-450F-AA42-E3D6A2934466}">
      <dgm:prSet phldrT="[Text]" custT="1"/>
      <dgm:spPr/>
      <dgm:t>
        <a:bodyPr/>
        <a:lstStyle/>
        <a:p>
          <a:r>
            <a:rPr lang="en-US" sz="1600" dirty="0" smtClean="0"/>
            <a:t> </a:t>
          </a:r>
          <a:r>
            <a:rPr lang="en-US" sz="1600" dirty="0" err="1" smtClean="0"/>
            <a:t>Mux</a:t>
          </a:r>
          <a:r>
            <a:rPr lang="en-US" sz="1600" dirty="0" smtClean="0"/>
            <a:t> services</a:t>
          </a:r>
          <a:endParaRPr lang="en-US" sz="1600" dirty="0"/>
        </a:p>
      </dgm:t>
    </dgm:pt>
    <dgm:pt modelId="{1965DD6D-C5EF-4B9D-8C38-F2918575BDBD}" type="parTrans" cxnId="{4B79095B-4F50-4355-AB29-B88D62B6D7D7}">
      <dgm:prSet/>
      <dgm:spPr/>
      <dgm:t>
        <a:bodyPr/>
        <a:lstStyle/>
        <a:p>
          <a:endParaRPr lang="en-US"/>
        </a:p>
      </dgm:t>
    </dgm:pt>
    <dgm:pt modelId="{87D7335D-905C-4FC6-855A-335FFBDB62AC}" type="sibTrans" cxnId="{4B79095B-4F50-4355-AB29-B88D62B6D7D7}">
      <dgm:prSet/>
      <dgm:spPr/>
      <dgm:t>
        <a:bodyPr/>
        <a:lstStyle/>
        <a:p>
          <a:endParaRPr lang="en-US"/>
        </a:p>
      </dgm:t>
    </dgm:pt>
    <dgm:pt modelId="{F9E3C52D-9D79-464E-8861-121AA785A582}">
      <dgm:prSet phldrT="[Text]"/>
      <dgm:spPr/>
      <dgm:t>
        <a:bodyPr/>
        <a:lstStyle/>
        <a:p>
          <a:r>
            <a:rPr lang="en-US" dirty="0" smtClean="0"/>
            <a:t>ASMi-54L</a:t>
          </a:r>
          <a:endParaRPr lang="en-US" dirty="0"/>
        </a:p>
      </dgm:t>
    </dgm:pt>
    <dgm:pt modelId="{E25D74FB-B276-4356-8556-AC36CF62B5A7}" type="parTrans" cxnId="{5CC896A9-CAF7-4DC0-9648-08C3A454D0FB}">
      <dgm:prSet/>
      <dgm:spPr/>
      <dgm:t>
        <a:bodyPr/>
        <a:lstStyle/>
        <a:p>
          <a:endParaRPr lang="en-US"/>
        </a:p>
      </dgm:t>
    </dgm:pt>
    <dgm:pt modelId="{3A4A81A2-1D74-44E6-A39C-633EB4E374C0}" type="sibTrans" cxnId="{5CC896A9-CAF7-4DC0-9648-08C3A454D0FB}">
      <dgm:prSet/>
      <dgm:spPr/>
      <dgm:t>
        <a:bodyPr/>
        <a:lstStyle/>
        <a:p>
          <a:endParaRPr lang="en-US"/>
        </a:p>
      </dgm:t>
    </dgm:pt>
    <dgm:pt modelId="{1AAAD1B0-24CC-4A55-908B-EBA751BD8243}">
      <dgm:prSet phldrT="[Text]"/>
      <dgm:spPr/>
      <dgm:t>
        <a:bodyPr/>
        <a:lstStyle/>
        <a:p>
          <a:r>
            <a:rPr lang="en-US" dirty="0" smtClean="0"/>
            <a:t>ASMI-54LRT</a:t>
          </a:r>
          <a:endParaRPr lang="en-US" dirty="0"/>
        </a:p>
      </dgm:t>
    </dgm:pt>
    <dgm:pt modelId="{532D70A4-4CA6-4B43-A6F6-9BF27A88250C}" type="parTrans" cxnId="{D0C6147E-7B48-412C-8072-575496DB202D}">
      <dgm:prSet/>
      <dgm:spPr/>
      <dgm:t>
        <a:bodyPr/>
        <a:lstStyle/>
        <a:p>
          <a:endParaRPr lang="en-US"/>
        </a:p>
      </dgm:t>
    </dgm:pt>
    <dgm:pt modelId="{B724888E-3828-41CA-B614-0432467BB483}" type="sibTrans" cxnId="{D0C6147E-7B48-412C-8072-575496DB202D}">
      <dgm:prSet/>
      <dgm:spPr/>
      <dgm:t>
        <a:bodyPr/>
        <a:lstStyle/>
        <a:p>
          <a:endParaRPr lang="en-US"/>
        </a:p>
      </dgm:t>
    </dgm:pt>
    <dgm:pt modelId="{32A0EFA0-C15C-49AA-97A0-EB951E8356F9}">
      <dgm:prSet phldrT="[Text]" custT="1"/>
      <dgm:spPr/>
      <dgm:t>
        <a:bodyPr/>
        <a:lstStyle/>
        <a:p>
          <a:r>
            <a:rPr lang="en-US" sz="1600" dirty="0" smtClean="0"/>
            <a:t>SHDSL.bis based</a:t>
          </a:r>
          <a:endParaRPr lang="en-US" sz="1600" dirty="0"/>
        </a:p>
      </dgm:t>
    </dgm:pt>
    <dgm:pt modelId="{3BD5CE0B-C737-4C26-B8D1-29C6E221C8D5}" type="parTrans" cxnId="{1EF8E3B6-4493-4DE4-B662-A1B1AEFDF0F1}">
      <dgm:prSet/>
      <dgm:spPr/>
      <dgm:t>
        <a:bodyPr/>
        <a:lstStyle/>
        <a:p>
          <a:endParaRPr lang="en-US"/>
        </a:p>
      </dgm:t>
    </dgm:pt>
    <dgm:pt modelId="{F411C90D-0C0D-4BEC-A4AD-AAE39A4A866A}" type="sibTrans" cxnId="{1EF8E3B6-4493-4DE4-B662-A1B1AEFDF0F1}">
      <dgm:prSet/>
      <dgm:spPr/>
      <dgm:t>
        <a:bodyPr/>
        <a:lstStyle/>
        <a:p>
          <a:endParaRPr lang="en-US"/>
        </a:p>
      </dgm:t>
    </dgm:pt>
    <dgm:pt modelId="{DE1A4965-B9B0-4484-9EFA-1AD29D27B67C}">
      <dgm:prSet phldrT="[Text]" custT="1"/>
      <dgm:spPr/>
      <dgm:t>
        <a:bodyPr/>
        <a:lstStyle/>
        <a:p>
          <a:endParaRPr lang="en-US" sz="1600" dirty="0"/>
        </a:p>
      </dgm:t>
    </dgm:pt>
    <dgm:pt modelId="{E2813C69-CC75-44FA-9667-F5B24E196836}" type="parTrans" cxnId="{968FBA1F-5632-423A-9A27-2B81BFDD3D5E}">
      <dgm:prSet/>
      <dgm:spPr/>
      <dgm:t>
        <a:bodyPr/>
        <a:lstStyle/>
        <a:p>
          <a:endParaRPr lang="en-US"/>
        </a:p>
      </dgm:t>
    </dgm:pt>
    <dgm:pt modelId="{E624A0B6-0EA2-4A12-97E4-6B3CEED87E28}" type="sibTrans" cxnId="{968FBA1F-5632-423A-9A27-2B81BFDD3D5E}">
      <dgm:prSet/>
      <dgm:spPr/>
      <dgm:t>
        <a:bodyPr/>
        <a:lstStyle/>
        <a:p>
          <a:endParaRPr lang="en-US"/>
        </a:p>
      </dgm:t>
    </dgm:pt>
    <dgm:pt modelId="{BAA79E20-1524-4A83-8847-5D252F5AD775}">
      <dgm:prSet phldrT="[Text]" custT="1"/>
      <dgm:spPr/>
      <dgm:t>
        <a:bodyPr/>
        <a:lstStyle/>
        <a:p>
          <a:r>
            <a:rPr lang="en-US" sz="1600" dirty="0" smtClean="0"/>
            <a:t>SHDSL.bis based</a:t>
          </a:r>
          <a:endParaRPr lang="en-US" sz="1600" dirty="0"/>
        </a:p>
      </dgm:t>
    </dgm:pt>
    <dgm:pt modelId="{670F5AA4-C0F5-462A-9FAF-085C41AF3686}" type="parTrans" cxnId="{139FBBE6-DD28-401B-A3DF-C0A616414CC0}">
      <dgm:prSet/>
      <dgm:spPr/>
      <dgm:t>
        <a:bodyPr/>
        <a:lstStyle/>
        <a:p>
          <a:endParaRPr lang="en-US"/>
        </a:p>
      </dgm:t>
    </dgm:pt>
    <dgm:pt modelId="{31CA29EB-D40E-4E2D-ADD8-3D07E52AAC8C}" type="sibTrans" cxnId="{139FBBE6-DD28-401B-A3DF-C0A616414CC0}">
      <dgm:prSet/>
      <dgm:spPr/>
      <dgm:t>
        <a:bodyPr/>
        <a:lstStyle/>
        <a:p>
          <a:endParaRPr lang="en-US"/>
        </a:p>
      </dgm:t>
    </dgm:pt>
    <dgm:pt modelId="{D539B0DF-5D11-4210-A3A3-13CF8CEC19FE}">
      <dgm:prSet phldrT="[Text]" custT="1"/>
      <dgm:spPr/>
      <dgm:t>
        <a:bodyPr/>
        <a:lstStyle/>
        <a:p>
          <a:r>
            <a:rPr lang="en-US" sz="1600" dirty="0" smtClean="0"/>
            <a:t> CPE or CO</a:t>
          </a:r>
          <a:endParaRPr lang="en-US" sz="1600" dirty="0"/>
        </a:p>
      </dgm:t>
    </dgm:pt>
    <dgm:pt modelId="{C142BA0D-3862-41DC-83E9-D0F7FBA77EF2}" type="parTrans" cxnId="{F313F1D3-04F2-4189-9A28-30966E4B73DD}">
      <dgm:prSet/>
      <dgm:spPr/>
      <dgm:t>
        <a:bodyPr/>
        <a:lstStyle/>
        <a:p>
          <a:endParaRPr lang="en-US"/>
        </a:p>
      </dgm:t>
    </dgm:pt>
    <dgm:pt modelId="{65BA5733-5F67-4CBD-8D23-506286A8D5C4}" type="sibTrans" cxnId="{F313F1D3-04F2-4189-9A28-30966E4B73DD}">
      <dgm:prSet/>
      <dgm:spPr/>
      <dgm:t>
        <a:bodyPr/>
        <a:lstStyle/>
        <a:p>
          <a:endParaRPr lang="en-US"/>
        </a:p>
      </dgm:t>
    </dgm:pt>
    <dgm:pt modelId="{595670FA-06E3-404E-BE2E-6B76F4507857}">
      <dgm:prSet phldrT="[Text]" custT="1"/>
      <dgm:spPr/>
      <dgm:t>
        <a:bodyPr/>
        <a:lstStyle/>
        <a:p>
          <a:r>
            <a:rPr lang="en-US" sz="1600" dirty="0" smtClean="0"/>
            <a:t> CPE or CO</a:t>
          </a:r>
          <a:endParaRPr lang="en-US" sz="1600" dirty="0"/>
        </a:p>
      </dgm:t>
    </dgm:pt>
    <dgm:pt modelId="{6494A67B-BA39-4620-ACF6-AF5B461699A5}" type="parTrans" cxnId="{C3B2CD83-4767-4093-8309-07CECEC3A5FC}">
      <dgm:prSet/>
      <dgm:spPr/>
      <dgm:t>
        <a:bodyPr/>
        <a:lstStyle/>
        <a:p>
          <a:endParaRPr lang="en-US"/>
        </a:p>
      </dgm:t>
    </dgm:pt>
    <dgm:pt modelId="{2224142C-EEFA-442D-9116-748586F26AF8}" type="sibTrans" cxnId="{C3B2CD83-4767-4093-8309-07CECEC3A5FC}">
      <dgm:prSet/>
      <dgm:spPr/>
      <dgm:t>
        <a:bodyPr/>
        <a:lstStyle/>
        <a:p>
          <a:endParaRPr lang="en-US"/>
        </a:p>
      </dgm:t>
    </dgm:pt>
    <dgm:pt modelId="{0E801D36-8B79-4DDA-A3D1-484267733DE5}">
      <dgm:prSet phldrT="[Text]" custT="1"/>
      <dgm:spPr/>
      <dgm:t>
        <a:bodyPr/>
        <a:lstStyle/>
        <a:p>
          <a:r>
            <a:rPr lang="en-US" sz="1600" dirty="0" smtClean="0"/>
            <a:t> Fiber and copper line</a:t>
          </a:r>
          <a:endParaRPr lang="en-US" sz="1600" dirty="0"/>
        </a:p>
      </dgm:t>
    </dgm:pt>
    <dgm:pt modelId="{DCBDF2CA-2C1F-49B0-9313-99A736B24E82}" type="parTrans" cxnId="{23835E9E-6208-4387-88C8-3F8DE38B28BD}">
      <dgm:prSet/>
      <dgm:spPr/>
      <dgm:t>
        <a:bodyPr/>
        <a:lstStyle/>
        <a:p>
          <a:endParaRPr lang="en-US"/>
        </a:p>
      </dgm:t>
    </dgm:pt>
    <dgm:pt modelId="{6F0B1936-C7B4-4012-88D0-FFCAA99C3B56}" type="sibTrans" cxnId="{23835E9E-6208-4387-88C8-3F8DE38B28BD}">
      <dgm:prSet/>
      <dgm:spPr/>
      <dgm:t>
        <a:bodyPr/>
        <a:lstStyle/>
        <a:p>
          <a:endParaRPr lang="en-US"/>
        </a:p>
      </dgm:t>
    </dgm:pt>
    <dgm:pt modelId="{FB7C0ADA-4D8F-4429-83B6-8ABB3FEC3622}">
      <dgm:prSet phldrT="[Text]" custT="1"/>
      <dgm:spPr/>
      <dgm:t>
        <a:bodyPr/>
        <a:lstStyle/>
        <a:p>
          <a:r>
            <a:rPr lang="en-US" sz="1600" dirty="0" smtClean="0"/>
            <a:t>Daisy Chain/multipoint/ring topology</a:t>
          </a:r>
          <a:endParaRPr lang="en-US" sz="1600" dirty="0"/>
        </a:p>
      </dgm:t>
    </dgm:pt>
    <dgm:pt modelId="{7CB2756B-9C3F-4768-A121-405C672556CC}" type="parTrans" cxnId="{4E231CB0-D625-4A63-A887-438B83CD91A4}">
      <dgm:prSet/>
      <dgm:spPr/>
      <dgm:t>
        <a:bodyPr/>
        <a:lstStyle/>
        <a:p>
          <a:endParaRPr lang="en-US"/>
        </a:p>
      </dgm:t>
    </dgm:pt>
    <dgm:pt modelId="{9FC61402-FE64-4945-AD4C-7D5B0BEBA7B8}" type="sibTrans" cxnId="{4E231CB0-D625-4A63-A887-438B83CD91A4}">
      <dgm:prSet/>
      <dgm:spPr/>
      <dgm:t>
        <a:bodyPr/>
        <a:lstStyle/>
        <a:p>
          <a:endParaRPr lang="en-US"/>
        </a:p>
      </dgm:t>
    </dgm:pt>
    <dgm:pt modelId="{CA15D758-EB57-4D02-9210-EC63F0E8D04D}">
      <dgm:prSet phldrT="[Text]" custT="1"/>
      <dgm:spPr/>
      <dgm:t>
        <a:bodyPr/>
        <a:lstStyle/>
        <a:p>
          <a:r>
            <a:rPr lang="en-US" sz="1600" dirty="0" smtClean="0"/>
            <a:t>MUX services</a:t>
          </a:r>
          <a:endParaRPr lang="en-US" sz="1600" dirty="0"/>
        </a:p>
      </dgm:t>
    </dgm:pt>
    <dgm:pt modelId="{7D31F34F-A696-457A-899E-51D41B71C4FA}" type="parTrans" cxnId="{AF5A7D20-F620-41B1-A0A3-CB77EA41AC99}">
      <dgm:prSet/>
      <dgm:spPr/>
      <dgm:t>
        <a:bodyPr/>
        <a:lstStyle/>
        <a:p>
          <a:endParaRPr lang="en-US"/>
        </a:p>
      </dgm:t>
    </dgm:pt>
    <dgm:pt modelId="{6D6ED958-4D8D-48F1-A791-A750F6FC76FF}" type="sibTrans" cxnId="{AF5A7D20-F620-41B1-A0A3-CB77EA41AC99}">
      <dgm:prSet/>
      <dgm:spPr/>
      <dgm:t>
        <a:bodyPr/>
        <a:lstStyle/>
        <a:p>
          <a:endParaRPr lang="en-US"/>
        </a:p>
      </dgm:t>
    </dgm:pt>
    <dgm:pt modelId="{682C8AAB-6D86-486A-A686-2A67EA088A05}">
      <dgm:prSet phldrT="[Text]" custT="1"/>
      <dgm:spPr/>
      <dgm:t>
        <a:bodyPr/>
        <a:lstStyle/>
        <a:p>
          <a:r>
            <a:rPr lang="en-US" sz="1600" dirty="0" smtClean="0"/>
            <a:t>CPE or CO</a:t>
          </a:r>
          <a:endParaRPr lang="en-US" sz="1600" dirty="0"/>
        </a:p>
      </dgm:t>
    </dgm:pt>
    <dgm:pt modelId="{9B7B395D-6280-4E5C-98E2-FE9A6ABCE10C}" type="parTrans" cxnId="{277FC886-2853-47A5-AC11-476F67D994E7}">
      <dgm:prSet/>
      <dgm:spPr/>
      <dgm:t>
        <a:bodyPr/>
        <a:lstStyle/>
        <a:p>
          <a:endParaRPr lang="en-US"/>
        </a:p>
      </dgm:t>
    </dgm:pt>
    <dgm:pt modelId="{76E37831-E19A-42F2-A8C5-D036A61B244D}" type="sibTrans" cxnId="{277FC886-2853-47A5-AC11-476F67D994E7}">
      <dgm:prSet/>
      <dgm:spPr/>
      <dgm:t>
        <a:bodyPr/>
        <a:lstStyle/>
        <a:p>
          <a:endParaRPr lang="en-US"/>
        </a:p>
      </dgm:t>
    </dgm:pt>
    <dgm:pt modelId="{D1A472DE-1F8A-4D27-A724-F12F07D203F0}">
      <dgm:prSet phldrT="[Text]" custT="1"/>
      <dgm:spPr/>
      <dgm:t>
        <a:bodyPr/>
        <a:lstStyle/>
        <a:p>
          <a:r>
            <a:rPr lang="en-US" sz="1600" dirty="0" smtClean="0"/>
            <a:t>Routing capabilities</a:t>
          </a:r>
          <a:endParaRPr lang="en-US" sz="1600" dirty="0"/>
        </a:p>
      </dgm:t>
    </dgm:pt>
    <dgm:pt modelId="{7079AEED-BEBA-47F0-BC3E-5E3B98AA23B2}" type="parTrans" cxnId="{5BFD2D39-03FC-4C1C-98F8-0273FC2387FE}">
      <dgm:prSet/>
      <dgm:spPr/>
      <dgm:t>
        <a:bodyPr/>
        <a:lstStyle/>
        <a:p>
          <a:endParaRPr lang="en-US"/>
        </a:p>
      </dgm:t>
    </dgm:pt>
    <dgm:pt modelId="{5C1FF836-6640-40B7-B32A-76733610AD5E}" type="sibTrans" cxnId="{5BFD2D39-03FC-4C1C-98F8-0273FC2387FE}">
      <dgm:prSet/>
      <dgm:spPr/>
      <dgm:t>
        <a:bodyPr/>
        <a:lstStyle/>
        <a:p>
          <a:endParaRPr lang="en-US"/>
        </a:p>
      </dgm:t>
    </dgm:pt>
    <dgm:pt modelId="{5918F4A6-76EF-4B7E-B17C-2C24C6B0677C}">
      <dgm:prSet phldrT="[Text]" custT="1"/>
      <dgm:spPr/>
      <dgm:t>
        <a:bodyPr/>
        <a:lstStyle/>
        <a:p>
          <a:r>
            <a:rPr lang="en-US" sz="1600" dirty="0" smtClean="0"/>
            <a:t>CPE or CO</a:t>
          </a:r>
          <a:endParaRPr lang="en-US" sz="1600" dirty="0"/>
        </a:p>
      </dgm:t>
    </dgm:pt>
    <dgm:pt modelId="{C2A36D6F-43EE-4CC5-BE83-56EED71C9337}" type="parTrans" cxnId="{CC49C20C-6E06-47F6-AF27-D117CFE076D5}">
      <dgm:prSet/>
      <dgm:spPr/>
      <dgm:t>
        <a:bodyPr/>
        <a:lstStyle/>
        <a:p>
          <a:endParaRPr lang="en-US"/>
        </a:p>
      </dgm:t>
    </dgm:pt>
    <dgm:pt modelId="{62F1911B-CE90-4CE9-A827-182990F30BFB}" type="sibTrans" cxnId="{CC49C20C-6E06-47F6-AF27-D117CFE076D5}">
      <dgm:prSet/>
      <dgm:spPr/>
      <dgm:t>
        <a:bodyPr/>
        <a:lstStyle/>
        <a:p>
          <a:endParaRPr lang="en-US"/>
        </a:p>
      </dgm:t>
    </dgm:pt>
    <dgm:pt modelId="{F61FE6F4-612A-42A9-AAE6-93E9B0BEEB3B}">
      <dgm:prSet phldrT="[Text]" custT="1"/>
      <dgm:spPr/>
      <dgm:t>
        <a:bodyPr/>
        <a:lstStyle/>
        <a:p>
          <a:r>
            <a:rPr lang="en-US" sz="1600" dirty="0" err="1" smtClean="0"/>
            <a:t>Mux</a:t>
          </a:r>
          <a:r>
            <a:rPr lang="en-US" sz="1600" dirty="0" smtClean="0"/>
            <a:t> services</a:t>
          </a:r>
          <a:endParaRPr lang="en-US" sz="1600" dirty="0"/>
        </a:p>
      </dgm:t>
    </dgm:pt>
    <dgm:pt modelId="{A03EF936-9561-4ADC-B779-98259369146A}" type="parTrans" cxnId="{FFC4D69C-59FC-46EA-B960-2562EB691C2A}">
      <dgm:prSet/>
      <dgm:spPr/>
      <dgm:t>
        <a:bodyPr/>
        <a:lstStyle/>
        <a:p>
          <a:endParaRPr lang="en-US"/>
        </a:p>
      </dgm:t>
    </dgm:pt>
    <dgm:pt modelId="{817AD58D-38BB-45C3-8783-481EE2C3A7DF}" type="sibTrans" cxnId="{FFC4D69C-59FC-46EA-B960-2562EB691C2A}">
      <dgm:prSet/>
      <dgm:spPr/>
      <dgm:t>
        <a:bodyPr/>
        <a:lstStyle/>
        <a:p>
          <a:endParaRPr lang="en-US"/>
        </a:p>
      </dgm:t>
    </dgm:pt>
    <dgm:pt modelId="{F8E2932F-0874-49E7-B195-CDA21FE453BD}">
      <dgm:prSet phldrT="[Text]" custT="1"/>
      <dgm:spPr/>
      <dgm:t>
        <a:bodyPr/>
        <a:lstStyle/>
        <a:p>
          <a:endParaRPr lang="en-US" sz="1600" dirty="0"/>
        </a:p>
      </dgm:t>
    </dgm:pt>
    <dgm:pt modelId="{A2A255EB-BB69-4F18-8883-527B9B9A6F98}" type="parTrans" cxnId="{74C38457-FA1C-43A1-A421-44D099B3F8E8}">
      <dgm:prSet/>
      <dgm:spPr/>
      <dgm:t>
        <a:bodyPr/>
        <a:lstStyle/>
        <a:p>
          <a:endParaRPr lang="en-US"/>
        </a:p>
      </dgm:t>
    </dgm:pt>
    <dgm:pt modelId="{827E54CC-DE60-4EAD-96EF-A6137A6DED49}" type="sibTrans" cxnId="{74C38457-FA1C-43A1-A421-44D099B3F8E8}">
      <dgm:prSet/>
      <dgm:spPr/>
      <dgm:t>
        <a:bodyPr/>
        <a:lstStyle/>
        <a:p>
          <a:endParaRPr lang="en-US"/>
        </a:p>
      </dgm:t>
    </dgm:pt>
    <dgm:pt modelId="{F0E9F753-128D-4AFC-8AED-B26230DB3315}" type="pres">
      <dgm:prSet presAssocID="{B522AFEC-181D-457C-B345-97BC9BE2F1BA}" presName="Name0" presStyleCnt="0">
        <dgm:presLayoutVars>
          <dgm:dir/>
          <dgm:animLvl val="lvl"/>
          <dgm:resizeHandles val="exact"/>
        </dgm:presLayoutVars>
      </dgm:prSet>
      <dgm:spPr/>
      <dgm:t>
        <a:bodyPr/>
        <a:lstStyle/>
        <a:p>
          <a:endParaRPr lang="en-US"/>
        </a:p>
      </dgm:t>
    </dgm:pt>
    <dgm:pt modelId="{46A44A98-81CF-4CD6-92EA-9054AFF151B2}" type="pres">
      <dgm:prSet presAssocID="{074D1EAC-BDCA-46D7-82EA-F407FE81A486}" presName="linNode" presStyleCnt="0"/>
      <dgm:spPr/>
    </dgm:pt>
    <dgm:pt modelId="{F42C00C0-C75E-45A4-9AF4-76188355AFFA}" type="pres">
      <dgm:prSet presAssocID="{074D1EAC-BDCA-46D7-82EA-F407FE81A486}" presName="parentText" presStyleLbl="node1" presStyleIdx="0" presStyleCnt="5" custLinFactNeighborX="-23093" custLinFactNeighborY="-8214">
        <dgm:presLayoutVars>
          <dgm:chMax val="1"/>
          <dgm:bulletEnabled val="1"/>
        </dgm:presLayoutVars>
      </dgm:prSet>
      <dgm:spPr/>
      <dgm:t>
        <a:bodyPr/>
        <a:lstStyle/>
        <a:p>
          <a:endParaRPr lang="en-US"/>
        </a:p>
      </dgm:t>
    </dgm:pt>
    <dgm:pt modelId="{0665A1B8-F5F4-4D6E-AC47-320D16EF68F6}" type="pres">
      <dgm:prSet presAssocID="{074D1EAC-BDCA-46D7-82EA-F407FE81A486}" presName="descendantText" presStyleLbl="alignAccFollowNode1" presStyleIdx="0" presStyleCnt="5">
        <dgm:presLayoutVars>
          <dgm:bulletEnabled val="1"/>
        </dgm:presLayoutVars>
      </dgm:prSet>
      <dgm:spPr/>
      <dgm:t>
        <a:bodyPr/>
        <a:lstStyle/>
        <a:p>
          <a:endParaRPr lang="en-US"/>
        </a:p>
      </dgm:t>
    </dgm:pt>
    <dgm:pt modelId="{F5564749-91D5-4C8C-ACCC-D01647444A23}" type="pres">
      <dgm:prSet presAssocID="{9C9B5E1C-4F07-478C-9457-455403065B3C}" presName="sp" presStyleCnt="0"/>
      <dgm:spPr/>
    </dgm:pt>
    <dgm:pt modelId="{A3BA8FCF-9884-4630-B6B6-A4B543EC22C9}" type="pres">
      <dgm:prSet presAssocID="{FCEF4295-CECC-43AC-9471-E8A59CDD5CE3}" presName="linNode" presStyleCnt="0"/>
      <dgm:spPr/>
    </dgm:pt>
    <dgm:pt modelId="{633461AA-A145-4F72-A2FA-F28E752B40D4}" type="pres">
      <dgm:prSet presAssocID="{FCEF4295-CECC-43AC-9471-E8A59CDD5CE3}" presName="parentText" presStyleLbl="node1" presStyleIdx="1" presStyleCnt="5">
        <dgm:presLayoutVars>
          <dgm:chMax val="1"/>
          <dgm:bulletEnabled val="1"/>
        </dgm:presLayoutVars>
      </dgm:prSet>
      <dgm:spPr/>
      <dgm:t>
        <a:bodyPr/>
        <a:lstStyle/>
        <a:p>
          <a:endParaRPr lang="en-US"/>
        </a:p>
      </dgm:t>
    </dgm:pt>
    <dgm:pt modelId="{8B703739-2641-4EC3-9551-DEF4D87C2A18}" type="pres">
      <dgm:prSet presAssocID="{FCEF4295-CECC-43AC-9471-E8A59CDD5CE3}" presName="descendantText" presStyleLbl="alignAccFollowNode1" presStyleIdx="1" presStyleCnt="5">
        <dgm:presLayoutVars>
          <dgm:bulletEnabled val="1"/>
        </dgm:presLayoutVars>
      </dgm:prSet>
      <dgm:spPr/>
      <dgm:t>
        <a:bodyPr/>
        <a:lstStyle/>
        <a:p>
          <a:endParaRPr lang="en-US"/>
        </a:p>
      </dgm:t>
    </dgm:pt>
    <dgm:pt modelId="{3620F092-A5FC-401C-A9C8-91AEFB2557CE}" type="pres">
      <dgm:prSet presAssocID="{6F0812DA-0C71-4389-AFC4-7849B7DDBF17}" presName="sp" presStyleCnt="0"/>
      <dgm:spPr/>
    </dgm:pt>
    <dgm:pt modelId="{FB0A5411-D4BE-4C9D-8CB0-4D28D3FFEC86}" type="pres">
      <dgm:prSet presAssocID="{58E5BA6C-C384-460D-B4D5-C90E27B76CC9}" presName="linNode" presStyleCnt="0"/>
      <dgm:spPr/>
    </dgm:pt>
    <dgm:pt modelId="{AEC51C6E-CA4F-4D01-A9FD-CD85B561847D}" type="pres">
      <dgm:prSet presAssocID="{58E5BA6C-C384-460D-B4D5-C90E27B76CC9}" presName="parentText" presStyleLbl="node1" presStyleIdx="2" presStyleCnt="5">
        <dgm:presLayoutVars>
          <dgm:chMax val="1"/>
          <dgm:bulletEnabled val="1"/>
        </dgm:presLayoutVars>
      </dgm:prSet>
      <dgm:spPr/>
      <dgm:t>
        <a:bodyPr/>
        <a:lstStyle/>
        <a:p>
          <a:endParaRPr lang="en-US"/>
        </a:p>
      </dgm:t>
    </dgm:pt>
    <dgm:pt modelId="{066FEB89-C963-449B-84FA-88A8AB39F697}" type="pres">
      <dgm:prSet presAssocID="{58E5BA6C-C384-460D-B4D5-C90E27B76CC9}" presName="descendantText" presStyleLbl="alignAccFollowNode1" presStyleIdx="2" presStyleCnt="5" custScaleY="119697">
        <dgm:presLayoutVars>
          <dgm:bulletEnabled val="1"/>
        </dgm:presLayoutVars>
      </dgm:prSet>
      <dgm:spPr/>
      <dgm:t>
        <a:bodyPr/>
        <a:lstStyle/>
        <a:p>
          <a:endParaRPr lang="en-US"/>
        </a:p>
      </dgm:t>
    </dgm:pt>
    <dgm:pt modelId="{CE34E770-1880-43DF-B1D9-FDD1CA7F50F7}" type="pres">
      <dgm:prSet presAssocID="{BBEAABC1-96A9-429C-8348-E32EBCD26B7F}" presName="sp" presStyleCnt="0"/>
      <dgm:spPr/>
    </dgm:pt>
    <dgm:pt modelId="{10529929-4D12-4792-803B-359B81E1B8C9}" type="pres">
      <dgm:prSet presAssocID="{F9E3C52D-9D79-464E-8861-121AA785A582}" presName="linNode" presStyleCnt="0"/>
      <dgm:spPr/>
    </dgm:pt>
    <dgm:pt modelId="{8452CF0D-F2DD-4E70-BD69-53B8C84D0241}" type="pres">
      <dgm:prSet presAssocID="{F9E3C52D-9D79-464E-8861-121AA785A582}" presName="parentText" presStyleLbl="node1" presStyleIdx="3" presStyleCnt="5">
        <dgm:presLayoutVars>
          <dgm:chMax val="1"/>
          <dgm:bulletEnabled val="1"/>
        </dgm:presLayoutVars>
      </dgm:prSet>
      <dgm:spPr/>
      <dgm:t>
        <a:bodyPr/>
        <a:lstStyle/>
        <a:p>
          <a:endParaRPr lang="en-US"/>
        </a:p>
      </dgm:t>
    </dgm:pt>
    <dgm:pt modelId="{5CC60716-A925-41A3-B8EB-87E4238B6FA6}" type="pres">
      <dgm:prSet presAssocID="{F9E3C52D-9D79-464E-8861-121AA785A582}" presName="descendantText" presStyleLbl="alignAccFollowNode1" presStyleIdx="3" presStyleCnt="5">
        <dgm:presLayoutVars>
          <dgm:bulletEnabled val="1"/>
        </dgm:presLayoutVars>
      </dgm:prSet>
      <dgm:spPr/>
      <dgm:t>
        <a:bodyPr/>
        <a:lstStyle/>
        <a:p>
          <a:endParaRPr lang="en-US"/>
        </a:p>
      </dgm:t>
    </dgm:pt>
    <dgm:pt modelId="{3B48241D-8602-47C7-B04A-865DC2FC9BA5}" type="pres">
      <dgm:prSet presAssocID="{3A4A81A2-1D74-44E6-A39C-633EB4E374C0}" presName="sp" presStyleCnt="0"/>
      <dgm:spPr/>
    </dgm:pt>
    <dgm:pt modelId="{F8649572-4454-4244-B3DE-5FF6D74B61EB}" type="pres">
      <dgm:prSet presAssocID="{1AAAD1B0-24CC-4A55-908B-EBA751BD8243}" presName="linNode" presStyleCnt="0"/>
      <dgm:spPr/>
    </dgm:pt>
    <dgm:pt modelId="{465636AB-EB83-4B7A-A013-A4756890A23A}" type="pres">
      <dgm:prSet presAssocID="{1AAAD1B0-24CC-4A55-908B-EBA751BD8243}" presName="parentText" presStyleLbl="node1" presStyleIdx="4" presStyleCnt="5">
        <dgm:presLayoutVars>
          <dgm:chMax val="1"/>
          <dgm:bulletEnabled val="1"/>
        </dgm:presLayoutVars>
      </dgm:prSet>
      <dgm:spPr/>
      <dgm:t>
        <a:bodyPr/>
        <a:lstStyle/>
        <a:p>
          <a:endParaRPr lang="en-US"/>
        </a:p>
      </dgm:t>
    </dgm:pt>
    <dgm:pt modelId="{1685BD50-BA3F-40B4-83D1-C308F5E360A5}" type="pres">
      <dgm:prSet presAssocID="{1AAAD1B0-24CC-4A55-908B-EBA751BD8243}" presName="descendantText" presStyleLbl="alignAccFollowNode1" presStyleIdx="4" presStyleCnt="5" custScaleY="116581">
        <dgm:presLayoutVars>
          <dgm:bulletEnabled val="1"/>
        </dgm:presLayoutVars>
      </dgm:prSet>
      <dgm:spPr/>
      <dgm:t>
        <a:bodyPr/>
        <a:lstStyle/>
        <a:p>
          <a:endParaRPr lang="en-US"/>
        </a:p>
      </dgm:t>
    </dgm:pt>
  </dgm:ptLst>
  <dgm:cxnLst>
    <dgm:cxn modelId="{AA08E3EB-7B69-4574-A477-B785AB97FB98}" type="presOf" srcId="{B522AFEC-181D-457C-B345-97BC9BE2F1BA}" destId="{F0E9F753-128D-4AFC-8AED-B26230DB3315}" srcOrd="0" destOrd="0" presId="urn:microsoft.com/office/officeart/2005/8/layout/vList5"/>
    <dgm:cxn modelId="{968FBA1F-5632-423A-9A27-2B81BFDD3D5E}" srcId="{F9E3C52D-9D79-464E-8861-121AA785A582}" destId="{DE1A4965-B9B0-4484-9EFA-1AD29D27B67C}" srcOrd="4" destOrd="0" parTransId="{E2813C69-CC75-44FA-9667-F5B24E196836}" sibTransId="{E624A0B6-0EA2-4A12-97E4-6B3CEED87E28}"/>
    <dgm:cxn modelId="{8AF1EAE7-B7F8-40D3-8AD5-3E518F2C2859}" type="presOf" srcId="{FB7C0ADA-4D8F-4429-83B6-8ABB3FEC3622}" destId="{066FEB89-C963-449B-84FA-88A8AB39F697}" srcOrd="0" destOrd="3" presId="urn:microsoft.com/office/officeart/2005/8/layout/vList5"/>
    <dgm:cxn modelId="{23835E9E-6208-4387-88C8-3F8DE38B28BD}" srcId="{58E5BA6C-C384-460D-B4D5-C90E27B76CC9}" destId="{0E801D36-8B79-4DDA-A3D1-484267733DE5}" srcOrd="2" destOrd="0" parTransId="{DCBDF2CA-2C1F-49B0-9313-99A736B24E82}" sibTransId="{6F0B1936-C7B4-4012-88D0-FFCAA99C3B56}"/>
    <dgm:cxn modelId="{544F3B3C-D967-4F80-9D2B-AE0A74ABB2D9}" type="presOf" srcId="{8E303A9F-EDBB-4D1C-8B0E-63C77378218F}" destId="{066FEB89-C963-449B-84FA-88A8AB39F697}" srcOrd="0" destOrd="0" presId="urn:microsoft.com/office/officeart/2005/8/layout/vList5"/>
    <dgm:cxn modelId="{4E231CB0-D625-4A63-A887-438B83CD91A4}" srcId="{58E5BA6C-C384-460D-B4D5-C90E27B76CC9}" destId="{FB7C0ADA-4D8F-4429-83B6-8ABB3FEC3622}" srcOrd="3" destOrd="0" parTransId="{7CB2756B-9C3F-4768-A121-405C672556CC}" sibTransId="{9FC61402-FE64-4945-AD4C-7D5B0BEBA7B8}"/>
    <dgm:cxn modelId="{139FBBE6-DD28-401B-A3DF-C0A616414CC0}" srcId="{1AAAD1B0-24CC-4A55-908B-EBA751BD8243}" destId="{BAA79E20-1524-4A83-8847-5D252F5AD775}" srcOrd="0" destOrd="0" parTransId="{670F5AA4-C0F5-462A-9FAF-085C41AF3686}" sibTransId="{31CA29EB-D40E-4E2D-ADD8-3D07E52AAC8C}"/>
    <dgm:cxn modelId="{22E6855A-DFF2-42FE-A334-79B2D118249C}" type="presOf" srcId="{682C8AAB-6D86-486A-A686-2A67EA088A05}" destId="{5CC60716-A925-41A3-B8EB-87E4238B6FA6}" srcOrd="0" destOrd="3" presId="urn:microsoft.com/office/officeart/2005/8/layout/vList5"/>
    <dgm:cxn modelId="{06C5F101-6FE4-4988-8E5E-2C1D12E89BF3}" type="presOf" srcId="{5918F4A6-76EF-4B7E-B17C-2C24C6B0677C}" destId="{1685BD50-BA3F-40B4-83D1-C308F5E360A5}" srcOrd="0" destOrd="3" presId="urn:microsoft.com/office/officeart/2005/8/layout/vList5"/>
    <dgm:cxn modelId="{84E976C4-8929-4EEE-A1EC-5DE29A37A8C6}" type="presOf" srcId="{81CA35CE-BF79-4429-99CB-5AB186BBB66D}" destId="{8B703739-2641-4EC3-9551-DEF4D87C2A18}" srcOrd="0" destOrd="0" presId="urn:microsoft.com/office/officeart/2005/8/layout/vList5"/>
    <dgm:cxn modelId="{277FC886-2853-47A5-AC11-476F67D994E7}" srcId="{F9E3C52D-9D79-464E-8861-121AA785A582}" destId="{682C8AAB-6D86-486A-A686-2A67EA088A05}" srcOrd="3" destOrd="0" parTransId="{9B7B395D-6280-4E5C-98E2-FE9A6ABCE10C}" sibTransId="{76E37831-E19A-42F2-A8C5-D036A61B244D}"/>
    <dgm:cxn modelId="{CC49C20C-6E06-47F6-AF27-D117CFE076D5}" srcId="{1AAAD1B0-24CC-4A55-908B-EBA751BD8243}" destId="{5918F4A6-76EF-4B7E-B17C-2C24C6B0677C}" srcOrd="3" destOrd="0" parTransId="{C2A36D6F-43EE-4CC5-BE83-56EED71C9337}" sibTransId="{62F1911B-CE90-4CE9-A827-182990F30BFB}"/>
    <dgm:cxn modelId="{9F136A59-D678-47F7-A9CF-ECB6137E16FE}" srcId="{FCEF4295-CECC-43AC-9471-E8A59CDD5CE3}" destId="{50E2230D-F679-4C0E-AE07-72B1BA79DAFF}" srcOrd="1" destOrd="0" parTransId="{4079F16D-52C8-4C33-99C4-D84D7B295FBA}" sibTransId="{7C1C4B53-5B16-456C-BC75-059E6BF3C3E5}"/>
    <dgm:cxn modelId="{FE088ECD-C81C-4C07-B822-3E3ACA62C0B5}" type="presOf" srcId="{F61FE6F4-612A-42A9-AAE6-93E9B0BEEB3B}" destId="{1685BD50-BA3F-40B4-83D1-C308F5E360A5}" srcOrd="0" destOrd="1" presId="urn:microsoft.com/office/officeart/2005/8/layout/vList5"/>
    <dgm:cxn modelId="{D0C6147E-7B48-412C-8072-575496DB202D}" srcId="{B522AFEC-181D-457C-B345-97BC9BE2F1BA}" destId="{1AAAD1B0-24CC-4A55-908B-EBA751BD8243}" srcOrd="4" destOrd="0" parTransId="{532D70A4-4CA6-4B43-A6F6-9BF27A88250C}" sibTransId="{B724888E-3828-41CA-B614-0432467BB483}"/>
    <dgm:cxn modelId="{74C38457-FA1C-43A1-A421-44D099B3F8E8}" srcId="{F9E3C52D-9D79-464E-8861-121AA785A582}" destId="{F8E2932F-0874-49E7-B195-CDA21FE453BD}" srcOrd="0" destOrd="0" parTransId="{A2A255EB-BB69-4F18-8883-527B9B9A6F98}" sibTransId="{827E54CC-DE60-4EAD-96EF-A6137A6DED49}"/>
    <dgm:cxn modelId="{52A1ADCC-CC44-41D1-B2CA-F7D136F60397}" type="presOf" srcId="{58E5BA6C-C384-460D-B4D5-C90E27B76CC9}" destId="{AEC51C6E-CA4F-4D01-A9FD-CD85B561847D}" srcOrd="0" destOrd="0" presId="urn:microsoft.com/office/officeart/2005/8/layout/vList5"/>
    <dgm:cxn modelId="{F313F1D3-04F2-4189-9A28-30966E4B73DD}" srcId="{074D1EAC-BDCA-46D7-82EA-F407FE81A486}" destId="{D539B0DF-5D11-4210-A3A3-13CF8CEC19FE}" srcOrd="2" destOrd="0" parTransId="{C142BA0D-3862-41DC-83E9-D0F7FBA77EF2}" sibTransId="{65BA5733-5F67-4CBD-8D23-506286A8D5C4}"/>
    <dgm:cxn modelId="{999EFABC-8050-4E1E-8319-1E5B8BD0EA85}" srcId="{B522AFEC-181D-457C-B345-97BC9BE2F1BA}" destId="{58E5BA6C-C384-460D-B4D5-C90E27B76CC9}" srcOrd="2" destOrd="0" parTransId="{74C13F7D-B1DB-4EB5-AD60-9351F9CE75B6}" sibTransId="{BBEAABC1-96A9-429C-8348-E32EBCD26B7F}"/>
    <dgm:cxn modelId="{AB441BC5-5F4B-459C-AA94-7B3CE30CBC36}" type="presOf" srcId="{CA15D758-EB57-4D02-9210-EC63F0E8D04D}" destId="{5CC60716-A925-41A3-B8EB-87E4238B6FA6}" srcOrd="0" destOrd="2" presId="urn:microsoft.com/office/officeart/2005/8/layout/vList5"/>
    <dgm:cxn modelId="{B78ECCE6-6513-4A1A-A259-19A3769920B4}" type="presOf" srcId="{1AAAD1B0-24CC-4A55-908B-EBA751BD8243}" destId="{465636AB-EB83-4B7A-A013-A4756890A23A}" srcOrd="0" destOrd="0" presId="urn:microsoft.com/office/officeart/2005/8/layout/vList5"/>
    <dgm:cxn modelId="{89DAB500-A239-4483-BF35-4F8633755FC8}" type="presOf" srcId="{BAA79E20-1524-4A83-8847-5D252F5AD775}" destId="{1685BD50-BA3F-40B4-83D1-C308F5E360A5}" srcOrd="0" destOrd="0" presId="urn:microsoft.com/office/officeart/2005/8/layout/vList5"/>
    <dgm:cxn modelId="{9B218785-9EE5-462E-9FBD-F04E518A52D8}" srcId="{074D1EAC-BDCA-46D7-82EA-F407FE81A486}" destId="{A1D7F470-1412-4E7F-A79E-BF35DF04BFB0}" srcOrd="0" destOrd="0" parTransId="{943D6D72-D0F2-4357-B331-C8CE3F2364EF}" sibTransId="{88548895-BE4B-4A61-A8B4-E5A0EF95F04C}"/>
    <dgm:cxn modelId="{FEB26ED2-BE34-4B12-91AC-9A2A7B113F20}" type="presOf" srcId="{50E2230D-F679-4C0E-AE07-72B1BA79DAFF}" destId="{8B703739-2641-4EC3-9551-DEF4D87C2A18}" srcOrd="0" destOrd="1" presId="urn:microsoft.com/office/officeart/2005/8/layout/vList5"/>
    <dgm:cxn modelId="{CB20B273-BCF2-4CD7-A28F-6FC0F14381CE}" type="presOf" srcId="{074D1EAC-BDCA-46D7-82EA-F407FE81A486}" destId="{F42C00C0-C75E-45A4-9AF4-76188355AFFA}" srcOrd="0" destOrd="0" presId="urn:microsoft.com/office/officeart/2005/8/layout/vList5"/>
    <dgm:cxn modelId="{5BFD2D39-03FC-4C1C-98F8-0273FC2387FE}" srcId="{1AAAD1B0-24CC-4A55-908B-EBA751BD8243}" destId="{D1A472DE-1F8A-4D27-A724-F12F07D203F0}" srcOrd="2" destOrd="0" parTransId="{7079AEED-BEBA-47F0-BC3E-5E3B98AA23B2}" sibTransId="{5C1FF836-6640-40B7-B32A-76733610AD5E}"/>
    <dgm:cxn modelId="{5CF3AF1B-C728-4912-BB59-7B4C012A8573}" type="presOf" srcId="{D539B0DF-5D11-4210-A3A3-13CF8CEC19FE}" destId="{0665A1B8-F5F4-4D6E-AC47-320D16EF68F6}" srcOrd="0" destOrd="2" presId="urn:microsoft.com/office/officeart/2005/8/layout/vList5"/>
    <dgm:cxn modelId="{811628B3-511B-4AF4-9FA2-9C2966149E84}" type="presOf" srcId="{0E801D36-8B79-4DDA-A3D1-484267733DE5}" destId="{066FEB89-C963-449B-84FA-88A8AB39F697}" srcOrd="0" destOrd="2" presId="urn:microsoft.com/office/officeart/2005/8/layout/vList5"/>
    <dgm:cxn modelId="{4DCF2AFD-CEF1-431A-BC1B-E3B2B03B0CF6}" srcId="{B522AFEC-181D-457C-B345-97BC9BE2F1BA}" destId="{FCEF4295-CECC-43AC-9471-E8A59CDD5CE3}" srcOrd="1" destOrd="0" parTransId="{952AA6C2-F212-4033-9E21-93F9CF95F2B2}" sibTransId="{6F0812DA-0C71-4389-AFC4-7849B7DDBF17}"/>
    <dgm:cxn modelId="{72AE0929-F2F2-416D-8928-F64E42D8A279}" type="presOf" srcId="{FCEF4295-CECC-43AC-9471-E8A59CDD5CE3}" destId="{633461AA-A145-4F72-A2FA-F28E752B40D4}" srcOrd="0" destOrd="0" presId="urn:microsoft.com/office/officeart/2005/8/layout/vList5"/>
    <dgm:cxn modelId="{33177B4D-BA8D-4C09-A93F-CD78AEBF31E9}" type="presOf" srcId="{A1D7F470-1412-4E7F-A79E-BF35DF04BFB0}" destId="{0665A1B8-F5F4-4D6E-AC47-320D16EF68F6}" srcOrd="0" destOrd="0" presId="urn:microsoft.com/office/officeart/2005/8/layout/vList5"/>
    <dgm:cxn modelId="{3FE30F47-752D-499C-BF52-BD47C320B908}" srcId="{58E5BA6C-C384-460D-B4D5-C90E27B76CC9}" destId="{8E303A9F-EDBB-4D1C-8B0E-63C77378218F}" srcOrd="0" destOrd="0" parTransId="{BECBFB2E-D242-4380-B0D7-E6213E5D70DC}" sibTransId="{8A5ECC73-95B2-4A70-8F48-D7575E0C1E63}"/>
    <dgm:cxn modelId="{D1425E76-4127-4B37-987B-B23517F986CE}" type="presOf" srcId="{32A0EFA0-C15C-49AA-97A0-EB951E8356F9}" destId="{5CC60716-A925-41A3-B8EB-87E4238B6FA6}" srcOrd="0" destOrd="1" presId="urn:microsoft.com/office/officeart/2005/8/layout/vList5"/>
    <dgm:cxn modelId="{81BF38B3-26A7-4BFD-993E-289FC92A2E20}" type="presOf" srcId="{595670FA-06E3-404E-BE2E-6B76F4507857}" destId="{8B703739-2641-4EC3-9551-DEF4D87C2A18}" srcOrd="0" destOrd="2" presId="urn:microsoft.com/office/officeart/2005/8/layout/vList5"/>
    <dgm:cxn modelId="{91164A53-EB12-4C21-A776-55C44B21956D}" srcId="{074D1EAC-BDCA-46D7-82EA-F407FE81A486}" destId="{3B7D2E9C-F912-4AC9-9476-688D70CE2CB0}" srcOrd="1" destOrd="0" parTransId="{52D3EB9D-1F35-4C99-A6C1-58F4CE50A597}" sibTransId="{30DB437E-4CE3-4A08-9CF9-1CE8E13D00CB}"/>
    <dgm:cxn modelId="{8A3B051C-F3B6-4E67-864F-04C41F4C06C7}" type="presOf" srcId="{D3C58F5B-1556-450F-AA42-E3D6A2934466}" destId="{066FEB89-C963-449B-84FA-88A8AB39F697}" srcOrd="0" destOrd="1" presId="urn:microsoft.com/office/officeart/2005/8/layout/vList5"/>
    <dgm:cxn modelId="{AF5A7D20-F620-41B1-A0A3-CB77EA41AC99}" srcId="{F9E3C52D-9D79-464E-8861-121AA785A582}" destId="{CA15D758-EB57-4D02-9210-EC63F0E8D04D}" srcOrd="2" destOrd="0" parTransId="{7D31F34F-A696-457A-899E-51D41B71C4FA}" sibTransId="{6D6ED958-4D8D-48F1-A791-A750F6FC76FF}"/>
    <dgm:cxn modelId="{DFF35C39-EB3E-4393-AC4B-35B8BA2749EA}" type="presOf" srcId="{DE1A4965-B9B0-4484-9EFA-1AD29D27B67C}" destId="{5CC60716-A925-41A3-B8EB-87E4238B6FA6}" srcOrd="0" destOrd="4" presId="urn:microsoft.com/office/officeart/2005/8/layout/vList5"/>
    <dgm:cxn modelId="{F7820B93-C717-42E4-8671-1BFBC4BF2659}" srcId="{FCEF4295-CECC-43AC-9471-E8A59CDD5CE3}" destId="{81CA35CE-BF79-4429-99CB-5AB186BBB66D}" srcOrd="0" destOrd="0" parTransId="{8C386460-D15F-44EB-B8BB-801F4CD69D81}" sibTransId="{465F3B24-5B95-47E7-927B-7F6C221E7865}"/>
    <dgm:cxn modelId="{C3B2CD83-4767-4093-8309-07CECEC3A5FC}" srcId="{FCEF4295-CECC-43AC-9471-E8A59CDD5CE3}" destId="{595670FA-06E3-404E-BE2E-6B76F4507857}" srcOrd="2" destOrd="0" parTransId="{6494A67B-BA39-4620-ACF6-AF5B461699A5}" sibTransId="{2224142C-EEFA-442D-9116-748586F26AF8}"/>
    <dgm:cxn modelId="{5CC896A9-CAF7-4DC0-9648-08C3A454D0FB}" srcId="{B522AFEC-181D-457C-B345-97BC9BE2F1BA}" destId="{F9E3C52D-9D79-464E-8861-121AA785A582}" srcOrd="3" destOrd="0" parTransId="{E25D74FB-B276-4356-8556-AC36CF62B5A7}" sibTransId="{3A4A81A2-1D74-44E6-A39C-633EB4E374C0}"/>
    <dgm:cxn modelId="{1EF8E3B6-4493-4DE4-B662-A1B1AEFDF0F1}" srcId="{F9E3C52D-9D79-464E-8861-121AA785A582}" destId="{32A0EFA0-C15C-49AA-97A0-EB951E8356F9}" srcOrd="1" destOrd="0" parTransId="{3BD5CE0B-C737-4C26-B8D1-29C6E221C8D5}" sibTransId="{F411C90D-0C0D-4BEC-A4AD-AAE39A4A866A}"/>
    <dgm:cxn modelId="{9F5AB69F-9D1E-4329-A4A3-22064A86796E}" type="presOf" srcId="{D1A472DE-1F8A-4D27-A724-F12F07D203F0}" destId="{1685BD50-BA3F-40B4-83D1-C308F5E360A5}" srcOrd="0" destOrd="2" presId="urn:microsoft.com/office/officeart/2005/8/layout/vList5"/>
    <dgm:cxn modelId="{FFC4D69C-59FC-46EA-B960-2562EB691C2A}" srcId="{1AAAD1B0-24CC-4A55-908B-EBA751BD8243}" destId="{F61FE6F4-612A-42A9-AAE6-93E9B0BEEB3B}" srcOrd="1" destOrd="0" parTransId="{A03EF936-9561-4ADC-B779-98259369146A}" sibTransId="{817AD58D-38BB-45C3-8783-481EE2C3A7DF}"/>
    <dgm:cxn modelId="{12B45F8A-54CA-43C5-80B5-F8502A5DF7DE}" type="presOf" srcId="{F9E3C52D-9D79-464E-8861-121AA785A582}" destId="{8452CF0D-F2DD-4E70-BD69-53B8C84D0241}" srcOrd="0" destOrd="0" presId="urn:microsoft.com/office/officeart/2005/8/layout/vList5"/>
    <dgm:cxn modelId="{4B79095B-4F50-4355-AB29-B88D62B6D7D7}" srcId="{58E5BA6C-C384-460D-B4D5-C90E27B76CC9}" destId="{D3C58F5B-1556-450F-AA42-E3D6A2934466}" srcOrd="1" destOrd="0" parTransId="{1965DD6D-C5EF-4B9D-8C38-F2918575BDBD}" sibTransId="{87D7335D-905C-4FC6-855A-335FFBDB62AC}"/>
    <dgm:cxn modelId="{938BA157-A358-42DE-AD5F-6C240F0810A7}" type="presOf" srcId="{F8E2932F-0874-49E7-B195-CDA21FE453BD}" destId="{5CC60716-A925-41A3-B8EB-87E4238B6FA6}" srcOrd="0" destOrd="0" presId="urn:microsoft.com/office/officeart/2005/8/layout/vList5"/>
    <dgm:cxn modelId="{503D5F7A-E1CC-4E3C-9198-E0856348C4BA}" srcId="{B522AFEC-181D-457C-B345-97BC9BE2F1BA}" destId="{074D1EAC-BDCA-46D7-82EA-F407FE81A486}" srcOrd="0" destOrd="0" parTransId="{0D6D9FC5-6607-49D7-944E-1A81337FFB51}" sibTransId="{9C9B5E1C-4F07-478C-9457-455403065B3C}"/>
    <dgm:cxn modelId="{1A1DC9D8-C5F1-4330-9482-01EF64BF602E}" type="presOf" srcId="{3B7D2E9C-F912-4AC9-9476-688D70CE2CB0}" destId="{0665A1B8-F5F4-4D6E-AC47-320D16EF68F6}" srcOrd="0" destOrd="1" presId="urn:microsoft.com/office/officeart/2005/8/layout/vList5"/>
    <dgm:cxn modelId="{C81096B5-ED19-48B4-AC18-CEDD934C4E34}" type="presParOf" srcId="{F0E9F753-128D-4AFC-8AED-B26230DB3315}" destId="{46A44A98-81CF-4CD6-92EA-9054AFF151B2}" srcOrd="0" destOrd="0" presId="urn:microsoft.com/office/officeart/2005/8/layout/vList5"/>
    <dgm:cxn modelId="{53E12DBD-99C4-457C-8A90-A5336399F022}" type="presParOf" srcId="{46A44A98-81CF-4CD6-92EA-9054AFF151B2}" destId="{F42C00C0-C75E-45A4-9AF4-76188355AFFA}" srcOrd="0" destOrd="0" presId="urn:microsoft.com/office/officeart/2005/8/layout/vList5"/>
    <dgm:cxn modelId="{790E5728-B7F1-4597-9509-7DB943DF98EF}" type="presParOf" srcId="{46A44A98-81CF-4CD6-92EA-9054AFF151B2}" destId="{0665A1B8-F5F4-4D6E-AC47-320D16EF68F6}" srcOrd="1" destOrd="0" presId="urn:microsoft.com/office/officeart/2005/8/layout/vList5"/>
    <dgm:cxn modelId="{DCB92FB2-2128-4088-8FF8-0472E546CE4C}" type="presParOf" srcId="{F0E9F753-128D-4AFC-8AED-B26230DB3315}" destId="{F5564749-91D5-4C8C-ACCC-D01647444A23}" srcOrd="1" destOrd="0" presId="urn:microsoft.com/office/officeart/2005/8/layout/vList5"/>
    <dgm:cxn modelId="{2900B4A9-8CFF-4C69-B0BF-C4B66081F548}" type="presParOf" srcId="{F0E9F753-128D-4AFC-8AED-B26230DB3315}" destId="{A3BA8FCF-9884-4630-B6B6-A4B543EC22C9}" srcOrd="2" destOrd="0" presId="urn:microsoft.com/office/officeart/2005/8/layout/vList5"/>
    <dgm:cxn modelId="{0113E4C6-F32E-4842-B18E-7524E3AB3871}" type="presParOf" srcId="{A3BA8FCF-9884-4630-B6B6-A4B543EC22C9}" destId="{633461AA-A145-4F72-A2FA-F28E752B40D4}" srcOrd="0" destOrd="0" presId="urn:microsoft.com/office/officeart/2005/8/layout/vList5"/>
    <dgm:cxn modelId="{E0163298-D2F9-4351-AB19-BE0321D068AB}" type="presParOf" srcId="{A3BA8FCF-9884-4630-B6B6-A4B543EC22C9}" destId="{8B703739-2641-4EC3-9551-DEF4D87C2A18}" srcOrd="1" destOrd="0" presId="urn:microsoft.com/office/officeart/2005/8/layout/vList5"/>
    <dgm:cxn modelId="{E7F22E93-2832-4CE7-954C-756D5D330A71}" type="presParOf" srcId="{F0E9F753-128D-4AFC-8AED-B26230DB3315}" destId="{3620F092-A5FC-401C-A9C8-91AEFB2557CE}" srcOrd="3" destOrd="0" presId="urn:microsoft.com/office/officeart/2005/8/layout/vList5"/>
    <dgm:cxn modelId="{DF608F10-08C4-4E39-84B3-87FA3EA2A09F}" type="presParOf" srcId="{F0E9F753-128D-4AFC-8AED-B26230DB3315}" destId="{FB0A5411-D4BE-4C9D-8CB0-4D28D3FFEC86}" srcOrd="4" destOrd="0" presId="urn:microsoft.com/office/officeart/2005/8/layout/vList5"/>
    <dgm:cxn modelId="{7B8D058C-0785-41B7-B745-B9D01C5CF826}" type="presParOf" srcId="{FB0A5411-D4BE-4C9D-8CB0-4D28D3FFEC86}" destId="{AEC51C6E-CA4F-4D01-A9FD-CD85B561847D}" srcOrd="0" destOrd="0" presId="urn:microsoft.com/office/officeart/2005/8/layout/vList5"/>
    <dgm:cxn modelId="{A4874825-CA8C-4393-857B-B26960DECB63}" type="presParOf" srcId="{FB0A5411-D4BE-4C9D-8CB0-4D28D3FFEC86}" destId="{066FEB89-C963-449B-84FA-88A8AB39F697}" srcOrd="1" destOrd="0" presId="urn:microsoft.com/office/officeart/2005/8/layout/vList5"/>
    <dgm:cxn modelId="{681D123E-BD5D-4A15-801A-80D745DECCFC}" type="presParOf" srcId="{F0E9F753-128D-4AFC-8AED-B26230DB3315}" destId="{CE34E770-1880-43DF-B1D9-FDD1CA7F50F7}" srcOrd="5" destOrd="0" presId="urn:microsoft.com/office/officeart/2005/8/layout/vList5"/>
    <dgm:cxn modelId="{52EE8D09-2109-4F88-A559-18D61C455E45}" type="presParOf" srcId="{F0E9F753-128D-4AFC-8AED-B26230DB3315}" destId="{10529929-4D12-4792-803B-359B81E1B8C9}" srcOrd="6" destOrd="0" presId="urn:microsoft.com/office/officeart/2005/8/layout/vList5"/>
    <dgm:cxn modelId="{EAAF361F-0632-4CFD-97E7-A242C63CE499}" type="presParOf" srcId="{10529929-4D12-4792-803B-359B81E1B8C9}" destId="{8452CF0D-F2DD-4E70-BD69-53B8C84D0241}" srcOrd="0" destOrd="0" presId="urn:microsoft.com/office/officeart/2005/8/layout/vList5"/>
    <dgm:cxn modelId="{7269D259-1B82-49B6-9BA2-A3072DA25F7F}" type="presParOf" srcId="{10529929-4D12-4792-803B-359B81E1B8C9}" destId="{5CC60716-A925-41A3-B8EB-87E4238B6FA6}" srcOrd="1" destOrd="0" presId="urn:microsoft.com/office/officeart/2005/8/layout/vList5"/>
    <dgm:cxn modelId="{B7C60D41-15F4-4909-B37E-0402A6BB49F7}" type="presParOf" srcId="{F0E9F753-128D-4AFC-8AED-B26230DB3315}" destId="{3B48241D-8602-47C7-B04A-865DC2FC9BA5}" srcOrd="7" destOrd="0" presId="urn:microsoft.com/office/officeart/2005/8/layout/vList5"/>
    <dgm:cxn modelId="{7612F98A-3DDC-4555-A60B-FFFB6C476DC8}" type="presParOf" srcId="{F0E9F753-128D-4AFC-8AED-B26230DB3315}" destId="{F8649572-4454-4244-B3DE-5FF6D74B61EB}" srcOrd="8" destOrd="0" presId="urn:microsoft.com/office/officeart/2005/8/layout/vList5"/>
    <dgm:cxn modelId="{FE65477C-6866-4CEA-B4D5-1B6BA2CC1A38}" type="presParOf" srcId="{F8649572-4454-4244-B3DE-5FF6D74B61EB}" destId="{465636AB-EB83-4B7A-A013-A4756890A23A}" srcOrd="0" destOrd="0" presId="urn:microsoft.com/office/officeart/2005/8/layout/vList5"/>
    <dgm:cxn modelId="{7DDE266F-9486-451D-AF4E-00B3CD53DDB5}" type="presParOf" srcId="{F8649572-4454-4244-B3DE-5FF6D74B61EB}" destId="{1685BD50-BA3F-40B4-83D1-C308F5E360A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56DBB-7396-4894-9216-EAA6590241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416F22-3638-4A7C-9EF1-D077A9446D86}">
      <dgm:prSet phldrT="[Text]" custT="1"/>
      <dgm:spPr/>
      <dgm:t>
        <a:bodyPr/>
        <a:lstStyle/>
        <a:p>
          <a:r>
            <a:rPr lang="en-US" sz="2400" u="none" dirty="0" smtClean="0"/>
            <a:t>Industrial design</a:t>
          </a:r>
          <a:endParaRPr lang="en-US" sz="2400" u="none" dirty="0"/>
        </a:p>
      </dgm:t>
    </dgm:pt>
    <dgm:pt modelId="{74CBD9F7-3BEC-46D3-AF50-FF0C7A563D2C}" type="parTrans" cxnId="{E3532BD5-5FC4-4452-95A9-770490912F6F}">
      <dgm:prSet/>
      <dgm:spPr/>
      <dgm:t>
        <a:bodyPr/>
        <a:lstStyle/>
        <a:p>
          <a:endParaRPr lang="en-US"/>
        </a:p>
      </dgm:t>
    </dgm:pt>
    <dgm:pt modelId="{4614353E-A0DA-4813-B59B-030FE61DDD25}" type="sibTrans" cxnId="{E3532BD5-5FC4-4452-95A9-770490912F6F}">
      <dgm:prSet/>
      <dgm:spPr/>
      <dgm:t>
        <a:bodyPr/>
        <a:lstStyle/>
        <a:p>
          <a:endParaRPr lang="en-US"/>
        </a:p>
      </dgm:t>
    </dgm:pt>
    <dgm:pt modelId="{CC992D40-6D9F-4513-B247-DC8195E573F3}">
      <dgm:prSet phldrT="[Text]" custT="1"/>
      <dgm:spPr/>
      <dgm:t>
        <a:bodyPr/>
        <a:lstStyle/>
        <a:p>
          <a:r>
            <a:rPr lang="en-US" sz="1400" dirty="0" smtClean="0"/>
            <a:t>M</a:t>
          </a:r>
          <a:r>
            <a:rPr lang="en-US" sz="1400" dirty="0" smtClean="0">
              <a:latin typeface="Arial" pitchFamily="34" charset="0"/>
              <a:cs typeface="Arial" pitchFamily="34" charset="0"/>
            </a:rPr>
            <a:t>odular DIN rail switches </a:t>
          </a:r>
          <a:endParaRPr lang="en-US" sz="1400" dirty="0"/>
        </a:p>
      </dgm:t>
    </dgm:pt>
    <dgm:pt modelId="{4962068B-70FD-447D-9F9D-E4F8B8918EF9}" type="parTrans" cxnId="{8EDF3704-5D72-4A99-9193-1BFF7F7BA027}">
      <dgm:prSet/>
      <dgm:spPr/>
      <dgm:t>
        <a:bodyPr/>
        <a:lstStyle/>
        <a:p>
          <a:endParaRPr lang="en-US"/>
        </a:p>
      </dgm:t>
    </dgm:pt>
    <dgm:pt modelId="{501B6ED6-4BCF-4AC5-B9A2-A3C89EB52B17}" type="sibTrans" cxnId="{8EDF3704-5D72-4A99-9193-1BFF7F7BA027}">
      <dgm:prSet/>
      <dgm:spPr/>
      <dgm:t>
        <a:bodyPr/>
        <a:lstStyle/>
        <a:p>
          <a:endParaRPr lang="en-US"/>
        </a:p>
      </dgm:t>
    </dgm:pt>
    <dgm:pt modelId="{CC30CD3D-764F-42E4-9BDF-34C9AA6C5D38}">
      <dgm:prSet phldrT="[Text]" custT="1"/>
      <dgm:spPr/>
      <dgm:t>
        <a:bodyPr/>
        <a:lstStyle/>
        <a:p>
          <a:r>
            <a:rPr lang="en-US" sz="2000" u="none" dirty="0" smtClean="0">
              <a:latin typeface="Arial" pitchFamily="34" charset="0"/>
              <a:cs typeface="Arial" pitchFamily="34" charset="0"/>
            </a:rPr>
            <a:t>Networking</a:t>
          </a:r>
          <a:endParaRPr lang="en-US" sz="2000" u="none" dirty="0"/>
        </a:p>
      </dgm:t>
    </dgm:pt>
    <dgm:pt modelId="{6876D13B-F24C-459A-A03E-A6B011255118}" type="parTrans" cxnId="{10E0497F-AAD8-41B2-A908-83E2672CD3C9}">
      <dgm:prSet/>
      <dgm:spPr/>
      <dgm:t>
        <a:bodyPr/>
        <a:lstStyle/>
        <a:p>
          <a:endParaRPr lang="en-US"/>
        </a:p>
      </dgm:t>
    </dgm:pt>
    <dgm:pt modelId="{A6C0B3E0-5ADB-407C-AF5A-12C07BD29DCE}" type="sibTrans" cxnId="{10E0497F-AAD8-41B2-A908-83E2672CD3C9}">
      <dgm:prSet/>
      <dgm:spPr/>
      <dgm:t>
        <a:bodyPr/>
        <a:lstStyle/>
        <a:p>
          <a:endParaRPr lang="en-US"/>
        </a:p>
      </dgm:t>
    </dgm:pt>
    <dgm:pt modelId="{8191AFFD-B8A6-42DF-B8EA-D353C25447C4}">
      <dgm:prSet custT="1"/>
      <dgm:spPr/>
      <dgm:t>
        <a:bodyPr/>
        <a:lstStyle/>
        <a:p>
          <a:r>
            <a:rPr lang="en-US" sz="1400" dirty="0" smtClean="0">
              <a:latin typeface="Arial" pitchFamily="34" charset="0"/>
              <a:cs typeface="Arial" pitchFamily="34" charset="0"/>
            </a:rPr>
            <a:t>3 or 7 I/O slots</a:t>
          </a:r>
          <a:endParaRPr lang="en-US" sz="1400" dirty="0">
            <a:latin typeface="Arial" pitchFamily="34" charset="0"/>
            <a:cs typeface="Arial" pitchFamily="34" charset="0"/>
          </a:endParaRPr>
        </a:p>
      </dgm:t>
    </dgm:pt>
    <dgm:pt modelId="{8ED55C49-B6DE-4CEF-BBED-1875A09A72E1}" type="parTrans" cxnId="{9C5948A1-D40B-4880-8E8C-85748DFE93D4}">
      <dgm:prSet/>
      <dgm:spPr/>
      <dgm:t>
        <a:bodyPr/>
        <a:lstStyle/>
        <a:p>
          <a:endParaRPr lang="en-US"/>
        </a:p>
      </dgm:t>
    </dgm:pt>
    <dgm:pt modelId="{83199105-D70D-4474-8AA5-55E844619FE7}" type="sibTrans" cxnId="{9C5948A1-D40B-4880-8E8C-85748DFE93D4}">
      <dgm:prSet/>
      <dgm:spPr/>
      <dgm:t>
        <a:bodyPr/>
        <a:lstStyle/>
        <a:p>
          <a:endParaRPr lang="en-US"/>
        </a:p>
      </dgm:t>
    </dgm:pt>
    <dgm:pt modelId="{3A6CECC0-B371-4301-B3BF-3B0530AD86A7}">
      <dgm:prSet custT="1"/>
      <dgm:spPr/>
      <dgm:t>
        <a:bodyPr/>
        <a:lstStyle/>
        <a:p>
          <a:r>
            <a:rPr lang="en-US" sz="1400" dirty="0" smtClean="0">
              <a:latin typeface="Arial" pitchFamily="34" charset="0"/>
              <a:cs typeface="Arial" pitchFamily="34" charset="0"/>
            </a:rPr>
            <a:t>Harsh environment - IP30, - 40 ÷ +75° C, IEC 61850-3 EMI</a:t>
          </a:r>
          <a:endParaRPr lang="en-US" sz="1400" dirty="0">
            <a:latin typeface="Arial" pitchFamily="34" charset="0"/>
            <a:cs typeface="Arial" pitchFamily="34" charset="0"/>
          </a:endParaRPr>
        </a:p>
      </dgm:t>
    </dgm:pt>
    <dgm:pt modelId="{ED544756-D81F-4319-8981-4E2A2A781B5C}" type="parTrans" cxnId="{F902E0F1-3F44-46A1-9A18-550705842029}">
      <dgm:prSet/>
      <dgm:spPr/>
      <dgm:t>
        <a:bodyPr/>
        <a:lstStyle/>
        <a:p>
          <a:endParaRPr lang="en-US"/>
        </a:p>
      </dgm:t>
    </dgm:pt>
    <dgm:pt modelId="{69B9B72A-54F6-4256-8AB5-F90D6EC7F38F}" type="sibTrans" cxnId="{F902E0F1-3F44-46A1-9A18-550705842029}">
      <dgm:prSet/>
      <dgm:spPr/>
      <dgm:t>
        <a:bodyPr/>
        <a:lstStyle/>
        <a:p>
          <a:endParaRPr lang="en-US"/>
        </a:p>
      </dgm:t>
    </dgm:pt>
    <dgm:pt modelId="{8E005590-9F63-4F8A-85C2-AB91094F999E}">
      <dgm:prSet custT="1"/>
      <dgm:spPr/>
      <dgm:t>
        <a:bodyPr/>
        <a:lstStyle/>
        <a:p>
          <a:r>
            <a:rPr lang="en-US" sz="1400" dirty="0" smtClean="0">
              <a:latin typeface="Arial" pitchFamily="34" charset="0"/>
              <a:cs typeface="Arial" pitchFamily="34" charset="0"/>
            </a:rPr>
            <a:t>ETH or RS-232/RS-485 serial interface modules</a:t>
          </a:r>
        </a:p>
      </dgm:t>
    </dgm:pt>
    <dgm:pt modelId="{E8667447-9835-4BD5-9BC2-74022AE3F457}" type="parTrans" cxnId="{2EF5A63F-B571-479F-9795-0360C816D4B8}">
      <dgm:prSet/>
      <dgm:spPr/>
      <dgm:t>
        <a:bodyPr/>
        <a:lstStyle/>
        <a:p>
          <a:endParaRPr lang="en-US"/>
        </a:p>
      </dgm:t>
    </dgm:pt>
    <dgm:pt modelId="{C4004101-B61A-4F7A-9FC1-1F04674C91CF}" type="sibTrans" cxnId="{2EF5A63F-B571-479F-9795-0360C816D4B8}">
      <dgm:prSet/>
      <dgm:spPr/>
      <dgm:t>
        <a:bodyPr/>
        <a:lstStyle/>
        <a:p>
          <a:endParaRPr lang="en-US"/>
        </a:p>
      </dgm:t>
    </dgm:pt>
    <dgm:pt modelId="{B7E43972-0FF7-4315-9A0C-7BB683104B2E}">
      <dgm:prSet custT="1"/>
      <dgm:spPr/>
      <dgm:t>
        <a:bodyPr/>
        <a:lstStyle/>
        <a:p>
          <a:r>
            <a:rPr lang="en-US" sz="1400" dirty="0" smtClean="0">
              <a:latin typeface="Arial" pitchFamily="34" charset="0"/>
              <a:cs typeface="Arial" pitchFamily="34" charset="0"/>
            </a:rPr>
            <a:t>Power supply redundancy</a:t>
          </a:r>
          <a:endParaRPr lang="en-US" sz="1800" dirty="0">
            <a:latin typeface="Arial" pitchFamily="34" charset="0"/>
            <a:cs typeface="Arial" pitchFamily="34" charset="0"/>
          </a:endParaRPr>
        </a:p>
      </dgm:t>
    </dgm:pt>
    <dgm:pt modelId="{D397F0FA-1FAE-4D74-9621-665FB54CD32F}" type="parTrans" cxnId="{795F1AB4-E69F-4A0E-B7B0-8E873B3AD32D}">
      <dgm:prSet/>
      <dgm:spPr/>
      <dgm:t>
        <a:bodyPr/>
        <a:lstStyle/>
        <a:p>
          <a:endParaRPr lang="en-US"/>
        </a:p>
      </dgm:t>
    </dgm:pt>
    <dgm:pt modelId="{54AB4048-78D6-49C3-9DF2-07AE997E15C5}" type="sibTrans" cxnId="{795F1AB4-E69F-4A0E-B7B0-8E873B3AD32D}">
      <dgm:prSet/>
      <dgm:spPr/>
      <dgm:t>
        <a:bodyPr/>
        <a:lstStyle/>
        <a:p>
          <a:endParaRPr lang="en-US"/>
        </a:p>
      </dgm:t>
    </dgm:pt>
    <dgm:pt modelId="{572AE7C0-B197-4E46-B3EA-F18AB2196BDE}">
      <dgm:prSet phldrT="[Text]" custT="1"/>
      <dgm:spPr/>
      <dgm:t>
        <a:bodyPr/>
        <a:lstStyle/>
        <a:p>
          <a:r>
            <a:rPr lang="en-US" sz="1400" dirty="0" smtClean="0">
              <a:latin typeface="Arial" pitchFamily="34" charset="0"/>
              <a:cs typeface="Arial" pitchFamily="34" charset="0"/>
            </a:rPr>
            <a:t>Advanced Ethernet switching and IP routing functionality</a:t>
          </a:r>
          <a:endParaRPr lang="en-US" sz="1400" dirty="0"/>
        </a:p>
      </dgm:t>
    </dgm:pt>
    <dgm:pt modelId="{A2515A2F-CDB5-46FD-AEA2-D3FF79B1C1D9}" type="parTrans" cxnId="{A947D1A1-5DD4-47E8-9BD3-08F0F8E40420}">
      <dgm:prSet/>
      <dgm:spPr/>
      <dgm:t>
        <a:bodyPr/>
        <a:lstStyle/>
        <a:p>
          <a:endParaRPr lang="en-US"/>
        </a:p>
      </dgm:t>
    </dgm:pt>
    <dgm:pt modelId="{D2470E2E-6F03-4FCA-8B30-15605D11EF07}" type="sibTrans" cxnId="{A947D1A1-5DD4-47E8-9BD3-08F0F8E40420}">
      <dgm:prSet/>
      <dgm:spPr/>
      <dgm:t>
        <a:bodyPr/>
        <a:lstStyle/>
        <a:p>
          <a:endParaRPr lang="en-US"/>
        </a:p>
      </dgm:t>
    </dgm:pt>
    <dgm:pt modelId="{BE04FAB5-90A1-48FB-BE28-9B09F737A0E1}">
      <dgm:prSet custT="1"/>
      <dgm:spPr/>
      <dgm:t>
        <a:bodyPr/>
        <a:lstStyle/>
        <a:p>
          <a:r>
            <a:rPr lang="en-US" sz="1400" dirty="0" smtClean="0">
              <a:latin typeface="Arial" pitchFamily="34" charset="0"/>
              <a:cs typeface="Arial" pitchFamily="34" charset="0"/>
            </a:rPr>
            <a:t>Serial Tunneling or Service translation</a:t>
          </a:r>
          <a:endParaRPr lang="en-US" sz="1400" dirty="0">
            <a:latin typeface="Arial" pitchFamily="34" charset="0"/>
            <a:cs typeface="Arial" pitchFamily="34" charset="0"/>
          </a:endParaRPr>
        </a:p>
      </dgm:t>
    </dgm:pt>
    <dgm:pt modelId="{99858621-415B-437F-A20A-297548639760}" type="parTrans" cxnId="{32583DD8-16D9-41FB-B3CC-73D1CCE8D277}">
      <dgm:prSet/>
      <dgm:spPr/>
      <dgm:t>
        <a:bodyPr/>
        <a:lstStyle/>
        <a:p>
          <a:endParaRPr lang="en-US"/>
        </a:p>
      </dgm:t>
    </dgm:pt>
    <dgm:pt modelId="{CD4A5C11-A1B6-42A1-B644-7A5242A2B736}" type="sibTrans" cxnId="{32583DD8-16D9-41FB-B3CC-73D1CCE8D277}">
      <dgm:prSet/>
      <dgm:spPr/>
      <dgm:t>
        <a:bodyPr/>
        <a:lstStyle/>
        <a:p>
          <a:endParaRPr lang="en-US"/>
        </a:p>
      </dgm:t>
    </dgm:pt>
    <dgm:pt modelId="{F6476923-74FD-4057-93D7-2B3325BCFE5F}">
      <dgm:prSet custT="1"/>
      <dgm:spPr/>
      <dgm:t>
        <a:bodyPr/>
        <a:lstStyle/>
        <a:p>
          <a:r>
            <a:rPr lang="en-US" sz="1400" dirty="0" smtClean="0"/>
            <a:t>Physical Interface : </a:t>
          </a:r>
          <a:endParaRPr lang="en-US" sz="1400" dirty="0"/>
        </a:p>
      </dgm:t>
    </dgm:pt>
    <dgm:pt modelId="{DCB71CE7-7E3E-449B-8510-5B4D82B181DB}" type="parTrans" cxnId="{4E2AFCFC-CD0A-4F23-A226-1D052899A6A3}">
      <dgm:prSet/>
      <dgm:spPr/>
      <dgm:t>
        <a:bodyPr/>
        <a:lstStyle/>
        <a:p>
          <a:endParaRPr lang="en-US"/>
        </a:p>
      </dgm:t>
    </dgm:pt>
    <dgm:pt modelId="{6E0334D6-FBA8-4296-A9D5-7C5B7626326E}" type="sibTrans" cxnId="{4E2AFCFC-CD0A-4F23-A226-1D052899A6A3}">
      <dgm:prSet/>
      <dgm:spPr/>
      <dgm:t>
        <a:bodyPr/>
        <a:lstStyle/>
        <a:p>
          <a:endParaRPr lang="en-US"/>
        </a:p>
      </dgm:t>
    </dgm:pt>
    <dgm:pt modelId="{019BC87B-5A95-462F-A70E-75F3C5D7783F}">
      <dgm:prSet custT="1"/>
      <dgm:spPr/>
      <dgm:t>
        <a:bodyPr/>
        <a:lstStyle/>
        <a:p>
          <a:r>
            <a:rPr lang="en-US" sz="1400" dirty="0" smtClean="0"/>
            <a:t>Copper – Fast Ethernet / Gigabit Ethernet</a:t>
          </a:r>
          <a:endParaRPr lang="en-US" sz="1400" dirty="0"/>
        </a:p>
      </dgm:t>
    </dgm:pt>
    <dgm:pt modelId="{EAD74D3D-FF06-4BE8-AC1C-A3A453D8831B}" type="parTrans" cxnId="{92214879-A5A0-4CA3-8FD1-E341C0E8E71D}">
      <dgm:prSet/>
      <dgm:spPr/>
      <dgm:t>
        <a:bodyPr/>
        <a:lstStyle/>
        <a:p>
          <a:endParaRPr lang="en-US"/>
        </a:p>
      </dgm:t>
    </dgm:pt>
    <dgm:pt modelId="{3264A104-D1CF-4200-AFE5-A619D5D21FFE}" type="sibTrans" cxnId="{92214879-A5A0-4CA3-8FD1-E341C0E8E71D}">
      <dgm:prSet/>
      <dgm:spPr/>
      <dgm:t>
        <a:bodyPr/>
        <a:lstStyle/>
        <a:p>
          <a:endParaRPr lang="en-US"/>
        </a:p>
      </dgm:t>
    </dgm:pt>
    <dgm:pt modelId="{82862571-E56A-482A-B88C-F315FF75EE68}">
      <dgm:prSet custT="1"/>
      <dgm:spPr/>
      <dgm:t>
        <a:bodyPr/>
        <a:lstStyle/>
        <a:p>
          <a:r>
            <a:rPr lang="en-US" sz="1400" dirty="0" smtClean="0"/>
            <a:t>Fiber – Single Mode / Multi Mode.</a:t>
          </a:r>
          <a:endParaRPr lang="en-US" sz="1400" dirty="0"/>
        </a:p>
      </dgm:t>
    </dgm:pt>
    <dgm:pt modelId="{428DE492-1AF9-40B2-8C3E-76D2A0056D3D}" type="parTrans" cxnId="{9D2FFE2D-A71E-43CD-A4C7-8D8ED1C1DF5F}">
      <dgm:prSet/>
      <dgm:spPr/>
      <dgm:t>
        <a:bodyPr/>
        <a:lstStyle/>
        <a:p>
          <a:endParaRPr lang="en-US"/>
        </a:p>
      </dgm:t>
    </dgm:pt>
    <dgm:pt modelId="{FD348955-954B-4B3A-916C-BFA074C92C99}" type="sibTrans" cxnId="{9D2FFE2D-A71E-43CD-A4C7-8D8ED1C1DF5F}">
      <dgm:prSet/>
      <dgm:spPr/>
      <dgm:t>
        <a:bodyPr/>
        <a:lstStyle/>
        <a:p>
          <a:endParaRPr lang="en-US"/>
        </a:p>
      </dgm:t>
    </dgm:pt>
    <dgm:pt modelId="{3ABED5A1-68F1-4F64-A0F4-D1C4B0FAA3AB}">
      <dgm:prSet custT="1"/>
      <dgm:spPr/>
      <dgm:t>
        <a:bodyPr/>
        <a:lstStyle/>
        <a:p>
          <a:r>
            <a:rPr lang="en-US" sz="1400" dirty="0" err="1" smtClean="0"/>
            <a:t>xDSL</a:t>
          </a:r>
          <a:r>
            <a:rPr lang="en-US" sz="1400" dirty="0" smtClean="0"/>
            <a:t> modems</a:t>
          </a:r>
          <a:endParaRPr lang="en-US" sz="2000" dirty="0"/>
        </a:p>
      </dgm:t>
    </dgm:pt>
    <dgm:pt modelId="{C94DB3FA-B4F3-4FF9-B890-724950B0B4D5}" type="parTrans" cxnId="{E9C63E9F-FE1F-4655-B650-45845C2FB295}">
      <dgm:prSet/>
      <dgm:spPr/>
      <dgm:t>
        <a:bodyPr/>
        <a:lstStyle/>
        <a:p>
          <a:endParaRPr lang="en-US"/>
        </a:p>
      </dgm:t>
    </dgm:pt>
    <dgm:pt modelId="{A06EE51F-C3B8-4B72-B7BB-245B732D8D8C}" type="sibTrans" cxnId="{E9C63E9F-FE1F-4655-B650-45845C2FB295}">
      <dgm:prSet/>
      <dgm:spPr/>
      <dgm:t>
        <a:bodyPr/>
        <a:lstStyle/>
        <a:p>
          <a:endParaRPr lang="en-US"/>
        </a:p>
      </dgm:t>
    </dgm:pt>
    <dgm:pt modelId="{C30F66F9-5E12-48E5-A44D-F52A4654187B}">
      <dgm:prSet custT="1"/>
      <dgm:spPr/>
      <dgm:t>
        <a:bodyPr/>
        <a:lstStyle/>
        <a:p>
          <a:r>
            <a:rPr lang="en-US" sz="2000" u="none" dirty="0" smtClean="0">
              <a:latin typeface="Arial" pitchFamily="34" charset="0"/>
              <a:cs typeface="Arial" pitchFamily="34" charset="0"/>
            </a:rPr>
            <a:t>Integrated security mechanisms</a:t>
          </a:r>
          <a:endParaRPr lang="en-US" sz="2000" u="none" dirty="0"/>
        </a:p>
      </dgm:t>
    </dgm:pt>
    <dgm:pt modelId="{2F725E87-E3C5-4C6B-9372-9EDB5E77ED37}" type="parTrans" cxnId="{B963743E-CC1B-4B06-B3D8-38B8CD6C030D}">
      <dgm:prSet/>
      <dgm:spPr/>
      <dgm:t>
        <a:bodyPr/>
        <a:lstStyle/>
        <a:p>
          <a:endParaRPr lang="en-US"/>
        </a:p>
      </dgm:t>
    </dgm:pt>
    <dgm:pt modelId="{4342CAA1-7DF3-433B-8588-1F6DDEAF3034}" type="sibTrans" cxnId="{B963743E-CC1B-4B06-B3D8-38B8CD6C030D}">
      <dgm:prSet/>
      <dgm:spPr/>
      <dgm:t>
        <a:bodyPr/>
        <a:lstStyle/>
        <a:p>
          <a:endParaRPr lang="en-US"/>
        </a:p>
      </dgm:t>
    </dgm:pt>
    <dgm:pt modelId="{4B242415-A28F-419E-A0F3-18DA7A19C5FD}">
      <dgm:prSet custT="1"/>
      <dgm:spPr/>
      <dgm:t>
        <a:bodyPr/>
        <a:lstStyle/>
        <a:p>
          <a:r>
            <a:rPr lang="en-US" sz="1400" dirty="0" smtClean="0">
              <a:latin typeface="Arial" pitchFamily="34" charset="0"/>
              <a:cs typeface="Arial" pitchFamily="34" charset="0"/>
            </a:rPr>
            <a:t>MAC/IP filtering per port</a:t>
          </a:r>
          <a:endParaRPr lang="en-US" sz="1400" dirty="0"/>
        </a:p>
      </dgm:t>
    </dgm:pt>
    <dgm:pt modelId="{45DF1206-5F39-449D-9DB8-E37CAC0E3300}" type="parTrans" cxnId="{094F484C-1B29-431E-8B7E-56539A176F0F}">
      <dgm:prSet/>
      <dgm:spPr/>
      <dgm:t>
        <a:bodyPr/>
        <a:lstStyle/>
        <a:p>
          <a:endParaRPr lang="en-US"/>
        </a:p>
      </dgm:t>
    </dgm:pt>
    <dgm:pt modelId="{C7AF5D41-9FB5-4428-B31C-575C9433761D}" type="sibTrans" cxnId="{094F484C-1B29-431E-8B7E-56539A176F0F}">
      <dgm:prSet/>
      <dgm:spPr/>
      <dgm:t>
        <a:bodyPr/>
        <a:lstStyle/>
        <a:p>
          <a:endParaRPr lang="en-US"/>
        </a:p>
      </dgm:t>
    </dgm:pt>
    <dgm:pt modelId="{CB556D1E-B2FD-43B8-841B-F941A71B50F2}">
      <dgm:prSet custT="1"/>
      <dgm:spPr/>
      <dgm:t>
        <a:bodyPr/>
        <a:lstStyle/>
        <a:p>
          <a:r>
            <a:rPr lang="en-US" sz="1400" dirty="0" smtClean="0">
              <a:latin typeface="Arial" pitchFamily="34" charset="0"/>
              <a:cs typeface="Arial" pitchFamily="34" charset="0"/>
            </a:rPr>
            <a:t>Remote access and Inter-site connectivity</a:t>
          </a:r>
          <a:endParaRPr lang="en-US" sz="1400" dirty="0"/>
        </a:p>
      </dgm:t>
    </dgm:pt>
    <dgm:pt modelId="{601C9166-92B3-4FF8-A2BD-0E057BF45A74}" type="sibTrans" cxnId="{FC1704DB-4661-453D-8489-B6F53CEECB8C}">
      <dgm:prSet/>
      <dgm:spPr/>
      <dgm:t>
        <a:bodyPr/>
        <a:lstStyle/>
        <a:p>
          <a:endParaRPr lang="en-US"/>
        </a:p>
      </dgm:t>
    </dgm:pt>
    <dgm:pt modelId="{EE7309F7-C029-4036-B7AD-57E492E7E812}" type="parTrans" cxnId="{FC1704DB-4661-453D-8489-B6F53CEECB8C}">
      <dgm:prSet/>
      <dgm:spPr/>
      <dgm:t>
        <a:bodyPr/>
        <a:lstStyle/>
        <a:p>
          <a:endParaRPr lang="en-US"/>
        </a:p>
      </dgm:t>
    </dgm:pt>
    <dgm:pt modelId="{CE781430-468F-4800-BF68-D079F14E0EA2}">
      <dgm:prSet custT="1"/>
      <dgm:spPr/>
      <dgm:t>
        <a:bodyPr/>
        <a:lstStyle/>
        <a:p>
          <a:r>
            <a:rPr lang="en-US" sz="1400" dirty="0" smtClean="0">
              <a:latin typeface="Arial" pitchFamily="34" charset="0"/>
              <a:cs typeface="Arial" pitchFamily="34" charset="0"/>
            </a:rPr>
            <a:t>Distributed app-aware firewall</a:t>
          </a:r>
          <a:endParaRPr lang="en-US" sz="1400" dirty="0">
            <a:latin typeface="Arial" pitchFamily="34" charset="0"/>
            <a:cs typeface="Arial" pitchFamily="34" charset="0"/>
          </a:endParaRPr>
        </a:p>
      </dgm:t>
    </dgm:pt>
    <dgm:pt modelId="{AB25CC35-6BB2-45DD-B2B5-E42A03432791}" type="sibTrans" cxnId="{2868A436-DEF5-4ED0-88CF-B05DC6D3DB42}">
      <dgm:prSet/>
      <dgm:spPr/>
      <dgm:t>
        <a:bodyPr/>
        <a:lstStyle/>
        <a:p>
          <a:endParaRPr lang="en-US"/>
        </a:p>
      </dgm:t>
    </dgm:pt>
    <dgm:pt modelId="{8B0CAF84-9EB6-463F-A51A-4BB052FEAFA0}" type="parTrans" cxnId="{2868A436-DEF5-4ED0-88CF-B05DC6D3DB42}">
      <dgm:prSet/>
      <dgm:spPr/>
      <dgm:t>
        <a:bodyPr/>
        <a:lstStyle/>
        <a:p>
          <a:endParaRPr lang="en-US"/>
        </a:p>
      </dgm:t>
    </dgm:pt>
    <dgm:pt modelId="{7767AB34-E717-4887-9475-1CA4A6756C0A}">
      <dgm:prSet custT="1"/>
      <dgm:spPr/>
      <dgm:t>
        <a:bodyPr/>
        <a:lstStyle/>
        <a:p>
          <a:r>
            <a:rPr lang="en-US" sz="1400" dirty="0" smtClean="0"/>
            <a:t>Cellular – GPRS /UMTS</a:t>
          </a:r>
          <a:endParaRPr lang="en-US" sz="1400" dirty="0"/>
        </a:p>
      </dgm:t>
    </dgm:pt>
    <dgm:pt modelId="{3B214636-0E6F-4530-921A-755A9C0A25CA}" type="parTrans" cxnId="{266D6910-522F-4634-AC14-7961CF1790DE}">
      <dgm:prSet/>
      <dgm:spPr/>
      <dgm:t>
        <a:bodyPr/>
        <a:lstStyle/>
        <a:p>
          <a:endParaRPr lang="en-US"/>
        </a:p>
      </dgm:t>
    </dgm:pt>
    <dgm:pt modelId="{B4079DB5-05BA-47E4-8CFD-87130867C2D7}" type="sibTrans" cxnId="{266D6910-522F-4634-AC14-7961CF1790DE}">
      <dgm:prSet/>
      <dgm:spPr/>
      <dgm:t>
        <a:bodyPr/>
        <a:lstStyle/>
        <a:p>
          <a:endParaRPr lang="en-US"/>
        </a:p>
      </dgm:t>
    </dgm:pt>
    <dgm:pt modelId="{8B23FA4E-5553-44D4-A72A-13D8F1F29534}" type="pres">
      <dgm:prSet presAssocID="{E7856DBB-7396-4894-9216-EAA6590241E0}" presName="linear" presStyleCnt="0">
        <dgm:presLayoutVars>
          <dgm:dir/>
          <dgm:animLvl val="lvl"/>
          <dgm:resizeHandles val="exact"/>
        </dgm:presLayoutVars>
      </dgm:prSet>
      <dgm:spPr/>
      <dgm:t>
        <a:bodyPr/>
        <a:lstStyle/>
        <a:p>
          <a:endParaRPr lang="en-US"/>
        </a:p>
      </dgm:t>
    </dgm:pt>
    <dgm:pt modelId="{426A469D-3479-48EA-A9CC-99540B02A443}" type="pres">
      <dgm:prSet presAssocID="{FF416F22-3638-4A7C-9EF1-D077A9446D86}" presName="parentLin" presStyleCnt="0"/>
      <dgm:spPr/>
    </dgm:pt>
    <dgm:pt modelId="{C6BFAC4D-C832-40B7-8295-7210F640BFB3}" type="pres">
      <dgm:prSet presAssocID="{FF416F22-3638-4A7C-9EF1-D077A9446D86}" presName="parentLeftMargin" presStyleLbl="node1" presStyleIdx="0" presStyleCnt="3"/>
      <dgm:spPr/>
      <dgm:t>
        <a:bodyPr/>
        <a:lstStyle/>
        <a:p>
          <a:endParaRPr lang="en-US"/>
        </a:p>
      </dgm:t>
    </dgm:pt>
    <dgm:pt modelId="{1B80D089-C2C8-4EF4-84C0-2351FA709AB0}" type="pres">
      <dgm:prSet presAssocID="{FF416F22-3638-4A7C-9EF1-D077A9446D86}" presName="parentText" presStyleLbl="node1" presStyleIdx="0" presStyleCnt="3" custScaleY="20809" custLinFactNeighborX="-4762" custLinFactNeighborY="-80586">
        <dgm:presLayoutVars>
          <dgm:chMax val="0"/>
          <dgm:bulletEnabled val="1"/>
        </dgm:presLayoutVars>
      </dgm:prSet>
      <dgm:spPr/>
      <dgm:t>
        <a:bodyPr/>
        <a:lstStyle/>
        <a:p>
          <a:endParaRPr lang="en-US"/>
        </a:p>
      </dgm:t>
    </dgm:pt>
    <dgm:pt modelId="{2BF2889E-E510-4173-9A62-DC8973B9BE06}" type="pres">
      <dgm:prSet presAssocID="{FF416F22-3638-4A7C-9EF1-D077A9446D86}" presName="negativeSpace" presStyleCnt="0"/>
      <dgm:spPr/>
    </dgm:pt>
    <dgm:pt modelId="{11091891-D9A1-4C2E-8B79-3966C51F9021}" type="pres">
      <dgm:prSet presAssocID="{FF416F22-3638-4A7C-9EF1-D077A9446D86}" presName="childText" presStyleLbl="conFgAcc1" presStyleIdx="0" presStyleCnt="3" custScaleY="59050" custLinFactY="-17624" custLinFactNeighborY="-100000">
        <dgm:presLayoutVars>
          <dgm:bulletEnabled val="1"/>
        </dgm:presLayoutVars>
      </dgm:prSet>
      <dgm:spPr/>
      <dgm:t>
        <a:bodyPr/>
        <a:lstStyle/>
        <a:p>
          <a:endParaRPr lang="en-US"/>
        </a:p>
      </dgm:t>
    </dgm:pt>
    <dgm:pt modelId="{07DFB99B-89DF-491A-B8B6-429A68D1CD2B}" type="pres">
      <dgm:prSet presAssocID="{4614353E-A0DA-4813-B59B-030FE61DDD25}" presName="spaceBetweenRectangles" presStyleCnt="0"/>
      <dgm:spPr/>
    </dgm:pt>
    <dgm:pt modelId="{E043E726-396A-4BEB-A8B4-3B78EBE065E6}" type="pres">
      <dgm:prSet presAssocID="{CC30CD3D-764F-42E4-9BDF-34C9AA6C5D38}" presName="parentLin" presStyleCnt="0"/>
      <dgm:spPr/>
    </dgm:pt>
    <dgm:pt modelId="{55C71C3E-30EE-40AB-AF5A-FE1272DC2E38}" type="pres">
      <dgm:prSet presAssocID="{CC30CD3D-764F-42E4-9BDF-34C9AA6C5D38}" presName="parentLeftMargin" presStyleLbl="node1" presStyleIdx="0" presStyleCnt="3"/>
      <dgm:spPr/>
      <dgm:t>
        <a:bodyPr/>
        <a:lstStyle/>
        <a:p>
          <a:endParaRPr lang="en-US"/>
        </a:p>
      </dgm:t>
    </dgm:pt>
    <dgm:pt modelId="{20C1F6D6-4C48-48DA-B9EC-F0B63703D0EE}" type="pres">
      <dgm:prSet presAssocID="{CC30CD3D-764F-42E4-9BDF-34C9AA6C5D38}" presName="parentText" presStyleLbl="node1" presStyleIdx="1" presStyleCnt="3" custScaleY="17813" custLinFactNeighborX="-4762" custLinFactNeighborY="-49945">
        <dgm:presLayoutVars>
          <dgm:chMax val="0"/>
          <dgm:bulletEnabled val="1"/>
        </dgm:presLayoutVars>
      </dgm:prSet>
      <dgm:spPr/>
      <dgm:t>
        <a:bodyPr/>
        <a:lstStyle/>
        <a:p>
          <a:endParaRPr lang="en-US"/>
        </a:p>
      </dgm:t>
    </dgm:pt>
    <dgm:pt modelId="{0C87227E-A41B-4010-8A33-1D5202F0B543}" type="pres">
      <dgm:prSet presAssocID="{CC30CD3D-764F-42E4-9BDF-34C9AA6C5D38}" presName="negativeSpace" presStyleCnt="0"/>
      <dgm:spPr/>
    </dgm:pt>
    <dgm:pt modelId="{90C82EF0-3DCA-4F25-AD3E-C1BB7092B3E5}" type="pres">
      <dgm:prSet presAssocID="{CC30CD3D-764F-42E4-9BDF-34C9AA6C5D38}" presName="childText" presStyleLbl="conFgAcc1" presStyleIdx="1" presStyleCnt="3" custScaleY="63740" custLinFactNeighborY="-54003">
        <dgm:presLayoutVars>
          <dgm:bulletEnabled val="1"/>
        </dgm:presLayoutVars>
      </dgm:prSet>
      <dgm:spPr/>
      <dgm:t>
        <a:bodyPr/>
        <a:lstStyle/>
        <a:p>
          <a:endParaRPr lang="en-US"/>
        </a:p>
      </dgm:t>
    </dgm:pt>
    <dgm:pt modelId="{2C6A1B77-9930-45A9-8B7C-B8940BB8C4A3}" type="pres">
      <dgm:prSet presAssocID="{A6C0B3E0-5ADB-407C-AF5A-12C07BD29DCE}" presName="spaceBetweenRectangles" presStyleCnt="0"/>
      <dgm:spPr/>
    </dgm:pt>
    <dgm:pt modelId="{80CF703F-EA38-4269-8E11-CF78084628E4}" type="pres">
      <dgm:prSet presAssocID="{C30F66F9-5E12-48E5-A44D-F52A4654187B}" presName="parentLin" presStyleCnt="0"/>
      <dgm:spPr/>
    </dgm:pt>
    <dgm:pt modelId="{9B33DB09-DFB3-4486-AF4D-113B9B8F02DE}" type="pres">
      <dgm:prSet presAssocID="{C30F66F9-5E12-48E5-A44D-F52A4654187B}" presName="parentLeftMargin" presStyleLbl="node1" presStyleIdx="1" presStyleCnt="3"/>
      <dgm:spPr/>
      <dgm:t>
        <a:bodyPr/>
        <a:lstStyle/>
        <a:p>
          <a:endParaRPr lang="en-US"/>
        </a:p>
      </dgm:t>
    </dgm:pt>
    <dgm:pt modelId="{34B2486C-438F-4AE3-9DEF-FA2BD0BC243C}" type="pres">
      <dgm:prSet presAssocID="{C30F66F9-5E12-48E5-A44D-F52A4654187B}" presName="parentText" presStyleLbl="node1" presStyleIdx="2" presStyleCnt="3" custScaleY="24113" custLinFactNeighborY="-20103">
        <dgm:presLayoutVars>
          <dgm:chMax val="0"/>
          <dgm:bulletEnabled val="1"/>
        </dgm:presLayoutVars>
      </dgm:prSet>
      <dgm:spPr/>
      <dgm:t>
        <a:bodyPr/>
        <a:lstStyle/>
        <a:p>
          <a:endParaRPr lang="en-US"/>
        </a:p>
      </dgm:t>
    </dgm:pt>
    <dgm:pt modelId="{D5BF2F2C-020B-4C3C-A03F-41DEC2A002C4}" type="pres">
      <dgm:prSet presAssocID="{C30F66F9-5E12-48E5-A44D-F52A4654187B}" presName="negativeSpace" presStyleCnt="0"/>
      <dgm:spPr/>
    </dgm:pt>
    <dgm:pt modelId="{3BC594E9-31FE-473A-89BE-8DE5B6ABA666}" type="pres">
      <dgm:prSet presAssocID="{C30F66F9-5E12-48E5-A44D-F52A4654187B}" presName="childText" presStyleLbl="conFgAcc1" presStyleIdx="2" presStyleCnt="3" custScaleY="47137" custLinFactNeighborY="36230">
        <dgm:presLayoutVars>
          <dgm:bulletEnabled val="1"/>
        </dgm:presLayoutVars>
      </dgm:prSet>
      <dgm:spPr/>
      <dgm:t>
        <a:bodyPr/>
        <a:lstStyle/>
        <a:p>
          <a:endParaRPr lang="en-US"/>
        </a:p>
      </dgm:t>
    </dgm:pt>
  </dgm:ptLst>
  <dgm:cxnLst>
    <dgm:cxn modelId="{977630ED-AAEB-4C34-9FE6-CCE8AA222560}" type="presOf" srcId="{F6476923-74FD-4057-93D7-2B3325BCFE5F}" destId="{90C82EF0-3DCA-4F25-AD3E-C1BB7092B3E5}" srcOrd="0" destOrd="2" presId="urn:microsoft.com/office/officeart/2005/8/layout/list1"/>
    <dgm:cxn modelId="{9E36D9A5-2E81-44B5-927C-E30DED58F10C}" type="presOf" srcId="{B7E43972-0FF7-4315-9A0C-7BB683104B2E}" destId="{11091891-D9A1-4C2E-8B79-3966C51F9021}" srcOrd="0" destOrd="4" presId="urn:microsoft.com/office/officeart/2005/8/layout/list1"/>
    <dgm:cxn modelId="{1BF955CA-A67C-4A80-92A2-E316D3C04F2D}" type="presOf" srcId="{019BC87B-5A95-462F-A70E-75F3C5D7783F}" destId="{90C82EF0-3DCA-4F25-AD3E-C1BB7092B3E5}" srcOrd="0" destOrd="3" presId="urn:microsoft.com/office/officeart/2005/8/layout/list1"/>
    <dgm:cxn modelId="{E3532BD5-5FC4-4452-95A9-770490912F6F}" srcId="{E7856DBB-7396-4894-9216-EAA6590241E0}" destId="{FF416F22-3638-4A7C-9EF1-D077A9446D86}" srcOrd="0" destOrd="0" parTransId="{74CBD9F7-3BEC-46D3-AF50-FF0C7A563D2C}" sibTransId="{4614353E-A0DA-4813-B59B-030FE61DDD25}"/>
    <dgm:cxn modelId="{562B8DE9-1980-4D26-9797-2A35B6C3FFAC}" type="presOf" srcId="{E7856DBB-7396-4894-9216-EAA6590241E0}" destId="{8B23FA4E-5553-44D4-A72A-13D8F1F29534}" srcOrd="0" destOrd="0" presId="urn:microsoft.com/office/officeart/2005/8/layout/list1"/>
    <dgm:cxn modelId="{2EF5A63F-B571-479F-9795-0360C816D4B8}" srcId="{FF416F22-3638-4A7C-9EF1-D077A9446D86}" destId="{8E005590-9F63-4F8A-85C2-AB91094F999E}" srcOrd="3" destOrd="0" parTransId="{E8667447-9835-4BD5-9BC2-74022AE3F457}" sibTransId="{C4004101-B61A-4F7A-9FC1-1F04674C91CF}"/>
    <dgm:cxn modelId="{8EDF3704-5D72-4A99-9193-1BFF7F7BA027}" srcId="{FF416F22-3638-4A7C-9EF1-D077A9446D86}" destId="{CC992D40-6D9F-4513-B247-DC8195E573F3}" srcOrd="0" destOrd="0" parTransId="{4962068B-70FD-447D-9F9D-E4F8B8918EF9}" sibTransId="{501B6ED6-4BCF-4AC5-B9A2-A3C89EB52B17}"/>
    <dgm:cxn modelId="{79AE8D2E-8B18-47FC-995D-8C90CB5A04C1}" type="presOf" srcId="{FF416F22-3638-4A7C-9EF1-D077A9446D86}" destId="{C6BFAC4D-C832-40B7-8295-7210F640BFB3}" srcOrd="0" destOrd="0" presId="urn:microsoft.com/office/officeart/2005/8/layout/list1"/>
    <dgm:cxn modelId="{FC1704DB-4661-453D-8489-B6F53CEECB8C}" srcId="{C30F66F9-5E12-48E5-A44D-F52A4654187B}" destId="{CB556D1E-B2FD-43B8-841B-F941A71B50F2}" srcOrd="2" destOrd="0" parTransId="{EE7309F7-C029-4036-B7AD-57E492E7E812}" sibTransId="{601C9166-92B3-4FF8-A2BD-0E057BF45A74}"/>
    <dgm:cxn modelId="{795F1AB4-E69F-4A0E-B7B0-8E873B3AD32D}" srcId="{FF416F22-3638-4A7C-9EF1-D077A9446D86}" destId="{B7E43972-0FF7-4315-9A0C-7BB683104B2E}" srcOrd="4" destOrd="0" parTransId="{D397F0FA-1FAE-4D74-9621-665FB54CD32F}" sibTransId="{54AB4048-78D6-49C3-9DF2-07AE997E15C5}"/>
    <dgm:cxn modelId="{2868A436-DEF5-4ED0-88CF-B05DC6D3DB42}" srcId="{C30F66F9-5E12-48E5-A44D-F52A4654187B}" destId="{CE781430-468F-4800-BF68-D079F14E0EA2}" srcOrd="1" destOrd="0" parTransId="{8B0CAF84-9EB6-463F-A51A-4BB052FEAFA0}" sibTransId="{AB25CC35-6BB2-45DD-B2B5-E42A03432791}"/>
    <dgm:cxn modelId="{B963743E-CC1B-4B06-B3D8-38B8CD6C030D}" srcId="{E7856DBB-7396-4894-9216-EAA6590241E0}" destId="{C30F66F9-5E12-48E5-A44D-F52A4654187B}" srcOrd="2" destOrd="0" parTransId="{2F725E87-E3C5-4C6B-9372-9EDB5E77ED37}" sibTransId="{4342CAA1-7DF3-433B-8588-1F6DDEAF3034}"/>
    <dgm:cxn modelId="{9C5948A1-D40B-4880-8E8C-85748DFE93D4}" srcId="{FF416F22-3638-4A7C-9EF1-D077A9446D86}" destId="{8191AFFD-B8A6-42DF-B8EA-D353C25447C4}" srcOrd="1" destOrd="0" parTransId="{8ED55C49-B6DE-4CEF-BBED-1875A09A72E1}" sibTransId="{83199105-D70D-4474-8AA5-55E844619FE7}"/>
    <dgm:cxn modelId="{E9C63E9F-FE1F-4655-B650-45845C2FB295}" srcId="{F6476923-74FD-4057-93D7-2B3325BCFE5F}" destId="{3ABED5A1-68F1-4F64-A0F4-D1C4B0FAA3AB}" srcOrd="2" destOrd="0" parTransId="{C94DB3FA-B4F3-4FF9-B890-724950B0B4D5}" sibTransId="{A06EE51F-C3B8-4B72-B7BB-245B732D8D8C}"/>
    <dgm:cxn modelId="{CA455123-2A6E-4761-A20F-7D0AE6ED005A}" type="presOf" srcId="{CC30CD3D-764F-42E4-9BDF-34C9AA6C5D38}" destId="{55C71C3E-30EE-40AB-AF5A-FE1272DC2E38}" srcOrd="0" destOrd="0" presId="urn:microsoft.com/office/officeart/2005/8/layout/list1"/>
    <dgm:cxn modelId="{87439432-9FB2-47CB-8A94-997DD44B6037}" type="presOf" srcId="{CC992D40-6D9F-4513-B247-DC8195E573F3}" destId="{11091891-D9A1-4C2E-8B79-3966C51F9021}" srcOrd="0" destOrd="0" presId="urn:microsoft.com/office/officeart/2005/8/layout/list1"/>
    <dgm:cxn modelId="{D27FFB50-2DA6-4F53-AA0E-4954B5F6CCA1}" type="presOf" srcId="{4B242415-A28F-419E-A0F3-18DA7A19C5FD}" destId="{3BC594E9-31FE-473A-89BE-8DE5B6ABA666}" srcOrd="0" destOrd="0" presId="urn:microsoft.com/office/officeart/2005/8/layout/list1"/>
    <dgm:cxn modelId="{3F6CE90B-887C-4C26-8684-178EAF19A8F1}" type="presOf" srcId="{CE781430-468F-4800-BF68-D079F14E0EA2}" destId="{3BC594E9-31FE-473A-89BE-8DE5B6ABA666}" srcOrd="0" destOrd="1" presId="urn:microsoft.com/office/officeart/2005/8/layout/list1"/>
    <dgm:cxn modelId="{9D2FFE2D-A71E-43CD-A4C7-8D8ED1C1DF5F}" srcId="{F6476923-74FD-4057-93D7-2B3325BCFE5F}" destId="{82862571-E56A-482A-B88C-F315FF75EE68}" srcOrd="1" destOrd="0" parTransId="{428DE492-1AF9-40B2-8C3E-76D2A0056D3D}" sibTransId="{FD348955-954B-4B3A-916C-BFA074C92C99}"/>
    <dgm:cxn modelId="{6064D081-FADA-4262-A709-A138E7AD41E6}" type="presOf" srcId="{C30F66F9-5E12-48E5-A44D-F52A4654187B}" destId="{34B2486C-438F-4AE3-9DEF-FA2BD0BC243C}" srcOrd="1" destOrd="0" presId="urn:microsoft.com/office/officeart/2005/8/layout/list1"/>
    <dgm:cxn modelId="{FF39ADDB-A01B-4DF1-A13E-F15D6BA45C16}" type="presOf" srcId="{BE04FAB5-90A1-48FB-BE28-9B09F737A0E1}" destId="{90C82EF0-3DCA-4F25-AD3E-C1BB7092B3E5}" srcOrd="0" destOrd="1" presId="urn:microsoft.com/office/officeart/2005/8/layout/list1"/>
    <dgm:cxn modelId="{32583DD8-16D9-41FB-B3CC-73D1CCE8D277}" srcId="{CC30CD3D-764F-42E4-9BDF-34C9AA6C5D38}" destId="{BE04FAB5-90A1-48FB-BE28-9B09F737A0E1}" srcOrd="1" destOrd="0" parTransId="{99858621-415B-437F-A20A-297548639760}" sibTransId="{CD4A5C11-A1B6-42A1-B644-7A5242A2B736}"/>
    <dgm:cxn modelId="{7A5AB92A-26E9-4F5F-BA9E-E68174BDBEBA}" type="presOf" srcId="{CC30CD3D-764F-42E4-9BDF-34C9AA6C5D38}" destId="{20C1F6D6-4C48-48DA-B9EC-F0B63703D0EE}" srcOrd="1" destOrd="0" presId="urn:microsoft.com/office/officeart/2005/8/layout/list1"/>
    <dgm:cxn modelId="{094F484C-1B29-431E-8B7E-56539A176F0F}" srcId="{C30F66F9-5E12-48E5-A44D-F52A4654187B}" destId="{4B242415-A28F-419E-A0F3-18DA7A19C5FD}" srcOrd="0" destOrd="0" parTransId="{45DF1206-5F39-449D-9DB8-E37CAC0E3300}" sibTransId="{C7AF5D41-9FB5-4428-B31C-575C9433761D}"/>
    <dgm:cxn modelId="{146E40AE-DBB7-4B56-ACB1-C626C6E43E2A}" type="presOf" srcId="{C30F66F9-5E12-48E5-A44D-F52A4654187B}" destId="{9B33DB09-DFB3-4486-AF4D-113B9B8F02DE}" srcOrd="0" destOrd="0" presId="urn:microsoft.com/office/officeart/2005/8/layout/list1"/>
    <dgm:cxn modelId="{263EF7D8-E04D-4703-ADA0-0485A448C17A}" type="presOf" srcId="{FF416F22-3638-4A7C-9EF1-D077A9446D86}" destId="{1B80D089-C2C8-4EF4-84C0-2351FA709AB0}" srcOrd="1" destOrd="0" presId="urn:microsoft.com/office/officeart/2005/8/layout/list1"/>
    <dgm:cxn modelId="{1C1276F4-5CD4-4609-9E68-55AAD65F1F07}" type="presOf" srcId="{3A6CECC0-B371-4301-B3BF-3B0530AD86A7}" destId="{11091891-D9A1-4C2E-8B79-3966C51F9021}" srcOrd="0" destOrd="2" presId="urn:microsoft.com/office/officeart/2005/8/layout/list1"/>
    <dgm:cxn modelId="{92214879-A5A0-4CA3-8FD1-E341C0E8E71D}" srcId="{F6476923-74FD-4057-93D7-2B3325BCFE5F}" destId="{019BC87B-5A95-462F-A70E-75F3C5D7783F}" srcOrd="0" destOrd="0" parTransId="{EAD74D3D-FF06-4BE8-AC1C-A3A453D8831B}" sibTransId="{3264A104-D1CF-4200-AFE5-A619D5D21FFE}"/>
    <dgm:cxn modelId="{A947D1A1-5DD4-47E8-9BD3-08F0F8E40420}" srcId="{CC30CD3D-764F-42E4-9BDF-34C9AA6C5D38}" destId="{572AE7C0-B197-4E46-B3EA-F18AB2196BDE}" srcOrd="0" destOrd="0" parTransId="{A2515A2F-CDB5-46FD-AEA2-D3FF79B1C1D9}" sibTransId="{D2470E2E-6F03-4FCA-8B30-15605D11EF07}"/>
    <dgm:cxn modelId="{266D6910-522F-4634-AC14-7961CF1790DE}" srcId="{F6476923-74FD-4057-93D7-2B3325BCFE5F}" destId="{7767AB34-E717-4887-9475-1CA4A6756C0A}" srcOrd="3" destOrd="0" parTransId="{3B214636-0E6F-4530-921A-755A9C0A25CA}" sibTransId="{B4079DB5-05BA-47E4-8CFD-87130867C2D7}"/>
    <dgm:cxn modelId="{1338746E-3ED1-45DF-BA2C-F51B2455D890}" type="presOf" srcId="{8E005590-9F63-4F8A-85C2-AB91094F999E}" destId="{11091891-D9A1-4C2E-8B79-3966C51F9021}" srcOrd="0" destOrd="3" presId="urn:microsoft.com/office/officeart/2005/8/layout/list1"/>
    <dgm:cxn modelId="{5F939959-ECB2-4444-B83B-63C2E25F940F}" type="presOf" srcId="{3ABED5A1-68F1-4F64-A0F4-D1C4B0FAA3AB}" destId="{90C82EF0-3DCA-4F25-AD3E-C1BB7092B3E5}" srcOrd="0" destOrd="5" presId="urn:microsoft.com/office/officeart/2005/8/layout/list1"/>
    <dgm:cxn modelId="{734B0B95-D006-4E91-9F10-950CC2BF2744}" type="presOf" srcId="{CB556D1E-B2FD-43B8-841B-F941A71B50F2}" destId="{3BC594E9-31FE-473A-89BE-8DE5B6ABA666}" srcOrd="0" destOrd="2" presId="urn:microsoft.com/office/officeart/2005/8/layout/list1"/>
    <dgm:cxn modelId="{142F3597-CD86-4940-823D-D5CD2AD981C1}" type="presOf" srcId="{572AE7C0-B197-4E46-B3EA-F18AB2196BDE}" destId="{90C82EF0-3DCA-4F25-AD3E-C1BB7092B3E5}" srcOrd="0" destOrd="0" presId="urn:microsoft.com/office/officeart/2005/8/layout/list1"/>
    <dgm:cxn modelId="{704ADC36-0C83-4277-A332-0CA1B14DB129}" type="presOf" srcId="{82862571-E56A-482A-B88C-F315FF75EE68}" destId="{90C82EF0-3DCA-4F25-AD3E-C1BB7092B3E5}" srcOrd="0" destOrd="4" presId="urn:microsoft.com/office/officeart/2005/8/layout/list1"/>
    <dgm:cxn modelId="{4E2AFCFC-CD0A-4F23-A226-1D052899A6A3}" srcId="{CC30CD3D-764F-42E4-9BDF-34C9AA6C5D38}" destId="{F6476923-74FD-4057-93D7-2B3325BCFE5F}" srcOrd="2" destOrd="0" parTransId="{DCB71CE7-7E3E-449B-8510-5B4D82B181DB}" sibTransId="{6E0334D6-FBA8-4296-A9D5-7C5B7626326E}"/>
    <dgm:cxn modelId="{660FF39E-6CD8-419F-863E-58E6B1FD43A7}" type="presOf" srcId="{8191AFFD-B8A6-42DF-B8EA-D353C25447C4}" destId="{11091891-D9A1-4C2E-8B79-3966C51F9021}" srcOrd="0" destOrd="1" presId="urn:microsoft.com/office/officeart/2005/8/layout/list1"/>
    <dgm:cxn modelId="{10E0497F-AAD8-41B2-A908-83E2672CD3C9}" srcId="{E7856DBB-7396-4894-9216-EAA6590241E0}" destId="{CC30CD3D-764F-42E4-9BDF-34C9AA6C5D38}" srcOrd="1" destOrd="0" parTransId="{6876D13B-F24C-459A-A03E-A6B011255118}" sibTransId="{A6C0B3E0-5ADB-407C-AF5A-12C07BD29DCE}"/>
    <dgm:cxn modelId="{57FC372D-433E-4C38-8C9E-B16E4A74BCCF}" type="presOf" srcId="{7767AB34-E717-4887-9475-1CA4A6756C0A}" destId="{90C82EF0-3DCA-4F25-AD3E-C1BB7092B3E5}" srcOrd="0" destOrd="6" presId="urn:microsoft.com/office/officeart/2005/8/layout/list1"/>
    <dgm:cxn modelId="{F902E0F1-3F44-46A1-9A18-550705842029}" srcId="{FF416F22-3638-4A7C-9EF1-D077A9446D86}" destId="{3A6CECC0-B371-4301-B3BF-3B0530AD86A7}" srcOrd="2" destOrd="0" parTransId="{ED544756-D81F-4319-8981-4E2A2A781B5C}" sibTransId="{69B9B72A-54F6-4256-8AB5-F90D6EC7F38F}"/>
    <dgm:cxn modelId="{FD4DA547-128A-4460-844E-C3BF95B3E214}" type="presParOf" srcId="{8B23FA4E-5553-44D4-A72A-13D8F1F29534}" destId="{426A469D-3479-48EA-A9CC-99540B02A443}" srcOrd="0" destOrd="0" presId="urn:microsoft.com/office/officeart/2005/8/layout/list1"/>
    <dgm:cxn modelId="{5229D8AF-2DFF-4F85-8385-0419FD1671B5}" type="presParOf" srcId="{426A469D-3479-48EA-A9CC-99540B02A443}" destId="{C6BFAC4D-C832-40B7-8295-7210F640BFB3}" srcOrd="0" destOrd="0" presId="urn:microsoft.com/office/officeart/2005/8/layout/list1"/>
    <dgm:cxn modelId="{3D535B0F-2CD6-420F-BF88-9F6F7BDA1C58}" type="presParOf" srcId="{426A469D-3479-48EA-A9CC-99540B02A443}" destId="{1B80D089-C2C8-4EF4-84C0-2351FA709AB0}" srcOrd="1" destOrd="0" presId="urn:microsoft.com/office/officeart/2005/8/layout/list1"/>
    <dgm:cxn modelId="{7A65FA8B-BA90-4F5F-BD1A-D88CD21C2491}" type="presParOf" srcId="{8B23FA4E-5553-44D4-A72A-13D8F1F29534}" destId="{2BF2889E-E510-4173-9A62-DC8973B9BE06}" srcOrd="1" destOrd="0" presId="urn:microsoft.com/office/officeart/2005/8/layout/list1"/>
    <dgm:cxn modelId="{B1F89195-2B58-4CBA-89D9-D8CAFD7C1095}" type="presParOf" srcId="{8B23FA4E-5553-44D4-A72A-13D8F1F29534}" destId="{11091891-D9A1-4C2E-8B79-3966C51F9021}" srcOrd="2" destOrd="0" presId="urn:microsoft.com/office/officeart/2005/8/layout/list1"/>
    <dgm:cxn modelId="{835E5403-DCF8-4BCB-AFEA-E786928E21FD}" type="presParOf" srcId="{8B23FA4E-5553-44D4-A72A-13D8F1F29534}" destId="{07DFB99B-89DF-491A-B8B6-429A68D1CD2B}" srcOrd="3" destOrd="0" presId="urn:microsoft.com/office/officeart/2005/8/layout/list1"/>
    <dgm:cxn modelId="{C84F0DC2-7AE7-4C6A-B327-EBBAA5EBACEB}" type="presParOf" srcId="{8B23FA4E-5553-44D4-A72A-13D8F1F29534}" destId="{E043E726-396A-4BEB-A8B4-3B78EBE065E6}" srcOrd="4" destOrd="0" presId="urn:microsoft.com/office/officeart/2005/8/layout/list1"/>
    <dgm:cxn modelId="{97FBA1AD-8594-4A99-96C8-1D066C402516}" type="presParOf" srcId="{E043E726-396A-4BEB-A8B4-3B78EBE065E6}" destId="{55C71C3E-30EE-40AB-AF5A-FE1272DC2E38}" srcOrd="0" destOrd="0" presId="urn:microsoft.com/office/officeart/2005/8/layout/list1"/>
    <dgm:cxn modelId="{8C6DF6F8-4F72-4A33-8A9D-F08E5C15AF97}" type="presParOf" srcId="{E043E726-396A-4BEB-A8B4-3B78EBE065E6}" destId="{20C1F6D6-4C48-48DA-B9EC-F0B63703D0EE}" srcOrd="1" destOrd="0" presId="urn:microsoft.com/office/officeart/2005/8/layout/list1"/>
    <dgm:cxn modelId="{032B9A31-5709-479F-A599-1AB5368AAC71}" type="presParOf" srcId="{8B23FA4E-5553-44D4-A72A-13D8F1F29534}" destId="{0C87227E-A41B-4010-8A33-1D5202F0B543}" srcOrd="5" destOrd="0" presId="urn:microsoft.com/office/officeart/2005/8/layout/list1"/>
    <dgm:cxn modelId="{2ABE7ECE-9011-4E2B-B34B-5E685C6BCEF3}" type="presParOf" srcId="{8B23FA4E-5553-44D4-A72A-13D8F1F29534}" destId="{90C82EF0-3DCA-4F25-AD3E-C1BB7092B3E5}" srcOrd="6" destOrd="0" presId="urn:microsoft.com/office/officeart/2005/8/layout/list1"/>
    <dgm:cxn modelId="{30DAE107-D25B-4260-8E40-3F138A924F26}" type="presParOf" srcId="{8B23FA4E-5553-44D4-A72A-13D8F1F29534}" destId="{2C6A1B77-9930-45A9-8B7C-B8940BB8C4A3}" srcOrd="7" destOrd="0" presId="urn:microsoft.com/office/officeart/2005/8/layout/list1"/>
    <dgm:cxn modelId="{C2ADF743-B99D-40ED-AAE2-928AE1AC72D4}" type="presParOf" srcId="{8B23FA4E-5553-44D4-A72A-13D8F1F29534}" destId="{80CF703F-EA38-4269-8E11-CF78084628E4}" srcOrd="8" destOrd="0" presId="urn:microsoft.com/office/officeart/2005/8/layout/list1"/>
    <dgm:cxn modelId="{5976F8C8-CD2C-4ED9-8774-47D17B1283B0}" type="presParOf" srcId="{80CF703F-EA38-4269-8E11-CF78084628E4}" destId="{9B33DB09-DFB3-4486-AF4D-113B9B8F02DE}" srcOrd="0" destOrd="0" presId="urn:microsoft.com/office/officeart/2005/8/layout/list1"/>
    <dgm:cxn modelId="{3FB45E67-55DB-4D50-AE1F-848524C0ADED}" type="presParOf" srcId="{80CF703F-EA38-4269-8E11-CF78084628E4}" destId="{34B2486C-438F-4AE3-9DEF-FA2BD0BC243C}" srcOrd="1" destOrd="0" presId="urn:microsoft.com/office/officeart/2005/8/layout/list1"/>
    <dgm:cxn modelId="{6FCB56B3-2687-4EB1-8E22-19DB01933B6D}" type="presParOf" srcId="{8B23FA4E-5553-44D4-A72A-13D8F1F29534}" destId="{D5BF2F2C-020B-4C3C-A03F-41DEC2A002C4}" srcOrd="9" destOrd="0" presId="urn:microsoft.com/office/officeart/2005/8/layout/list1"/>
    <dgm:cxn modelId="{A7275A43-5F73-4AD7-875C-60984F6F30A6}" type="presParOf" srcId="{8B23FA4E-5553-44D4-A72A-13D8F1F29534}" destId="{3BC594E9-31FE-473A-89BE-8DE5B6ABA66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E437A-E466-4AC5-B96F-583C517922A7}">
      <dsp:nvSpPr>
        <dsp:cNvPr id="0" name=""/>
        <dsp:cNvSpPr/>
      </dsp:nvSpPr>
      <dsp:spPr>
        <a:xfrm>
          <a:off x="1" y="0"/>
          <a:ext cx="7599281" cy="40982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90F34-A506-4111-A420-C440917A3E7B}">
      <dsp:nvSpPr>
        <dsp:cNvPr id="0" name=""/>
        <dsp:cNvSpPr/>
      </dsp:nvSpPr>
      <dsp:spPr>
        <a:xfrm>
          <a:off x="2948" y="1229483"/>
          <a:ext cx="1375894" cy="1639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2M</a:t>
          </a:r>
          <a:endParaRPr lang="en-US" sz="3000" kern="1200" dirty="0"/>
        </a:p>
      </dsp:txBody>
      <dsp:txXfrm>
        <a:off x="2948" y="1229483"/>
        <a:ext cx="1375894" cy="1639311"/>
      </dsp:txXfrm>
    </dsp:sp>
    <dsp:sp modelId="{DDCEAEC4-1916-49B5-A50D-36DD563F741F}">
      <dsp:nvSpPr>
        <dsp:cNvPr id="0" name=""/>
        <dsp:cNvSpPr/>
      </dsp:nvSpPr>
      <dsp:spPr>
        <a:xfrm>
          <a:off x="1557321" y="1229483"/>
          <a:ext cx="1375894" cy="1639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4M</a:t>
          </a:r>
          <a:endParaRPr lang="en-US" sz="3000" kern="1200" dirty="0"/>
        </a:p>
      </dsp:txBody>
      <dsp:txXfrm>
        <a:off x="1557321" y="1229483"/>
        <a:ext cx="1375894" cy="1639311"/>
      </dsp:txXfrm>
    </dsp:sp>
    <dsp:sp modelId="{1DBAC03C-A29F-4AD7-8B04-31F84AACDB0F}">
      <dsp:nvSpPr>
        <dsp:cNvPr id="0" name=""/>
        <dsp:cNvSpPr/>
      </dsp:nvSpPr>
      <dsp:spPr>
        <a:xfrm>
          <a:off x="3111695" y="1229483"/>
          <a:ext cx="1375894" cy="1639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5.7M</a:t>
          </a:r>
          <a:endParaRPr lang="en-US" sz="3000" kern="1200" dirty="0"/>
        </a:p>
      </dsp:txBody>
      <dsp:txXfrm>
        <a:off x="3111695" y="1229483"/>
        <a:ext cx="1375894" cy="1639311"/>
      </dsp:txXfrm>
    </dsp:sp>
    <dsp:sp modelId="{5A2F2C5D-9F54-44CE-A162-05EB3D831D15}">
      <dsp:nvSpPr>
        <dsp:cNvPr id="0" name=""/>
        <dsp:cNvSpPr/>
      </dsp:nvSpPr>
      <dsp:spPr>
        <a:xfrm>
          <a:off x="4666068" y="1229483"/>
          <a:ext cx="1375894" cy="1639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11.4M</a:t>
          </a:r>
          <a:endParaRPr lang="en-US" sz="3000" kern="1200" dirty="0"/>
        </a:p>
      </dsp:txBody>
      <dsp:txXfrm>
        <a:off x="4666068" y="1229483"/>
        <a:ext cx="1375894" cy="1639311"/>
      </dsp:txXfrm>
    </dsp:sp>
    <dsp:sp modelId="{67F87432-B75E-42A9-81FF-9877DDCD84A5}">
      <dsp:nvSpPr>
        <dsp:cNvPr id="0" name=""/>
        <dsp:cNvSpPr/>
      </dsp:nvSpPr>
      <dsp:spPr>
        <a:xfrm>
          <a:off x="6220442" y="1229483"/>
          <a:ext cx="1375894" cy="1639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22.8M</a:t>
          </a:r>
          <a:endParaRPr lang="en-US" sz="3000" kern="1200" dirty="0"/>
        </a:p>
      </dsp:txBody>
      <dsp:txXfrm>
        <a:off x="6220442" y="1229483"/>
        <a:ext cx="1375894" cy="16393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6331"/>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774011" y="1"/>
            <a:ext cx="2887186" cy="496331"/>
          </a:xfrm>
          <a:prstGeom prst="rect">
            <a:avLst/>
          </a:prstGeom>
        </p:spPr>
        <p:txBody>
          <a:bodyPr vert="horz" lIns="91430" tIns="45716" rIns="91430" bIns="45716" rtlCol="0"/>
          <a:lstStyle>
            <a:lvl1pPr algn="r">
              <a:defRPr sz="1200"/>
            </a:lvl1pPr>
          </a:lstStyle>
          <a:p>
            <a:fld id="{1473AF9F-CF6B-4182-AF85-5D72A2D78949}" type="datetimeFigureOut">
              <a:rPr lang="en-US" smtClean="0"/>
              <a:pPr/>
              <a:t>20/02/2012</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666275" y="4715154"/>
            <a:ext cx="5330190" cy="4466988"/>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887186" cy="496331"/>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774011" y="9428584"/>
            <a:ext cx="2887186" cy="496331"/>
          </a:xfrm>
          <a:prstGeom prst="rect">
            <a:avLst/>
          </a:prstGeom>
        </p:spPr>
        <p:txBody>
          <a:bodyPr vert="horz" lIns="91430" tIns="45716" rIns="91430" bIns="45716" rtlCol="0" anchor="b"/>
          <a:lstStyle>
            <a:lvl1pPr algn="r">
              <a:defRPr sz="1200"/>
            </a:lvl1pPr>
          </a:lstStyle>
          <a:p>
            <a:fld id="{481AC666-3D0E-4283-97A2-CC6DD14791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Site</a:t>
            </a:r>
            <a:r>
              <a:rPr lang="en-US" u="sng" baseline="0" dirty="0" smtClean="0"/>
              <a:t> POP # 2:</a:t>
            </a:r>
          </a:p>
          <a:p>
            <a:r>
              <a:rPr lang="en-US" u="none" baseline="0" dirty="0" smtClean="0"/>
              <a:t>They want to use a single fiber to the PSN and multiple LL to the SDH</a:t>
            </a:r>
          </a:p>
        </p:txBody>
      </p:sp>
      <p:sp>
        <p:nvSpPr>
          <p:cNvPr id="4" name="Slide Number Placeholder 3"/>
          <p:cNvSpPr>
            <a:spLocks noGrp="1"/>
          </p:cNvSpPr>
          <p:nvPr>
            <p:ph type="sldNum" sz="quarter" idx="10"/>
          </p:nvPr>
        </p:nvSpPr>
        <p:spPr/>
        <p:txBody>
          <a:bodyPr/>
          <a:lstStyle/>
          <a:p>
            <a:fld id="{481AC666-3D0E-4283-97A2-CC6DD1479180}"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3774305" y="9429356"/>
            <a:ext cx="2886875" cy="495697"/>
          </a:xfrm>
          <a:noFill/>
        </p:spPr>
        <p:txBody>
          <a:bodyPr lIns="90121" tIns="45061" rIns="90121" bIns="45061"/>
          <a:lstStyle/>
          <a:p>
            <a:fld id="{741E4119-4D29-4360-900C-E8347C706A89}" type="slidenum">
              <a:rPr lang="en-US">
                <a:solidFill>
                  <a:prstClr val="black"/>
                </a:solidFill>
              </a:rPr>
              <a:pPr/>
              <a:t>19</a:t>
            </a:fld>
            <a:endParaRPr lang="en-US">
              <a:solidFill>
                <a:prstClr val="black"/>
              </a:solidFill>
            </a:endParaRPr>
          </a:p>
        </p:txBody>
      </p:sp>
      <p:sp>
        <p:nvSpPr>
          <p:cNvPr id="40963" name="Rectangle 2"/>
          <p:cNvSpPr>
            <a:spLocks noGrp="1" noRot="1" noChangeAspect="1" noChangeArrowheads="1" noTextEdit="1"/>
          </p:cNvSpPr>
          <p:nvPr>
            <p:ph type="sldImg"/>
          </p:nvPr>
        </p:nvSpPr>
        <p:spPr>
          <a:xfrm>
            <a:off x="1111999" y="747945"/>
            <a:ext cx="4440283" cy="3720766"/>
          </a:xfrm>
          <a:ln/>
        </p:spPr>
      </p:sp>
      <p:sp>
        <p:nvSpPr>
          <p:cNvPr id="40964" name="Rectangle 3"/>
          <p:cNvSpPr>
            <a:spLocks noGrp="1" noChangeArrowheads="1"/>
          </p:cNvSpPr>
          <p:nvPr>
            <p:ph type="body" idx="1"/>
          </p:nvPr>
        </p:nvSpPr>
        <p:spPr>
          <a:xfrm>
            <a:off x="888990" y="4713886"/>
            <a:ext cx="4884760" cy="4467622"/>
          </a:xfrm>
          <a:noFill/>
          <a:ln/>
        </p:spPr>
        <p:txBody>
          <a:bodyPr/>
          <a:lstStyle/>
          <a:p>
            <a:pPr eaLnBrk="1" hangingPunct="1"/>
            <a:endParaRPr lang="en-US" smtClean="0">
              <a:ea typeface="Times New Roman (Hebrew)"/>
              <a:cs typeface="Times New Roman (Hebrew)"/>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3A5103-543A-4AFD-9104-3834F0C19FF6}"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3A5103-543A-4AFD-9104-3834F0C19FF6}"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SHDSL.BIS support in the </a:t>
            </a:r>
            <a:r>
              <a:rPr lang="en-US" dirty="0" err="1" smtClean="0"/>
              <a:t>RADiflow</a:t>
            </a:r>
            <a:r>
              <a:rPr lang="en-US" dirty="0" smtClean="0"/>
              <a:t> - &gt; 4/2012 works Vs. ASMi-54</a:t>
            </a:r>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Site</a:t>
            </a:r>
            <a:r>
              <a:rPr lang="en-US" baseline="0" dirty="0" smtClean="0"/>
              <a:t> 22:  all the V24 from sites</a:t>
            </a:r>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773817" y="9429323"/>
            <a:ext cx="2887476" cy="495675"/>
          </a:xfrm>
          <a:prstGeom prst="rect">
            <a:avLst/>
          </a:prstGeom>
          <a:noFill/>
        </p:spPr>
        <p:txBody>
          <a:bodyPr lIns="90396" tIns="45199" rIns="90396" bIns="45199"/>
          <a:lstStyle/>
          <a:p>
            <a:fld id="{CC81FAAC-A18F-4B36-8066-EAEED58EE7F2}"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xfrm>
            <a:off x="868363" y="766763"/>
            <a:ext cx="4913312" cy="3684587"/>
          </a:xfrm>
          <a:solidFill>
            <a:srgbClr val="FFFFFF"/>
          </a:solidFill>
          <a:ln/>
        </p:spPr>
      </p:sp>
      <p:sp>
        <p:nvSpPr>
          <p:cNvPr id="48132" name="Rectangle 3"/>
          <p:cNvSpPr>
            <a:spLocks noGrp="1" noChangeArrowheads="1"/>
          </p:cNvSpPr>
          <p:nvPr>
            <p:ph type="body" idx="1"/>
          </p:nvPr>
        </p:nvSpPr>
        <p:spPr>
          <a:xfrm>
            <a:off x="896463" y="4682657"/>
            <a:ext cx="4855354" cy="4526730"/>
          </a:xfrm>
          <a:solidFill>
            <a:srgbClr val="FFFFFF"/>
          </a:solidFill>
          <a:ln>
            <a:solidFill>
              <a:srgbClr val="000000"/>
            </a:solidFill>
          </a:ln>
        </p:spPr>
        <p:txBody>
          <a:bodyPr lIns="91802" tIns="45901" rIns="91802" bIns="45901"/>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847725" y="739775"/>
            <a:ext cx="4941888" cy="3706813"/>
          </a:xfrm>
          <a:prstGeom prst="rect">
            <a:avLst/>
          </a:prstGeom>
          <a:solidFill>
            <a:srgbClr val="FFFFFF"/>
          </a:solidFill>
          <a:ln>
            <a:solidFill>
              <a:srgbClr val="000000"/>
            </a:solidFill>
            <a:miter lim="800000"/>
            <a:headEnd/>
            <a:tailEnd/>
          </a:ln>
        </p:spPr>
      </p:sp>
      <p:sp>
        <p:nvSpPr>
          <p:cNvPr id="1959939" name="Rectangle 3"/>
          <p:cNvSpPr>
            <a:spLocks noGrp="1" noChangeArrowheads="1"/>
          </p:cNvSpPr>
          <p:nvPr>
            <p:ph type="body" idx="1"/>
          </p:nvPr>
        </p:nvSpPr>
        <p:spPr bwMode="auto">
          <a:xfrm>
            <a:off x="866050" y="4695970"/>
            <a:ext cx="4904537" cy="4527692"/>
          </a:xfrm>
          <a:prstGeom prst="rect">
            <a:avLst/>
          </a:prstGeom>
          <a:solidFill>
            <a:srgbClr val="FFFFFF"/>
          </a:solidFill>
          <a:ln>
            <a:solidFill>
              <a:srgbClr val="000000"/>
            </a:solidFill>
            <a:miter lim="800000"/>
            <a:headEnd/>
            <a:tailEnd/>
          </a:ln>
        </p:spPr>
        <p:txBody>
          <a:bodyPr lIns="89105" tIns="44554" rIns="89105" bIns="44554"/>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latin typeface="Times New Roman" pitchFamily="18" charset="0"/>
                <a:cs typeface="Times New Roman" pitchFamily="18" charset="0"/>
              </a:rPr>
              <a:t>Current network status</a:t>
            </a:r>
            <a:r>
              <a:rPr lang="en-US" dirty="0" smtClean="0">
                <a:latin typeface="Times New Roman" pitchFamily="18" charset="0"/>
                <a:cs typeface="Times New Roman" pitchFamily="18" charset="0"/>
              </a:rPr>
              <a:t>: The second application that we would like to introduce is a Carrier that the main networks that have in their site in SDH network and the main services were E1 PRI. The meaning is that the carrier provides E1 services to corporate users and the E1 PRI was connected directly to the SDH network of this carrier.</a:t>
            </a:r>
          </a:p>
          <a:p>
            <a:pPr lvl="0"/>
            <a:r>
              <a:rPr lang="en-US" b="1" dirty="0" smtClean="0">
                <a:latin typeface="Times New Roman" pitchFamily="18" charset="0"/>
                <a:cs typeface="Times New Roman" pitchFamily="18" charset="0"/>
              </a:rPr>
              <a:t>Limited ETH ports</a:t>
            </a:r>
            <a:r>
              <a:rPr lang="en-US" dirty="0" smtClean="0">
                <a:latin typeface="Times New Roman" pitchFamily="18" charset="0"/>
                <a:cs typeface="Times New Roman" pitchFamily="18" charset="0"/>
              </a:rPr>
              <a:t>: As all of you know there is an increase with the need for ETH services and if till now the carriers could provide this ETH connectivity directly from the ADM ports, today this demand is for high ETH numbers and because of the fact that the ADM is limited to 6 ETH ports in most of case, there is a need to install another equipments externally.</a:t>
            </a:r>
          </a:p>
          <a:p>
            <a:pPr lvl="0"/>
            <a:r>
              <a:rPr lang="en-US" b="1" dirty="0" smtClean="0">
                <a:latin typeface="Times New Roman" pitchFamily="18" charset="0"/>
                <a:cs typeface="Times New Roman" pitchFamily="18" charset="0"/>
              </a:rPr>
              <a:t>Management outsourced</a:t>
            </a:r>
            <a:r>
              <a:rPr lang="en-US" dirty="0" smtClean="0">
                <a:latin typeface="Times New Roman" pitchFamily="18" charset="0"/>
                <a:cs typeface="Times New Roman" pitchFamily="18" charset="0"/>
              </a:rPr>
              <a:t>: Another trend that we can see in these carriers is the need to have one management platform that will manage all the devices in the network while the carriers are doing an outsourcing for that services. The companies that taking that charge of managing the carriers networks have very specific demands how to manage these devices and which management functionality each device should be complies.</a:t>
            </a:r>
          </a:p>
          <a:p>
            <a:r>
              <a:rPr lang="en-US" dirty="0" smtClean="0">
                <a:latin typeface="Times New Roman" pitchFamily="18" charset="0"/>
                <a:cs typeface="Times New Roman" pitchFamily="18" charset="0"/>
              </a:rPr>
              <a:t>The main reason of these carriers in to reduce the </a:t>
            </a:r>
            <a:r>
              <a:rPr lang="en-US" dirty="0" err="1" smtClean="0">
                <a:latin typeface="Times New Roman" pitchFamily="18" charset="0"/>
                <a:cs typeface="Times New Roman" pitchFamily="18" charset="0"/>
              </a:rPr>
              <a:t>opex</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capex</a:t>
            </a:r>
            <a:r>
              <a:rPr lang="en-US" dirty="0" smtClean="0">
                <a:latin typeface="Times New Roman" pitchFamily="18" charset="0"/>
                <a:cs typeface="Times New Roman" pitchFamily="18" charset="0"/>
              </a:rPr>
              <a:t> especially and later we will see how these carriers are overcome this management challenge.</a:t>
            </a:r>
          </a:p>
          <a:p>
            <a:pPr lvl="0"/>
            <a:r>
              <a:rPr lang="en-US" dirty="0" smtClean="0">
                <a:latin typeface="Times New Roman" pitchFamily="18" charset="0"/>
                <a:cs typeface="Times New Roman" pitchFamily="18" charset="0"/>
              </a:rPr>
              <a:t>Reduce </a:t>
            </a:r>
            <a:r>
              <a:rPr lang="en-US" dirty="0" err="1" smtClean="0">
                <a:latin typeface="Times New Roman" pitchFamily="18" charset="0"/>
                <a:cs typeface="Times New Roman" pitchFamily="18" charset="0"/>
              </a:rPr>
              <a:t>capex</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opex</a:t>
            </a:r>
            <a:r>
              <a:rPr lang="en-US" dirty="0" smtClean="0">
                <a:latin typeface="Times New Roman" pitchFamily="18" charset="0"/>
                <a:cs typeface="Times New Roman" pitchFamily="18" charset="0"/>
              </a:rPr>
              <a:t> : Last but not least is the main migration from TDM to IP while the carriers would like by general to transmit couple of services type ETH and E1 or V35 and would like to minimized the investment. They would like to have minimum devices in each locations and the customer premises and in the network side.</a:t>
            </a:r>
          </a:p>
          <a:p>
            <a:endParaRPr lang="en-US" dirty="0"/>
          </a:p>
        </p:txBody>
      </p:sp>
      <p:sp>
        <p:nvSpPr>
          <p:cNvPr id="4" name="Slide Number Placeholder 3"/>
          <p:cNvSpPr>
            <a:spLocks noGrp="1"/>
          </p:cNvSpPr>
          <p:nvPr>
            <p:ph type="sldNum" sz="quarter" idx="10"/>
          </p:nvPr>
        </p:nvSpPr>
        <p:spPr/>
        <p:txBody>
          <a:bodyPr/>
          <a:lstStyle/>
          <a:p>
            <a:fld id="{ED5509E9-8656-48BF-B44F-EF6E7AAC10B8}"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6" indent="-228576"/>
            <a:r>
              <a:rPr lang="en-US" b="0" i="0" dirty="0" smtClean="0"/>
              <a:t>Site B1 : Can not use OP-134 since there</a:t>
            </a:r>
            <a:r>
              <a:rPr lang="en-US" b="0" i="0" baseline="0" dirty="0" smtClean="0"/>
              <a:t> is no OP-134 card for the MP-4100 that can work Vs. the OP-134</a:t>
            </a:r>
            <a:endParaRPr lang="en-US" b="0" i="0" dirty="0" smtClean="0"/>
          </a:p>
          <a:p>
            <a:endParaRPr lang="en-US" u="sng"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FF3C76-6DFA-4EFA-A1C2-848B6262F53F}"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RADiflow</a:t>
            </a:r>
            <a:r>
              <a:rPr lang="en-US" dirty="0" smtClean="0"/>
              <a:t> can send</a:t>
            </a:r>
            <a:r>
              <a:rPr lang="en-US" baseline="0" dirty="0" smtClean="0"/>
              <a:t> the RS-232 traffic in 2 ways: As a tunnel, and then you will have an RS-232 in the central site for each remote site, or as a terminal server, which means that it converts the RS-232 into IP packets. This conversion is called 101 to 104 conversion (101 is an RS-232 based RTU and 104 is an IP based RTU) – This flexibility allows a mixed of RTUs in the network (Old ones and new IP based ones)</a:t>
            </a:r>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t>Customer A:</a:t>
            </a:r>
          </a:p>
          <a:p>
            <a:pPr>
              <a:buFont typeface="Arial" pitchFamily="34" charset="0"/>
              <a:buChar char="•"/>
            </a:pPr>
            <a:r>
              <a:rPr lang="en-US" b="0" u="sng" dirty="0" smtClean="0"/>
              <a:t> </a:t>
            </a:r>
            <a:r>
              <a:rPr lang="en-US" b="1" i="0" u="sng" dirty="0" smtClean="0"/>
              <a:t>Site A1:</a:t>
            </a:r>
          </a:p>
          <a:p>
            <a:pPr>
              <a:buFont typeface="Arial" pitchFamily="34" charset="0"/>
              <a:buChar char="•"/>
            </a:pPr>
            <a:r>
              <a:rPr lang="en-US" b="0" u="none" baseline="0" dirty="0" smtClean="0"/>
              <a:t> </a:t>
            </a:r>
            <a:r>
              <a:rPr lang="en-US" b="0" u="none" dirty="0" smtClean="0"/>
              <a:t>E1 +10Mbps Eth over 2w</a:t>
            </a:r>
            <a:r>
              <a:rPr lang="en-US" b="0" u="none" baseline="0" dirty="0" smtClean="0"/>
              <a:t>=&gt;</a:t>
            </a:r>
            <a:r>
              <a:rPr lang="en-US" b="0" u="sng" baseline="0" dirty="0" smtClean="0"/>
              <a:t> </a:t>
            </a:r>
            <a:r>
              <a:rPr lang="en-US" b="0" u="none" baseline="0" dirty="0" smtClean="0"/>
              <a:t>The right answer is ASMi-54. As per the calculator, the max distance that the ASMi-54 can carry 4Mbps over 2w is 3.2km. We need 2.5km but for 12Mbps, so we will have to use 8w.</a:t>
            </a:r>
          </a:p>
          <a:p>
            <a:pPr>
              <a:buFont typeface="Arial" pitchFamily="34" charset="0"/>
              <a:buNone/>
            </a:pPr>
            <a:endParaRPr lang="en-US" b="0" u="none" baseline="0" dirty="0" smtClean="0"/>
          </a:p>
          <a:p>
            <a:pPr defTabSz="914302">
              <a:defRPr/>
            </a:pPr>
            <a:r>
              <a:rPr lang="en-US" b="0" u="none" baseline="0" dirty="0" smtClean="0"/>
              <a:t>The ASMi-54C for the MP-4100 works with up to 16 wires -- &gt; 8x2w or 4x4w or 2x8w</a:t>
            </a:r>
          </a:p>
          <a:p>
            <a:pPr>
              <a:buFont typeface="Arial" pitchFamily="34" charset="0"/>
              <a:buNone/>
            </a:pPr>
            <a:endParaRPr lang="en-US" b="0" u="none" baseline="0" dirty="0" smtClean="0"/>
          </a:p>
          <a:p>
            <a:endParaRPr lang="en-US" b="1" i="1" u="none" baseline="0" dirty="0" smtClean="0"/>
          </a:p>
          <a:p>
            <a:r>
              <a:rPr lang="en-US" b="0" u="sng" baseline="0" dirty="0" smtClean="0"/>
              <a:t>Other solutions:</a:t>
            </a:r>
            <a:endParaRPr lang="en-US" b="0" u="sng" dirty="0" smtClean="0"/>
          </a:p>
          <a:p>
            <a:pPr marL="228576" indent="-228576">
              <a:buAutoNum type="arabicPeriod"/>
            </a:pPr>
            <a:r>
              <a:rPr lang="en-US" b="0" u="none" dirty="0" smtClean="0"/>
              <a:t>The</a:t>
            </a:r>
            <a:r>
              <a:rPr lang="en-US" b="0" u="none" baseline="0" dirty="0" smtClean="0"/>
              <a:t> ASMi-52 can’t do here. We need a total of 10Mbps (ETH) +2Mbps (E1) = 12Mpbs. The ASMi-52 supports up to 2.3Mbps over 2w (SHDSL) and 4.6Mbps over 4w</a:t>
            </a:r>
          </a:p>
          <a:p>
            <a:pPr marL="228576" indent="-228576">
              <a:buAutoNum type="arabicPeriod"/>
            </a:pPr>
            <a:r>
              <a:rPr lang="en-US" b="0" u="none" baseline="0" dirty="0" smtClean="0"/>
              <a:t>The ASMi-54L can’t do here- &gt; It supports max 4w</a:t>
            </a:r>
          </a:p>
          <a:p>
            <a:pPr marL="228576" indent="-228576">
              <a:buAutoNum type="arabicPeriod"/>
            </a:pPr>
            <a:endParaRPr lang="en-US" b="0" u="none" baseline="0" dirty="0" smtClean="0"/>
          </a:p>
          <a:p>
            <a:pPr marL="228576" indent="-228576">
              <a:buFont typeface="Arial" pitchFamily="34" charset="0"/>
              <a:buChar char="•"/>
            </a:pPr>
            <a:r>
              <a:rPr lang="en-US" b="1" u="sng" dirty="0" smtClean="0"/>
              <a:t>Site A2:</a:t>
            </a:r>
          </a:p>
          <a:p>
            <a:pPr marL="228576" indent="-228576">
              <a:buFont typeface="Arial" pitchFamily="34" charset="0"/>
              <a:buChar char="•"/>
            </a:pPr>
            <a:r>
              <a:rPr lang="en-US" b="0" u="none" dirty="0" smtClean="0"/>
              <a:t>E1 +10Mbps Eth over FO</a:t>
            </a:r>
            <a:r>
              <a:rPr lang="en-US" b="0" u="none" baseline="0" dirty="0" smtClean="0"/>
              <a:t>=&gt;  OP-108L (Opposite an OP-108 card in the LRS)</a:t>
            </a:r>
          </a:p>
          <a:p>
            <a:pPr marL="228576" indent="-228576">
              <a:buFont typeface="Arial" pitchFamily="34" charset="0"/>
              <a:buChar char="•"/>
            </a:pPr>
            <a:r>
              <a:rPr lang="en-US" b="0" u="none" baseline="0" dirty="0" smtClean="0"/>
              <a:t>Since we need to support 25km, we will have to use the Laser option (SC/13L) – </a:t>
            </a:r>
            <a:r>
              <a:rPr lang="en-US" b="1" u="none" baseline="0" dirty="0" smtClean="0">
                <a:solidFill>
                  <a:srgbClr val="FF0000"/>
                </a:solidFill>
              </a:rPr>
              <a:t>where can I see the supported distances? </a:t>
            </a:r>
          </a:p>
          <a:p>
            <a:pPr marL="228576" indent="-228576">
              <a:buFont typeface="Arial" pitchFamily="34" charset="0"/>
              <a:buChar char="•"/>
            </a:pPr>
            <a:r>
              <a:rPr lang="en-US" b="0" u="none" baseline="0" dirty="0" smtClean="0"/>
              <a:t>No SFP , it has built-in optical uplinks</a:t>
            </a:r>
          </a:p>
          <a:p>
            <a:pPr marL="228576" indent="-228576">
              <a:buFont typeface="Arial" pitchFamily="34" charset="0"/>
              <a:buChar char="•"/>
            </a:pPr>
            <a:endParaRPr lang="en-US" b="0" u="none" baseline="0" dirty="0" smtClean="0"/>
          </a:p>
          <a:p>
            <a:pPr marL="228576" indent="-228576">
              <a:buFont typeface="Arial" pitchFamily="34" charset="0"/>
              <a:buChar char="•"/>
            </a:pPr>
            <a:endParaRPr lang="en-US" b="0" u="none" baseline="0" dirty="0" smtClean="0"/>
          </a:p>
          <a:p>
            <a:pPr marL="228576" indent="-228576"/>
            <a:endParaRPr lang="en-US" b="0" u="none" baseline="0" dirty="0" smtClean="0"/>
          </a:p>
          <a:p>
            <a:pPr marL="228576" indent="-228576"/>
            <a:r>
              <a:rPr lang="en-US" b="0" u="sng" baseline="0" dirty="0" smtClean="0"/>
              <a:t>Other Solutions:</a:t>
            </a:r>
          </a:p>
          <a:p>
            <a:pPr marL="228576" indent="-228576"/>
            <a:r>
              <a:rPr lang="en-US" b="0" u="none" baseline="0" dirty="0" smtClean="0"/>
              <a:t>1. OP-108 can do here but is more expensive than the “ L” version </a:t>
            </a:r>
            <a:r>
              <a:rPr lang="en-US" b="1" u="none" baseline="0" dirty="0" smtClean="0"/>
              <a:t>($720 Vs. $585)</a:t>
            </a:r>
          </a:p>
          <a:p>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76" indent="-228576"/>
            <a:endParaRPr lang="en-US" b="0" u="none" dirty="0" smtClean="0"/>
          </a:p>
          <a:p>
            <a:r>
              <a:rPr lang="en-US" b="1" u="sng" dirty="0" smtClean="0"/>
              <a:t>Customer B:</a:t>
            </a:r>
          </a:p>
          <a:p>
            <a:endParaRPr lang="en-US" b="1" u="sng" dirty="0" smtClean="0"/>
          </a:p>
          <a:p>
            <a:pPr>
              <a:buFont typeface="Arial" pitchFamily="34" charset="0"/>
              <a:buChar char="•"/>
            </a:pPr>
            <a:r>
              <a:rPr lang="en-US" b="0" u="none" dirty="0" smtClean="0"/>
              <a:t> </a:t>
            </a:r>
            <a:r>
              <a:rPr lang="en-US" b="1" u="none" dirty="0" smtClean="0"/>
              <a:t>Site B1</a:t>
            </a:r>
          </a:p>
          <a:p>
            <a:pPr lvl="1">
              <a:buFont typeface="Arial" pitchFamily="34" charset="0"/>
              <a:buChar char="•"/>
            </a:pPr>
            <a:r>
              <a:rPr lang="en-US" b="0" u="none" baseline="0" dirty="0" smtClean="0"/>
              <a:t> We need a total of 26Mbps -- &gt; We used to have the OP-34 but now we have replaced it with the  OP-134 that has two mode of operations – as an OP-34 or as an OP-134 </a:t>
            </a:r>
          </a:p>
          <a:p>
            <a:pPr marL="457152" lvl="1" defTabSz="914302">
              <a:buFont typeface="Arial" pitchFamily="34" charset="0"/>
              <a:buChar char="•"/>
              <a:defRPr/>
            </a:pPr>
            <a:r>
              <a:rPr lang="en-US" b="0" u="none" baseline="0" dirty="0" smtClean="0"/>
              <a:t> The Eth service should be limited to 24Mbps -&gt; the OP-134 can be ordered in the OP-34 mode = </a:t>
            </a:r>
            <a:r>
              <a:rPr lang="en-US" u="none" dirty="0" smtClean="0"/>
              <a:t>Granularity of 8Mbps</a:t>
            </a:r>
          </a:p>
          <a:p>
            <a:pPr marL="457152" lvl="1" defTabSz="914302">
              <a:buFont typeface="Arial" pitchFamily="34" charset="0"/>
              <a:buChar char="•"/>
              <a:defRPr/>
            </a:pPr>
            <a:r>
              <a:rPr lang="en-US" b="0" u="none" baseline="0" dirty="0" smtClean="0"/>
              <a:t>The OP-134 in the OP-34 mode can work Vs. the OP-34C card in the LRS/MP-4100</a:t>
            </a:r>
          </a:p>
          <a:p>
            <a:pPr>
              <a:buFont typeface="Arial" pitchFamily="34" charset="0"/>
              <a:buNone/>
            </a:pPr>
            <a:endParaRPr lang="en-US" b="0" u="none" baseline="0" dirty="0" smtClean="0"/>
          </a:p>
          <a:p>
            <a:pPr marL="0" lvl="1" defTabSz="914302">
              <a:defRPr/>
            </a:pPr>
            <a:r>
              <a:rPr lang="en-US" u="sng" dirty="0" smtClean="0"/>
              <a:t>Other options:</a:t>
            </a:r>
          </a:p>
          <a:p>
            <a:pPr marL="0" lvl="1" defTabSz="914302">
              <a:defRPr/>
            </a:pPr>
            <a:r>
              <a:rPr lang="en-US" dirty="0" smtClean="0"/>
              <a:t>OP-34 - &gt;  problem</a:t>
            </a:r>
            <a:r>
              <a:rPr lang="en-US" baseline="0" dirty="0" smtClean="0"/>
              <a:t> – Terminated….</a:t>
            </a:r>
            <a:endParaRPr lang="en-US" dirty="0" smtClean="0"/>
          </a:p>
          <a:p>
            <a:pPr marL="0" lvl="1" defTabSz="914302">
              <a:defRPr/>
            </a:pPr>
            <a:endParaRPr lang="en-US" b="1" i="1" dirty="0" smtClean="0"/>
          </a:p>
          <a:p>
            <a:pPr marL="0" lvl="1" defTabSz="914302">
              <a:defRPr/>
            </a:pPr>
            <a:endParaRPr lang="en-US" b="1" i="1" dirty="0" smtClean="0"/>
          </a:p>
          <a:p>
            <a:pPr marL="0" lvl="1" defTabSz="914302">
              <a:buFont typeface="Arial" pitchFamily="34" charset="0"/>
              <a:buChar char="•"/>
              <a:defRPr/>
            </a:pPr>
            <a:r>
              <a:rPr lang="en-US" b="1" i="1" dirty="0" smtClean="0"/>
              <a:t> Site B2: </a:t>
            </a:r>
          </a:p>
          <a:p>
            <a:pPr marL="0" lvl="1" defTabSz="914302">
              <a:defRPr/>
            </a:pPr>
            <a:r>
              <a:rPr lang="en-US" b="1" i="1" dirty="0" smtClean="0"/>
              <a:t>  </a:t>
            </a:r>
            <a:r>
              <a:rPr lang="en-US" dirty="0" smtClean="0"/>
              <a:t>Same as site B1</a:t>
            </a:r>
            <a:r>
              <a:rPr lang="en-US" b="1" i="1" dirty="0" smtClean="0"/>
              <a:t>.</a:t>
            </a:r>
          </a:p>
          <a:p>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u="sng" dirty="0" smtClean="0"/>
              <a:t>Customer C:</a:t>
            </a:r>
          </a:p>
          <a:p>
            <a:endParaRPr lang="en-US" u="sng" dirty="0" smtClean="0"/>
          </a:p>
          <a:p>
            <a:pPr defTabSz="914302">
              <a:defRPr/>
            </a:pPr>
            <a:r>
              <a:rPr lang="en-US" b="1" u="sng" dirty="0" smtClean="0"/>
              <a:t>Site C1:</a:t>
            </a:r>
          </a:p>
          <a:p>
            <a:r>
              <a:rPr lang="en-US" b="0" u="none" dirty="0" smtClean="0"/>
              <a:t>E1</a:t>
            </a:r>
            <a:r>
              <a:rPr lang="en-US" b="0" u="none" baseline="0" dirty="0" smtClean="0"/>
              <a:t> over fiber = OPTIMUX. Since we do not need PS redundancy, we will use the OP-108L and not the OP-108.</a:t>
            </a:r>
          </a:p>
          <a:p>
            <a:r>
              <a:rPr lang="en-US" b="0" u="none" baseline="0" dirty="0" smtClean="0"/>
              <a:t>As per the table in the data sheet, we will have to use a laser fiber interface in order to overcome the 4km distance</a:t>
            </a:r>
          </a:p>
          <a:p>
            <a:r>
              <a:rPr lang="en-US" b="0" u="none" baseline="0" dirty="0" smtClean="0"/>
              <a:t>The PS is a Wide range, so no need to specify 48VDC in the Cat. number</a:t>
            </a:r>
            <a:endParaRPr lang="en-US" b="0" u="none" dirty="0" smtClean="0"/>
          </a:p>
          <a:p>
            <a:endParaRPr lang="en-US" b="1" u="sng" dirty="0" smtClean="0"/>
          </a:p>
          <a:p>
            <a:r>
              <a:rPr lang="en-US" b="0" u="sng" dirty="0" smtClean="0"/>
              <a:t>Other Options:</a:t>
            </a:r>
          </a:p>
          <a:p>
            <a:pPr>
              <a:buFont typeface="Arial" pitchFamily="34" charset="0"/>
              <a:buChar char="•"/>
            </a:pPr>
            <a:r>
              <a:rPr lang="en-US" b="0" u="none" dirty="0" smtClean="0"/>
              <a:t> OP-108 - &gt; More expensive.</a:t>
            </a:r>
          </a:p>
          <a:p>
            <a:pPr>
              <a:buFont typeface="Arial" pitchFamily="34" charset="0"/>
              <a:buChar char="•"/>
            </a:pPr>
            <a:r>
              <a:rPr lang="en-US" b="0" u="none" dirty="0" smtClean="0"/>
              <a:t> IPmux-2L -&gt; More expensive and requires an </a:t>
            </a:r>
            <a:r>
              <a:rPr lang="en-US" b="0" u="none" dirty="0" err="1" smtClean="0"/>
              <a:t>IPmux</a:t>
            </a:r>
            <a:r>
              <a:rPr lang="en-US" b="0" u="none" dirty="0" smtClean="0"/>
              <a:t> in the POP in the LRS or MPW</a:t>
            </a:r>
            <a:r>
              <a:rPr lang="en-US" b="0" u="none" baseline="0" dirty="0" smtClean="0"/>
              <a:t> card in </a:t>
            </a:r>
            <a:r>
              <a:rPr lang="en-US" b="0" u="none" dirty="0" smtClean="0"/>
              <a:t> MP-4100</a:t>
            </a:r>
          </a:p>
          <a:p>
            <a:pPr>
              <a:buFont typeface="Arial" pitchFamily="34" charset="0"/>
              <a:buChar char="•"/>
            </a:pPr>
            <a:endParaRPr lang="en-US" b="0" u="none" dirty="0" smtClean="0"/>
          </a:p>
          <a:p>
            <a:endParaRPr lang="en-US" b="1" u="sng" dirty="0" smtClean="0"/>
          </a:p>
          <a:p>
            <a:r>
              <a:rPr lang="en-US" b="1" u="sng" dirty="0" smtClean="0"/>
              <a:t>Site C2:</a:t>
            </a:r>
          </a:p>
          <a:p>
            <a:endParaRPr lang="en-US" b="1" u="sng" dirty="0" smtClean="0"/>
          </a:p>
          <a:p>
            <a:r>
              <a:rPr lang="en-US" u="none" dirty="0" smtClean="0"/>
              <a:t>ASMi-52L supports a single E1 user port. As per the data sheet,</a:t>
            </a:r>
            <a:r>
              <a:rPr lang="en-US" u="none" baseline="0" dirty="0" smtClean="0"/>
              <a:t> in order to carry this E1 (2Mbps) across 4 km, we need only one pair of 2w.</a:t>
            </a:r>
          </a:p>
          <a:p>
            <a:r>
              <a:rPr lang="en-US" baseline="0" dirty="0" smtClean="0"/>
              <a:t>BTW, the ASMi-52L doesn't require a different card in the LRS-102. The ASMi-54C/N can work Vs. the ASMi-52 &amp; ASMi-54</a:t>
            </a:r>
          </a:p>
          <a:p>
            <a:pPr defTabSz="914302">
              <a:defRPr/>
            </a:pPr>
            <a:r>
              <a:rPr lang="en-US" b="0" u="none" baseline="0" dirty="0" smtClean="0"/>
              <a:t>The PS is a Wide range, so no need to specify 48VDC in the Cat. number</a:t>
            </a:r>
            <a:endParaRPr lang="en-US" b="0" u="none" dirty="0" smtClean="0"/>
          </a:p>
          <a:p>
            <a:endParaRPr lang="en-US" u="none" dirty="0" smtClean="0"/>
          </a:p>
          <a:p>
            <a:r>
              <a:rPr lang="en-US" b="1" i="1" baseline="0" dirty="0" smtClean="0"/>
              <a:t>ASMi-52L/E1/2W ( $360) </a:t>
            </a:r>
            <a:endParaRPr lang="en-US" u="none" dirty="0" smtClean="0"/>
          </a:p>
          <a:p>
            <a:endParaRPr lang="en-US" u="none" dirty="0" smtClean="0"/>
          </a:p>
          <a:p>
            <a:r>
              <a:rPr lang="en-US" u="sng" dirty="0" smtClean="0"/>
              <a:t>Other Options:</a:t>
            </a:r>
          </a:p>
          <a:p>
            <a:pPr marL="228576" indent="-228576">
              <a:buAutoNum type="arabicPeriod"/>
            </a:pPr>
            <a:r>
              <a:rPr lang="en-US" dirty="0" smtClean="0"/>
              <a:t>ASMi-52L -&gt; Not a good solution- it has no E1 option, only Ethernet-------????????</a:t>
            </a:r>
          </a:p>
          <a:p>
            <a:r>
              <a:rPr lang="en-US" baseline="0" dirty="0" smtClean="0"/>
              <a:t>2.  ASMi-54 =&gt; Can do here, but it is more expensive and do not support </a:t>
            </a:r>
            <a:r>
              <a:rPr lang="en-US" u="sng" baseline="0" dirty="0" smtClean="0"/>
              <a:t>only</a:t>
            </a:r>
            <a:r>
              <a:rPr lang="en-US" baseline="0" dirty="0" smtClean="0"/>
              <a:t> E1 </a:t>
            </a:r>
            <a:r>
              <a:rPr lang="en-US" b="1" baseline="0" dirty="0" smtClean="0"/>
              <a:t>( ASMi-54/E1/4ETH/4W ($1093). </a:t>
            </a:r>
          </a:p>
          <a:p>
            <a:pPr marL="228576" indent="-228576">
              <a:buAutoNum type="arabicPeriod"/>
            </a:pPr>
            <a:endParaRPr lang="en-US" dirty="0" smtClean="0"/>
          </a:p>
          <a:p>
            <a:pPr defTabSz="914302">
              <a:defRPr/>
            </a:pPr>
            <a:endParaRPr lang="en-US" b="1" u="sng" dirty="0" smtClean="0"/>
          </a:p>
          <a:p>
            <a:endParaRPr lang="en-US" b="1" i="1" baseline="0" dirty="0" smtClean="0"/>
          </a:p>
          <a:p>
            <a:endParaRPr lang="en-US" b="1" i="1" baseline="0" dirty="0" smtClean="0"/>
          </a:p>
          <a:p>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Customer D:</a:t>
            </a:r>
          </a:p>
          <a:p>
            <a:endParaRPr lang="en-US" b="1" u="sng" dirty="0" smtClean="0"/>
          </a:p>
          <a:p>
            <a:r>
              <a:rPr lang="en-US" b="1" u="sng" dirty="0" smtClean="0"/>
              <a:t>Site D1:</a:t>
            </a:r>
          </a:p>
          <a:p>
            <a:r>
              <a:rPr lang="en-US" dirty="0" smtClean="0"/>
              <a:t>We need an Ethernet</a:t>
            </a:r>
            <a:r>
              <a:rPr lang="en-US" baseline="0" dirty="0" smtClean="0"/>
              <a:t> service over copper. Since we need only a single service (ETH), the most cost effective solutions is the ASMi-52L, yet it can not carry 2Mbps over 5km. We need a repeater.</a:t>
            </a:r>
          </a:p>
          <a:p>
            <a:endParaRPr lang="en-US" baseline="0" dirty="0" smtClean="0"/>
          </a:p>
          <a:p>
            <a:r>
              <a:rPr lang="en-US" u="sng" baseline="0" dirty="0" smtClean="0"/>
              <a:t>Other solutions</a:t>
            </a:r>
            <a:r>
              <a:rPr lang="en-US" baseline="0" dirty="0" smtClean="0"/>
              <a:t>:</a:t>
            </a:r>
          </a:p>
          <a:p>
            <a:pPr>
              <a:buFont typeface="Arial" pitchFamily="34" charset="0"/>
              <a:buChar char="•"/>
            </a:pPr>
            <a:r>
              <a:rPr lang="en-US" baseline="0" dirty="0" smtClean="0"/>
              <a:t>ASMi-52 -&gt; more expensive </a:t>
            </a:r>
          </a:p>
          <a:p>
            <a:pPr>
              <a:buFont typeface="Arial" pitchFamily="34" charset="0"/>
              <a:buChar char="•"/>
            </a:pPr>
            <a:r>
              <a:rPr lang="en-US" baseline="0" dirty="0" smtClean="0"/>
              <a:t>ASMi-54 -&gt; more expensive. </a:t>
            </a:r>
          </a:p>
          <a:p>
            <a:pPr>
              <a:buFont typeface="Arial" pitchFamily="34" charset="0"/>
              <a:buChar char="•"/>
            </a:pPr>
            <a:r>
              <a:rPr lang="en-US" baseline="0" dirty="0" smtClean="0"/>
              <a:t>ASMi-54L -&gt; more expensive since it comes with 4ETH switch by default (ASMi-54L/4ETH/24  $518 vs. ASMi-52L/ETH.2W $360)</a:t>
            </a:r>
          </a:p>
          <a:p>
            <a:endParaRPr lang="en-US" baseline="0" dirty="0" smtClean="0"/>
          </a:p>
          <a:p>
            <a:r>
              <a:rPr lang="en-US" b="1" u="sng" baseline="0" dirty="0" smtClean="0"/>
              <a:t>Site D2:</a:t>
            </a:r>
          </a:p>
          <a:p>
            <a:endParaRPr lang="en-US" baseline="0" dirty="0" smtClean="0"/>
          </a:p>
          <a:p>
            <a:r>
              <a:rPr lang="en-US" baseline="0" dirty="0" smtClean="0"/>
              <a:t>The OP-108L with E1 ports. Laser in order to cover 15km</a:t>
            </a:r>
          </a:p>
          <a:p>
            <a:endParaRPr lang="en-US" baseline="0" dirty="0" smtClean="0"/>
          </a:p>
          <a:p>
            <a:r>
              <a:rPr lang="en-US" u="sng" baseline="0" dirty="0" smtClean="0"/>
              <a:t>Other solutions</a:t>
            </a:r>
            <a:r>
              <a:rPr lang="en-US" baseline="0" dirty="0" smtClean="0"/>
              <a:t>:</a:t>
            </a:r>
          </a:p>
          <a:p>
            <a:r>
              <a:rPr lang="en-US" baseline="0" dirty="0" err="1" smtClean="0"/>
              <a:t>IPmux</a:t>
            </a:r>
            <a:r>
              <a:rPr lang="en-US" baseline="0" dirty="0" smtClean="0"/>
              <a:t> -&gt; more expensive &amp; requires an </a:t>
            </a:r>
            <a:r>
              <a:rPr lang="en-US" baseline="0" dirty="0" err="1" smtClean="0"/>
              <a:t>IPmux</a:t>
            </a:r>
            <a:r>
              <a:rPr lang="en-US" baseline="0" dirty="0" smtClean="0"/>
              <a:t> in the POP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Customer E:</a:t>
            </a:r>
          </a:p>
          <a:p>
            <a:endParaRPr lang="en-US" dirty="0" smtClean="0"/>
          </a:p>
          <a:p>
            <a:r>
              <a:rPr lang="en-US" b="1" u="sng" dirty="0" smtClean="0"/>
              <a:t>Site E1</a:t>
            </a:r>
          </a:p>
          <a:p>
            <a:r>
              <a:rPr lang="en-US" b="0" u="none" dirty="0" smtClean="0"/>
              <a:t>ETX-220A is the only</a:t>
            </a:r>
            <a:r>
              <a:rPr lang="en-US" b="0" u="none" baseline="0" dirty="0" smtClean="0"/>
              <a:t>  product that supports 10Gbps.</a:t>
            </a:r>
          </a:p>
          <a:p>
            <a:r>
              <a:rPr lang="en-US" b="0" u="none" baseline="0" dirty="0" smtClean="0"/>
              <a:t>XFP-1D supports a 10GbE over 10km</a:t>
            </a:r>
            <a:endParaRPr lang="en-US" b="0" u="none"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Customer F:</a:t>
            </a:r>
          </a:p>
          <a:p>
            <a:endParaRPr lang="en-US" b="1" u="sng" dirty="0" smtClean="0"/>
          </a:p>
          <a:p>
            <a:r>
              <a:rPr lang="en-US" b="1" u="sng" dirty="0" smtClean="0"/>
              <a:t>Site F1:</a:t>
            </a:r>
          </a:p>
          <a:p>
            <a:r>
              <a:rPr lang="en-US" b="0" u="none" dirty="0" smtClean="0"/>
              <a:t>Since we need PS redundancy, we can use</a:t>
            </a:r>
            <a:r>
              <a:rPr lang="en-US" b="0" u="none" baseline="0" dirty="0" smtClean="0"/>
              <a:t> the IPmux-216. </a:t>
            </a:r>
          </a:p>
          <a:p>
            <a:endParaRPr lang="en-US" b="0" u="none" baseline="0" dirty="0" smtClean="0"/>
          </a:p>
          <a:p>
            <a:r>
              <a:rPr lang="en-US" b="1" u="sng" baseline="0" dirty="0" smtClean="0"/>
              <a:t>Site F2-F7:</a:t>
            </a:r>
          </a:p>
          <a:p>
            <a:r>
              <a:rPr lang="en-US" b="0" u="none" baseline="0" dirty="0" smtClean="0"/>
              <a:t>The most cost effective solution is the IPmux-2L</a:t>
            </a:r>
            <a:br>
              <a:rPr lang="en-US" b="0" u="none" baseline="0" dirty="0" smtClean="0"/>
            </a:br>
            <a:endParaRPr lang="en-US" b="0" u="none" baseline="0" dirty="0" smtClean="0"/>
          </a:p>
          <a:p>
            <a:endParaRPr lang="en-US" b="0" u="none"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Site A2 – Actually, we could use the ETX-203Ax</a:t>
            </a:r>
            <a:r>
              <a:rPr lang="en-US" baseline="0" dirty="0" smtClean="0"/>
              <a:t> but since we defined a need for dual PS, it has to be the ETX-205A</a:t>
            </a:r>
            <a:endParaRPr lang="en-US" dirty="0" smtClean="0"/>
          </a:p>
          <a:p>
            <a:pPr>
              <a:buFont typeface="Arial" pitchFamily="34" charset="0"/>
              <a:buChar char="•"/>
            </a:pPr>
            <a:r>
              <a:rPr lang="en-US" dirty="0" smtClean="0"/>
              <a:t>Site A3 – The E1s in the ETX-205A</a:t>
            </a:r>
            <a:r>
              <a:rPr lang="en-US" baseline="0" dirty="0" smtClean="0"/>
              <a:t> will be supported by Q3/2012. An immediate solution – IPmux-24A + ETX-203A</a:t>
            </a:r>
          </a:p>
          <a:p>
            <a:pPr>
              <a:buFont typeface="Arial" pitchFamily="34" charset="0"/>
              <a:buChar char="•"/>
            </a:pPr>
            <a:r>
              <a:rPr lang="en-US" baseline="0" dirty="0" smtClean="0"/>
              <a:t>Site G1 – The ETX-5300A doesn’t support </a:t>
            </a:r>
            <a:r>
              <a:rPr lang="en-US" baseline="0" dirty="0" err="1" smtClean="0"/>
              <a:t>ETHoPDH</a:t>
            </a:r>
            <a:r>
              <a:rPr lang="en-US" baseline="0" dirty="0" smtClean="0"/>
              <a:t> (GFP/VCAT)  so we need an external device to do it = Egate-100. </a:t>
            </a:r>
          </a:p>
          <a:p>
            <a:r>
              <a:rPr lang="en-US" baseline="0" dirty="0" smtClean="0"/>
              <a:t>The ETX-5300A will support it (it is in the road map but with no date yet), and then we will not need an </a:t>
            </a:r>
            <a:r>
              <a:rPr lang="en-US" baseline="0" dirty="0" err="1" smtClean="0"/>
              <a:t>Egate</a:t>
            </a:r>
            <a:r>
              <a:rPr lang="en-US" baseline="0" dirty="0" smtClean="0"/>
              <a:t> to work Vs. the RIC-LC</a:t>
            </a:r>
          </a:p>
          <a:p>
            <a:pPr>
              <a:buFont typeface="Arial" pitchFamily="34" charset="0"/>
              <a:buChar char="•"/>
            </a:pPr>
            <a:r>
              <a:rPr lang="en-US" baseline="0" dirty="0" smtClean="0"/>
              <a:t> RIC-LC -&gt; more cost effective then RICi-16</a:t>
            </a:r>
            <a:endParaRPr lang="en-US" dirty="0"/>
          </a:p>
        </p:txBody>
      </p:sp>
      <p:sp>
        <p:nvSpPr>
          <p:cNvPr id="4" name="Slide Number Placeholder 3"/>
          <p:cNvSpPr>
            <a:spLocks noGrp="1"/>
          </p:cNvSpPr>
          <p:nvPr>
            <p:ph type="sldNum" sz="quarter" idx="10"/>
          </p:nvPr>
        </p:nvSpPr>
        <p:spPr/>
        <p:txBody>
          <a:bodyPr/>
          <a:lstStyle/>
          <a:p>
            <a:fld id="{481AC666-3D0E-4283-97A2-CC6DD147918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gular Slide with text">
    <p:spTree>
      <p:nvGrpSpPr>
        <p:cNvPr id="1" name=""/>
        <p:cNvGrpSpPr/>
        <p:nvPr/>
      </p:nvGrpSpPr>
      <p:grpSpPr>
        <a:xfrm>
          <a:off x="0" y="0"/>
          <a:ext cx="0" cy="0"/>
          <a:chOff x="0" y="0"/>
          <a:chExt cx="0" cy="0"/>
        </a:xfrm>
      </p:grpSpPr>
      <p:pic>
        <p:nvPicPr>
          <p:cNvPr id="40" name="Picture 7" descr="radlogo"/>
          <p:cNvPicPr>
            <a:picLocks noChangeAspect="1" noChangeArrowheads="1"/>
          </p:cNvPicPr>
          <p:nvPr/>
        </p:nvPicPr>
        <p:blipFill>
          <a:blip r:embed="rId2" cstate="print"/>
          <a:srcRect/>
          <a:stretch>
            <a:fillRect/>
          </a:stretch>
        </p:blipFill>
        <p:spPr bwMode="auto">
          <a:xfrm>
            <a:off x="8080375" y="457200"/>
            <a:ext cx="911225" cy="395288"/>
          </a:xfrm>
          <a:prstGeom prst="rect">
            <a:avLst/>
          </a:prstGeom>
          <a:noFill/>
          <a:ln w="9525">
            <a:noFill/>
            <a:miter lim="800000"/>
            <a:headEnd/>
            <a:tailEnd/>
          </a:ln>
        </p:spPr>
      </p:pic>
      <p:sp>
        <p:nvSpPr>
          <p:cNvPr id="41" name="Round Same Side Corner Rectangle 40"/>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solidFill>
                <a:schemeClr val="tx1"/>
              </a:solidFill>
              <a:latin typeface="Times New Roman" pitchFamily="18" charset="0"/>
            </a:endParaRPr>
          </a:p>
        </p:txBody>
      </p:sp>
      <p:sp>
        <p:nvSpPr>
          <p:cNvPr id="42" name="Round Single Corner Rectangle 41"/>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43" name="Round Single Corner Rectangle 42"/>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57"/>
            <a:ext cx="7124700" cy="2665943"/>
          </a:xfrm>
          <a:prstGeom prst="rect">
            <a:avLst/>
          </a:prstGeom>
        </p:spPr>
        <p:txBody>
          <a:bodyPr/>
          <a:lstStyle>
            <a:lvl1pPr marL="225425" indent="-225425">
              <a:lnSpc>
                <a:spcPct val="100000"/>
              </a:lnSpc>
              <a:spcBef>
                <a:spcPts val="600"/>
              </a:spcBef>
              <a:buClr>
                <a:srgbClr val="C00000"/>
              </a:buClr>
              <a:defRPr sz="2200">
                <a:solidFill>
                  <a:srgbClr val="000000"/>
                </a:solidFill>
              </a:defRPr>
            </a:lvl1pPr>
            <a:lvl2pPr marL="576263" indent="-238125">
              <a:lnSpc>
                <a:spcPct val="100000"/>
              </a:lnSpc>
              <a:spcBef>
                <a:spcPts val="600"/>
              </a:spcBef>
              <a:defRPr sz="2000">
                <a:solidFill>
                  <a:srgbClr val="000000"/>
                </a:solidFill>
              </a:defRPr>
            </a:lvl2pPr>
            <a:lvl3pPr marL="857250" indent="-168275">
              <a:lnSpc>
                <a:spcPct val="100000"/>
              </a:lnSpc>
              <a:spcBef>
                <a:spcPts val="600"/>
              </a:spcBef>
              <a:defRPr sz="1800">
                <a:solidFill>
                  <a:srgbClr val="000000"/>
                </a:solidFill>
              </a:defRPr>
            </a:lvl3pPr>
            <a:lvl4pPr marL="1196975" indent="-225425">
              <a:lnSpc>
                <a:spcPct val="100000"/>
              </a:lnSpc>
              <a:spcBef>
                <a:spcPts val="600"/>
              </a:spcBef>
              <a:defRPr sz="1600">
                <a:solidFill>
                  <a:srgbClr val="000000"/>
                </a:solidFill>
              </a:defRPr>
            </a:lvl4pPr>
            <a:lvl5pPr marL="1433513" indent="-180975">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gular Slide without text">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5" y="457200"/>
            <a:ext cx="911225" cy="395288"/>
          </a:xfrm>
          <a:prstGeom prst="rect">
            <a:avLst/>
          </a:prstGeom>
          <a:noFill/>
          <a:ln w="9525">
            <a:noFill/>
            <a:miter lim="800000"/>
            <a:headEnd/>
            <a:tailEnd/>
          </a:ln>
        </p:spPr>
      </p:pic>
      <p:sp>
        <p:nvSpPr>
          <p:cNvPr id="4" name="Round Same Side Corner Rectangle 3"/>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solidFill>
                <a:schemeClr val="tx1"/>
              </a:solidFill>
              <a:latin typeface="Times New Roman" pitchFamily="18" charset="0"/>
            </a:endParaRPr>
          </a:p>
        </p:txBody>
      </p:sp>
      <p:sp>
        <p:nvSpPr>
          <p:cNvPr id="5" name="Round Single Corner Rectangle 4"/>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5" y="457200"/>
            <a:ext cx="911225" cy="395288"/>
          </a:xfrm>
          <a:prstGeom prst="rect">
            <a:avLst/>
          </a:prstGeom>
          <a:noFill/>
          <a:ln w="9525">
            <a:noFill/>
            <a:miter lim="800000"/>
            <a:headEnd/>
            <a:tailEnd/>
          </a:ln>
        </p:spPr>
      </p:pic>
      <p:sp>
        <p:nvSpPr>
          <p:cNvPr id="4" name="Round Same Side Corner Rectangle 3"/>
          <p:cNvSpPr/>
          <p:nvPr/>
        </p:nvSpPr>
        <p:spPr bwMode="auto">
          <a:xfrm rot="5400000">
            <a:off x="2523818" y="-377982"/>
            <a:ext cx="2131763" cy="7179398"/>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a:solidFill>
                <a:schemeClr val="tx1"/>
              </a:solidFill>
              <a:latin typeface="Times New Roman" pitchFamily="18" charset="0"/>
            </a:endParaRPr>
          </a:p>
        </p:txBody>
      </p:sp>
      <p:sp>
        <p:nvSpPr>
          <p:cNvPr id="5" name="Round Single Corner Rectangle 4"/>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6" name="Rectangle 2"/>
          <p:cNvSpPr>
            <a:spLocks noGrp="1" noChangeArrowheads="1"/>
          </p:cNvSpPr>
          <p:nvPr>
            <p:ph type="title"/>
          </p:nvPr>
        </p:nvSpPr>
        <p:spPr>
          <a:xfrm>
            <a:off x="639079" y="2318991"/>
            <a:ext cx="5318102" cy="1785453"/>
          </a:xfrm>
          <a:prstGeom prst="rect">
            <a:avLst/>
          </a:prstGeom>
        </p:spPr>
        <p:txBody>
          <a:bodyPr anchor="ctr" anchorCtr="0"/>
          <a:lstStyle>
            <a:lvl1pPr algn="l">
              <a:lnSpc>
                <a:spcPct val="85000"/>
              </a:lnSpc>
              <a:defRPr sz="44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V="1">
            <a:off x="0" y="0"/>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of Presentations ">
    <p:spTree>
      <p:nvGrpSpPr>
        <p:cNvPr id="1" name=""/>
        <p:cNvGrpSpPr/>
        <p:nvPr/>
      </p:nvGrpSpPr>
      <p:grpSpPr>
        <a:xfrm>
          <a:off x="0" y="0"/>
          <a:ext cx="0" cy="0"/>
          <a:chOff x="0" y="0"/>
          <a:chExt cx="0" cy="0"/>
        </a:xfrm>
      </p:grpSpPr>
      <p:sp>
        <p:nvSpPr>
          <p:cNvPr id="3" name="Rounded Rectangle 2"/>
          <p:cNvSpPr/>
          <p:nvPr/>
        </p:nvSpPr>
        <p:spPr bwMode="auto">
          <a:xfrm>
            <a:off x="2667000" y="474663"/>
            <a:ext cx="1231900" cy="768350"/>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4" name="Round Single Corner Rectangle 3"/>
          <p:cNvSpPr/>
          <p:nvPr/>
        </p:nvSpPr>
        <p:spPr bwMode="auto">
          <a:xfrm flipV="1">
            <a:off x="0" y="0"/>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5" name="Round Same Side Corner Rectangle 4"/>
          <p:cNvSpPr/>
          <p:nvPr/>
        </p:nvSpPr>
        <p:spPr>
          <a:xfrm rot="16200000">
            <a:off x="8293894" y="1521619"/>
            <a:ext cx="1355725" cy="344487"/>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descr="radlogo"/>
          <p:cNvPicPr>
            <a:picLocks noChangeAspect="1" noChangeArrowheads="1"/>
          </p:cNvPicPr>
          <p:nvPr/>
        </p:nvPicPr>
        <p:blipFill>
          <a:blip r:embed="rId2" cstate="print"/>
          <a:srcRect/>
          <a:stretch>
            <a:fillRect/>
          </a:stretch>
        </p:blipFill>
        <p:spPr bwMode="auto">
          <a:xfrm>
            <a:off x="6858000" y="5791200"/>
            <a:ext cx="1825625" cy="790575"/>
          </a:xfrm>
          <a:prstGeom prst="rect">
            <a:avLst/>
          </a:prstGeom>
          <a:noFill/>
          <a:ln w="9525">
            <a:noFill/>
            <a:miter lim="800000"/>
            <a:headEnd/>
            <a:tailEnd/>
          </a:ln>
        </p:spPr>
      </p:pic>
      <p:sp>
        <p:nvSpPr>
          <p:cNvPr id="7" name="Title 13"/>
          <p:cNvSpPr>
            <a:spLocks noGrp="1"/>
          </p:cNvSpPr>
          <p:nvPr>
            <p:ph type="title"/>
          </p:nvPr>
        </p:nvSpPr>
        <p:spPr>
          <a:xfrm>
            <a:off x="4016188" y="2614431"/>
            <a:ext cx="4141693" cy="1294181"/>
          </a:xfrm>
          <a:prstGeom prst="rect">
            <a:avLst/>
          </a:prstGeom>
        </p:spPr>
        <p:txBody>
          <a:bodyPr anchor="ctr" anchorCtr="0"/>
          <a:lstStyle>
            <a:lvl1pPr algn="l">
              <a:lnSpc>
                <a:spcPct val="85000"/>
              </a:lnSpc>
              <a:defRPr b="1">
                <a:solidFill>
                  <a:srgbClr val="C00000"/>
                </a:solidFill>
              </a:defRPr>
            </a:lvl1pPr>
          </a:lstStyle>
          <a:p>
            <a:r>
              <a:rPr lang="en-US" smtClean="0"/>
              <a:t>Click to edit Master title style</a:t>
            </a:r>
            <a:endParaRPr lang="en-US" dirty="0"/>
          </a:p>
        </p:txBody>
      </p:sp>
      <p:sp>
        <p:nvSpPr>
          <p:cNvPr id="8" name="Text Placeholder 21"/>
          <p:cNvSpPr>
            <a:spLocks noGrp="1"/>
          </p:cNvSpPr>
          <p:nvPr>
            <p:ph type="body" sz="quarter" idx="13"/>
          </p:nvPr>
        </p:nvSpPr>
        <p:spPr>
          <a:xfrm>
            <a:off x="4033648" y="4131980"/>
            <a:ext cx="4124234" cy="1120775"/>
          </a:xfrm>
          <a:prstGeom prst="rect">
            <a:avLst/>
          </a:prstGeom>
        </p:spPr>
        <p:txBody>
          <a:bodyPr/>
          <a:lstStyle>
            <a:lvl1pPr>
              <a:buNone/>
              <a:defRPr sz="1800" b="1">
                <a:solidFill>
                  <a:schemeClr val="tx1">
                    <a:lumMod val="50000"/>
                  </a:schemeClr>
                </a:solidFill>
              </a:defRPr>
            </a:lvl1pPr>
            <a:lvl2pPr>
              <a:buNone/>
              <a:defRPr sz="1600">
                <a:solidFill>
                  <a:schemeClr val="tx1">
                    <a:lumMod val="65000"/>
                    <a:lumOff val="35000"/>
                  </a:schemeClr>
                </a:solidFill>
              </a:defRPr>
            </a:lvl2pPr>
            <a:lvl3pPr>
              <a:buNone/>
              <a:defRPr sz="1400">
                <a:solidFill>
                  <a:schemeClr val="tx1">
                    <a:lumMod val="65000"/>
                    <a:lumOff val="35000"/>
                  </a:schemeClr>
                </a:solidFill>
              </a:defRPr>
            </a:lvl3pPr>
            <a:lvl4pPr>
              <a:buNone/>
              <a:defRPr sz="1200">
                <a:solidFill>
                  <a:schemeClr val="tx1">
                    <a:lumMod val="65000"/>
                    <a:lumOff val="35000"/>
                  </a:schemeClr>
                </a:solidFill>
              </a:defRPr>
            </a:lvl4pPr>
            <a:lvl5pPr>
              <a:buNone/>
              <a:defRPr sz="1200">
                <a:solidFill>
                  <a:schemeClr val="tx1">
                    <a:lumMod val="65000"/>
                    <a:lumOff val="35000"/>
                  </a:schemeClr>
                </a:solidFill>
              </a:defRPr>
            </a:lvl5pPr>
          </a:lstStyle>
          <a:p>
            <a:pPr lvl="0"/>
            <a:r>
              <a:rPr lang="en-US" smtClean="0"/>
              <a:t>Click to edit Master text styles</a:t>
            </a:r>
          </a:p>
        </p:txBody>
      </p:sp>
      <p:sp>
        <p:nvSpPr>
          <p:cNvPr id="9" name="Rectangle 8"/>
          <p:cNvSpPr/>
          <p:nvPr/>
        </p:nvSpPr>
        <p:spPr>
          <a:xfrm>
            <a:off x="6141720" y="6651171"/>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Stock_000008560287Medium copy.jpg"/>
          <p:cNvPicPr>
            <a:picLocks noChangeAspect="1"/>
          </p:cNvPicPr>
          <p:nvPr/>
        </p:nvPicPr>
        <p:blipFill>
          <a:blip r:embed="rId3" cstate="print"/>
          <a:srcRect b="18795"/>
          <a:stretch>
            <a:fillRect/>
          </a:stretch>
        </p:blipFill>
        <p:spPr>
          <a:xfrm>
            <a:off x="2026024" y="4077801"/>
            <a:ext cx="1844099" cy="1193446"/>
          </a:xfrm>
          <a:prstGeom prst="roundRect">
            <a:avLst/>
          </a:prstGeom>
        </p:spPr>
      </p:pic>
      <p:pic>
        <p:nvPicPr>
          <p:cNvPr id="11" name="Picture 10" descr="6_lightblue.jpg"/>
          <p:cNvPicPr>
            <a:picLocks noChangeAspect="1"/>
          </p:cNvPicPr>
          <p:nvPr/>
        </p:nvPicPr>
        <p:blipFill>
          <a:blip r:embed="rId4" cstate="print"/>
          <a:stretch>
            <a:fillRect/>
          </a:stretch>
        </p:blipFill>
        <p:spPr>
          <a:xfrm>
            <a:off x="3994937" y="1310779"/>
            <a:ext cx="1628328" cy="1082797"/>
          </a:xfrm>
          <a:prstGeom prst="roundRect">
            <a:avLst/>
          </a:prstGeom>
          <a:effectLst>
            <a:outerShdw blurRad="50800" dist="38100" dir="5400000" algn="t" rotWithShape="0">
              <a:prstClr val="black">
                <a:alpha val="40000"/>
              </a:prstClr>
            </a:outerShdw>
          </a:effectLst>
        </p:spPr>
      </p:pic>
      <p:pic>
        <p:nvPicPr>
          <p:cNvPr id="12" name="Picture 11" descr="iStock_000003997841Medium.jpg"/>
          <p:cNvPicPr>
            <a:picLocks noChangeAspect="1"/>
          </p:cNvPicPr>
          <p:nvPr/>
        </p:nvPicPr>
        <p:blipFill>
          <a:blip r:embed="rId5" cstate="print"/>
          <a:srcRect l="8050" r="32655"/>
          <a:stretch>
            <a:fillRect/>
          </a:stretch>
        </p:blipFill>
        <p:spPr>
          <a:xfrm>
            <a:off x="2644589" y="2553537"/>
            <a:ext cx="1237129" cy="1390933"/>
          </a:xfrm>
          <a:prstGeom prst="round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16"/>
          <p:cNvSpPr txBox="1">
            <a:spLocks noChangeArrowheads="1"/>
          </p:cNvSpPr>
          <p:nvPr/>
        </p:nvSpPr>
        <p:spPr bwMode="auto">
          <a:xfrm>
            <a:off x="3352800" y="2667000"/>
            <a:ext cx="5715000" cy="1828800"/>
          </a:xfrm>
          <a:prstGeom prst="rect">
            <a:avLst/>
          </a:prstGeom>
          <a:noFill/>
          <a:ln w="9525">
            <a:noFill/>
            <a:miter lim="800000"/>
            <a:headEnd/>
            <a:tailEnd/>
          </a:ln>
        </p:spPr>
        <p:txBody>
          <a:bodyPr/>
          <a:lstStyle/>
          <a:p>
            <a:pPr fontAlgn="auto">
              <a:lnSpc>
                <a:spcPts val="4500"/>
              </a:lnSpc>
              <a:spcBef>
                <a:spcPts val="0"/>
              </a:spcBef>
              <a:spcAft>
                <a:spcPts val="0"/>
              </a:spcAft>
              <a:defRPr/>
            </a:pPr>
            <a:r>
              <a:rPr lang="en-US" sz="5400" b="1" dirty="0">
                <a:solidFill>
                  <a:srgbClr val="C00000"/>
                </a:solidFill>
                <a:latin typeface="Calibri" pitchFamily="34" charset="0"/>
                <a:ea typeface="Adobe Ming Std L" pitchFamily="18" charset="-128"/>
                <a:cs typeface="Times New Roman (Hebrew)"/>
              </a:rPr>
              <a:t>Thank You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For Your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Attention</a:t>
            </a:r>
          </a:p>
        </p:txBody>
      </p:sp>
      <p:pic>
        <p:nvPicPr>
          <p:cNvPr id="4" name="Picture 7" descr="radlogo"/>
          <p:cNvPicPr>
            <a:picLocks noChangeAspect="1" noChangeArrowheads="1"/>
          </p:cNvPicPr>
          <p:nvPr/>
        </p:nvPicPr>
        <p:blipFill>
          <a:blip r:embed="rId2" cstate="print"/>
          <a:srcRect/>
          <a:stretch>
            <a:fillRect/>
          </a:stretch>
        </p:blipFill>
        <p:spPr bwMode="auto">
          <a:xfrm>
            <a:off x="7162800" y="5567081"/>
            <a:ext cx="1245979" cy="539563"/>
          </a:xfrm>
          <a:prstGeom prst="rect">
            <a:avLst/>
          </a:prstGeom>
          <a:noFill/>
          <a:ln w="9525">
            <a:noFill/>
            <a:miter lim="800000"/>
            <a:headEnd/>
            <a:tailEnd/>
          </a:ln>
        </p:spPr>
      </p:pic>
      <p:sp>
        <p:nvSpPr>
          <p:cNvPr id="5" name="Rounded Rectangle 4"/>
          <p:cNvSpPr/>
          <p:nvPr/>
        </p:nvSpPr>
        <p:spPr bwMode="auto">
          <a:xfrm>
            <a:off x="1501775" y="4491038"/>
            <a:ext cx="1628775" cy="995362"/>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6" name="Round Same Side Corner Rectangle 5"/>
          <p:cNvSpPr/>
          <p:nvPr/>
        </p:nvSpPr>
        <p:spPr bwMode="auto">
          <a:xfrm>
            <a:off x="852488" y="6342063"/>
            <a:ext cx="823912" cy="515937"/>
          </a:xfrm>
          <a:prstGeom prst="round2SameRect">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7" name="Rounded Rectangle 6"/>
          <p:cNvSpPr/>
          <p:nvPr/>
        </p:nvSpPr>
        <p:spPr bwMode="auto">
          <a:xfrm>
            <a:off x="6934200" y="773113"/>
            <a:ext cx="1128713" cy="682625"/>
          </a:xfrm>
          <a:prstGeom prst="roundRect">
            <a:avLst>
              <a:gd name="adj" fmla="val 28881"/>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cs typeface="Times New Roman" pitchFamily="18" charset="0"/>
            </a:endParaRPr>
          </a:p>
        </p:txBody>
      </p:sp>
      <p:sp>
        <p:nvSpPr>
          <p:cNvPr id="8" name="Round Single Corner Rectangle 7"/>
          <p:cNvSpPr/>
          <p:nvPr/>
        </p:nvSpPr>
        <p:spPr bwMode="auto">
          <a:xfrm flipV="1">
            <a:off x="0" y="0"/>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a:solidFill>
                <a:schemeClr val="tx1"/>
              </a:solidFill>
              <a:latin typeface="Times New Roman" pitchFamily="18" charset="0"/>
            </a:endParaRPr>
          </a:p>
        </p:txBody>
      </p:sp>
      <p:sp>
        <p:nvSpPr>
          <p:cNvPr id="9" name="Rectangle 8"/>
          <p:cNvSpPr/>
          <p:nvPr/>
        </p:nvSpPr>
        <p:spPr>
          <a:xfrm>
            <a:off x="6007100" y="6651171"/>
            <a:ext cx="295184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Stock_000003997841Medium.jpg"/>
          <p:cNvPicPr>
            <a:picLocks noChangeAspect="1"/>
          </p:cNvPicPr>
          <p:nvPr/>
        </p:nvPicPr>
        <p:blipFill>
          <a:blip r:embed="rId3" cstate="print"/>
          <a:srcRect l="14189" r="40984"/>
          <a:stretch>
            <a:fillRect/>
          </a:stretch>
        </p:blipFill>
        <p:spPr>
          <a:xfrm>
            <a:off x="1506071" y="1890149"/>
            <a:ext cx="1640540" cy="2439804"/>
          </a:xfrm>
          <a:prstGeom prst="roundRect">
            <a:avLst/>
          </a:prstGeom>
          <a:effectLst>
            <a:outerShdw blurRad="50800" dist="38100" dir="2700000" algn="tl" rotWithShape="0">
              <a:prstClr val="black">
                <a:alpha val="40000"/>
              </a:prstClr>
            </a:outerShdw>
          </a:effectLst>
        </p:spPr>
      </p:pic>
      <p:sp>
        <p:nvSpPr>
          <p:cNvPr id="11" name="TextBox 10"/>
          <p:cNvSpPr txBox="1"/>
          <p:nvPr/>
        </p:nvSpPr>
        <p:spPr>
          <a:xfrm>
            <a:off x="6651812" y="6087036"/>
            <a:ext cx="2303929" cy="338554"/>
          </a:xfrm>
          <a:prstGeom prst="rect">
            <a:avLst/>
          </a:prstGeom>
        </p:spPr>
        <p:txBody>
          <a:bodyPr wrap="square" rtlCol="0">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chemeClr val="tx1">
                    <a:lumMod val="75000"/>
                  </a:schemeClr>
                </a:solidFill>
                <a:effectLst/>
                <a:uLnTx/>
                <a:uFillTx/>
                <a:latin typeface="+mj-lt"/>
                <a:ea typeface="+mj-ea"/>
                <a:cs typeface="+mj-cs"/>
              </a:rPr>
              <a:t>www.rad.com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0A84F0B-D950-430E-9591-B5C100123FC3}" type="datetimeFigureOut">
              <a:rPr lang="en-US" smtClean="0"/>
              <a:pPr/>
              <a:t>20/02/2012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FA3BE2F-B182-4378-8635-B640ABCD61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Just Title Slide">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screen"/>
          <a:srcRect/>
          <a:stretch>
            <a:fillRect/>
          </a:stretch>
        </p:blipFill>
        <p:spPr bwMode="auto">
          <a:xfrm>
            <a:off x="8080375" y="457200"/>
            <a:ext cx="911225" cy="395288"/>
          </a:xfrm>
          <a:prstGeom prst="rect">
            <a:avLst/>
          </a:prstGeom>
          <a:noFill/>
          <a:ln w="9525">
            <a:noFill/>
            <a:miter lim="800000"/>
            <a:headEnd/>
            <a:tailEnd/>
          </a:ln>
        </p:spPr>
      </p:pic>
      <p:sp>
        <p:nvSpPr>
          <p:cNvPr id="4" name="Round Same Side Corner Rectangle 3"/>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H="1">
            <a:off x="8839200" y="6380163"/>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40"/>
          <p:cNvSpPr txBox="1">
            <a:spLocks noChangeArrowheads="1"/>
          </p:cNvSpPr>
          <p:nvPr/>
        </p:nvSpPr>
        <p:spPr bwMode="auto">
          <a:xfrm>
            <a:off x="7931984" y="6650038"/>
            <a:ext cx="962101" cy="246209"/>
          </a:xfrm>
          <a:prstGeom prst="rect">
            <a:avLst/>
          </a:prstGeom>
          <a:noFill/>
          <a:ln w="9525">
            <a:noFill/>
            <a:miter lim="800000"/>
            <a:headEnd/>
            <a:tailEnd/>
          </a:ln>
          <a:effectLst/>
        </p:spPr>
        <p:txBody>
          <a:bodyPr wrap="none" lIns="91429" tIns="45714" rIns="91429" bIns="45714">
            <a:spAutoFit/>
          </a:bodyPr>
          <a:lstStyle/>
          <a:p>
            <a:pPr algn="r">
              <a:defRPr/>
            </a:pPr>
            <a:r>
              <a:rPr lang="en-US" sz="800" dirty="0" smtClean="0">
                <a:solidFill>
                  <a:srgbClr val="4D4D4D"/>
                </a:solidFill>
                <a:latin typeface="+mn-lt"/>
                <a:cs typeface="Arial" charset="0"/>
              </a:rPr>
              <a:t>HTD2012 </a:t>
            </a:r>
            <a:r>
              <a:rPr lang="en-US" sz="800" dirty="0">
                <a:solidFill>
                  <a:srgbClr val="4D4D4D"/>
                </a:solidFill>
                <a:latin typeface="+mn-lt"/>
                <a:cs typeface="Arial" charset="0"/>
              </a:rPr>
              <a:t>Slide </a:t>
            </a:r>
            <a:fld id="{1FEB4FD2-243B-450F-B334-AD0C10AF24B3}" type="slidenum">
              <a:rPr lang="en-US" sz="1000">
                <a:solidFill>
                  <a:srgbClr val="4D4D4D"/>
                </a:solidFill>
                <a:latin typeface="+mn-lt"/>
                <a:cs typeface="Arial" charset="0"/>
              </a:rPr>
              <a:pPr algn="r">
                <a:defRPr/>
              </a:pPr>
              <a:t>‹#›</a:t>
            </a:fld>
            <a:endParaRPr lang="en-US" sz="1000" dirty="0">
              <a:solidFill>
                <a:srgbClr val="4D4D4D"/>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7200" algn="ctr" rtl="0" eaLnBrk="1" fontAlgn="base" hangingPunct="1">
        <a:spcBef>
          <a:spcPct val="0"/>
        </a:spcBef>
        <a:spcAft>
          <a:spcPct val="0"/>
        </a:spcAft>
        <a:defRPr sz="4400">
          <a:solidFill>
            <a:schemeClr val="tx2"/>
          </a:solidFill>
          <a:latin typeface="Times New Roman" charset="0"/>
          <a:cs typeface="Times New Roman" charset="0"/>
        </a:defRPr>
      </a:lvl6pPr>
      <a:lvl7pPr marL="914400" algn="ctr" rtl="0" eaLnBrk="1" fontAlgn="base" hangingPunct="1">
        <a:spcBef>
          <a:spcPct val="0"/>
        </a:spcBef>
        <a:spcAft>
          <a:spcPct val="0"/>
        </a:spcAft>
        <a:defRPr sz="4400">
          <a:solidFill>
            <a:schemeClr val="tx2"/>
          </a:solidFill>
          <a:latin typeface="Times New Roman" charset="0"/>
          <a:cs typeface="Times New Roman" charset="0"/>
        </a:defRPr>
      </a:lvl7pPr>
      <a:lvl8pPr marL="1371600" algn="ctr" rtl="0" eaLnBrk="1" fontAlgn="base" hangingPunct="1">
        <a:spcBef>
          <a:spcPct val="0"/>
        </a:spcBef>
        <a:spcAft>
          <a:spcPct val="0"/>
        </a:spcAft>
        <a:defRPr sz="4400">
          <a:solidFill>
            <a:schemeClr val="tx2"/>
          </a:solidFill>
          <a:latin typeface="Times New Roman" charset="0"/>
          <a:cs typeface="Times New Roman" charset="0"/>
        </a:defRPr>
      </a:lvl8pPr>
      <a:lvl9pPr marL="1828800"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27.png"/><Relationship Id="rId3" Type="http://schemas.openxmlformats.org/officeDocument/2006/relationships/image" Target="../media/image52.png"/><Relationship Id="rId7" Type="http://schemas.openxmlformats.org/officeDocument/2006/relationships/image" Target="../media/image57.png"/><Relationship Id="rId12"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4.png"/><Relationship Id="rId10"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59.jpe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63.png"/><Relationship Id="rId2" Type="http://schemas.openxmlformats.org/officeDocument/2006/relationships/notesSlide" Target="../notesSlides/notesSlide15.xml"/><Relationship Id="rId16"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6.jpeg"/><Relationship Id="rId4" Type="http://schemas.openxmlformats.org/officeDocument/2006/relationships/diagramLayout" Target="../diagrams/layout3.xml"/><Relationship Id="rId9" Type="http://schemas.openxmlformats.org/officeDocument/2006/relationships/image" Target="../media/image8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89.png"/><Relationship Id="rId3" Type="http://schemas.openxmlformats.org/officeDocument/2006/relationships/image" Target="../media/image90.png"/><Relationship Id="rId7" Type="http://schemas.openxmlformats.org/officeDocument/2006/relationships/image" Target="../media/image93.png"/><Relationship Id="rId12" Type="http://schemas.openxmlformats.org/officeDocument/2006/relationships/image" Target="../media/image8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5.png"/><Relationship Id="rId5" Type="http://schemas.openxmlformats.org/officeDocument/2006/relationships/image" Target="../media/image35.png"/><Relationship Id="rId10"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image" Target="../media/image88.png"/></Relationships>
</file>

<file path=ppt/slides/_rels/slide4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188" y="2614431"/>
            <a:ext cx="4899212" cy="1576569"/>
          </a:xfrm>
        </p:spPr>
        <p:txBody>
          <a:bodyPr/>
          <a:lstStyle/>
          <a:p>
            <a:r>
              <a:rPr lang="en-US" dirty="0" smtClean="0"/>
              <a:t>Designing RAD Solutions</a:t>
            </a:r>
            <a:br>
              <a:rPr lang="en-US" dirty="0" smtClean="0"/>
            </a:br>
            <a:r>
              <a:rPr lang="en-US" sz="3600" dirty="0" smtClean="0">
                <a:solidFill>
                  <a:schemeClr val="tx1"/>
                </a:solidFill>
              </a:rPr>
              <a:t>2012 Workshop</a:t>
            </a:r>
            <a:endParaRPr lang="en-US" dirty="0">
              <a:solidFill>
                <a:schemeClr val="tx1"/>
              </a:solidFill>
            </a:endParaRPr>
          </a:p>
        </p:txBody>
      </p:sp>
      <p:sp>
        <p:nvSpPr>
          <p:cNvPr id="4" name="Text Placeholder 3"/>
          <p:cNvSpPr>
            <a:spLocks noGrp="1"/>
          </p:cNvSpPr>
          <p:nvPr>
            <p:ph type="body" sz="quarter" idx="13"/>
          </p:nvPr>
        </p:nvSpPr>
        <p:spPr>
          <a:xfrm>
            <a:off x="228600" y="5486400"/>
            <a:ext cx="4124234" cy="1120775"/>
          </a:xfrm>
        </p:spPr>
        <p:txBody>
          <a:bodyPr/>
          <a:lstStyle/>
          <a:p>
            <a:r>
              <a:rPr lang="en-US" dirty="0" smtClean="0">
                <a:solidFill>
                  <a:srgbClr val="C00000"/>
                </a:solidFill>
              </a:rPr>
              <a:t>Patrick Attias</a:t>
            </a:r>
          </a:p>
          <a:p>
            <a:r>
              <a:rPr lang="en-US" dirty="0" smtClean="0">
                <a:solidFill>
                  <a:srgbClr val="C00000"/>
                </a:solidFill>
              </a:rPr>
              <a:t>Senior Training Manager</a:t>
            </a:r>
          </a:p>
          <a:p>
            <a:r>
              <a:rPr lang="en-US" dirty="0" smtClean="0">
                <a:solidFill>
                  <a:srgbClr val="C00000"/>
                </a:solidFill>
              </a:rPr>
              <a:t>Patrick_a@rad.com</a:t>
            </a:r>
            <a:endParaRPr lang="en-US" dirty="0">
              <a:solidFill>
                <a:srgbClr val="C0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228600" y="609600"/>
            <a:ext cx="2428875" cy="1885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E</a:t>
            </a:r>
            <a:endParaRPr lang="en-US" dirty="0"/>
          </a:p>
        </p:txBody>
      </p:sp>
      <p:sp>
        <p:nvSpPr>
          <p:cNvPr id="3" name="Text Placeholder 2"/>
          <p:cNvSpPr>
            <a:spLocks noGrp="1"/>
          </p:cNvSpPr>
          <p:nvPr>
            <p:ph type="body" sz="quarter" idx="10"/>
          </p:nvPr>
        </p:nvSpPr>
        <p:spPr>
          <a:xfrm>
            <a:off x="381000" y="1371600"/>
            <a:ext cx="7124700" cy="5105400"/>
          </a:xfrm>
        </p:spPr>
        <p:txBody>
          <a:bodyPr/>
          <a:lstStyle/>
          <a:p>
            <a:r>
              <a:rPr lang="en-US" sz="1800" b="1" dirty="0" smtClean="0"/>
              <a:t>Site E1</a:t>
            </a:r>
          </a:p>
          <a:p>
            <a:pPr lvl="1"/>
            <a:r>
              <a:rPr lang="en-US" sz="1600" dirty="0" smtClean="0"/>
              <a:t>Total bandwidth =&gt; 10Gbps / 3km</a:t>
            </a:r>
          </a:p>
          <a:p>
            <a:pPr lvl="1"/>
            <a:r>
              <a:rPr lang="en-US" sz="1600" dirty="0" smtClean="0"/>
              <a:t>ETX-220A</a:t>
            </a:r>
          </a:p>
          <a:p>
            <a:pPr lvl="2"/>
            <a:r>
              <a:rPr lang="en-US" sz="1400" dirty="0" smtClean="0"/>
              <a:t>10Gbps user interface</a:t>
            </a:r>
          </a:p>
          <a:p>
            <a:pPr lvl="2"/>
            <a:r>
              <a:rPr lang="en-US" sz="1400" dirty="0" smtClean="0"/>
              <a:t>10Gbps (1+1) network interface</a:t>
            </a:r>
          </a:p>
          <a:p>
            <a:pPr lvl="1"/>
            <a:r>
              <a:rPr lang="en-US" sz="1600" dirty="0" smtClean="0"/>
              <a:t>Ordering option</a:t>
            </a:r>
          </a:p>
          <a:p>
            <a:pPr lvl="2"/>
            <a:r>
              <a:rPr lang="en-US" sz="1400" dirty="0" smtClean="0"/>
              <a:t>ETX-220A/ACR/2X10GE</a:t>
            </a:r>
          </a:p>
          <a:p>
            <a:pPr lvl="2"/>
            <a:r>
              <a:rPr lang="en-US" sz="1400" dirty="0" smtClean="0"/>
              <a:t>XFP-1D</a:t>
            </a:r>
          </a:p>
          <a:p>
            <a:r>
              <a:rPr lang="en-US" sz="1800" b="1" dirty="0" smtClean="0"/>
              <a:t>Site E2 &amp; E3</a:t>
            </a:r>
          </a:p>
          <a:p>
            <a:pPr lvl="1"/>
            <a:r>
              <a:rPr lang="en-US" sz="1600" dirty="0" smtClean="0"/>
              <a:t>Total bandwidth =&gt; 5Gbps</a:t>
            </a:r>
          </a:p>
          <a:p>
            <a:pPr lvl="1"/>
            <a:r>
              <a:rPr lang="en-US" sz="1600" dirty="0" smtClean="0"/>
              <a:t>ETX-220A</a:t>
            </a:r>
          </a:p>
          <a:p>
            <a:pPr lvl="2"/>
            <a:r>
              <a:rPr lang="en-US" sz="1400" dirty="0" smtClean="0"/>
              <a:t>10Gbps user interface</a:t>
            </a:r>
          </a:p>
          <a:p>
            <a:pPr lvl="2"/>
            <a:r>
              <a:rPr lang="en-US" sz="1400" dirty="0" smtClean="0"/>
              <a:t>Traffic management (CIR/EIR) to limit the user to 5Gbps</a:t>
            </a:r>
          </a:p>
          <a:p>
            <a:pPr lvl="1"/>
            <a:r>
              <a:rPr lang="en-US" sz="1600" dirty="0" smtClean="0"/>
              <a:t>Ordering option</a:t>
            </a:r>
          </a:p>
          <a:p>
            <a:pPr lvl="2"/>
            <a:r>
              <a:rPr lang="en-US" sz="1400" dirty="0" smtClean="0"/>
              <a:t>ETX-220A/ACR/X10GE</a:t>
            </a:r>
          </a:p>
          <a:p>
            <a:pPr lvl="2"/>
            <a:r>
              <a:rPr lang="en-US" sz="1400" dirty="0" smtClean="0"/>
              <a:t>XFP-1D</a:t>
            </a:r>
          </a:p>
          <a:p>
            <a:pPr lvl="2"/>
            <a:endParaRPr lang="en-US" sz="1400" dirty="0" smtClean="0"/>
          </a:p>
          <a:p>
            <a:pPr lvl="1">
              <a:buNone/>
            </a:pPr>
            <a:r>
              <a:rPr lang="en-US" sz="1600" dirty="0" smtClean="0"/>
              <a:t>	</a:t>
            </a:r>
          </a:p>
          <a:p>
            <a:pPr lvl="1"/>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6172200" y="2667000"/>
            <a:ext cx="2386061" cy="147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F</a:t>
            </a:r>
            <a:endParaRPr lang="en-US" dirty="0"/>
          </a:p>
        </p:txBody>
      </p:sp>
      <p:sp>
        <p:nvSpPr>
          <p:cNvPr id="3" name="Text Placeholder 2"/>
          <p:cNvSpPr>
            <a:spLocks noGrp="1"/>
          </p:cNvSpPr>
          <p:nvPr>
            <p:ph type="body" sz="quarter" idx="10"/>
          </p:nvPr>
        </p:nvSpPr>
        <p:spPr>
          <a:xfrm>
            <a:off x="609600" y="1066800"/>
            <a:ext cx="7124700" cy="5562600"/>
          </a:xfrm>
        </p:spPr>
        <p:txBody>
          <a:bodyPr/>
          <a:lstStyle/>
          <a:p>
            <a:r>
              <a:rPr lang="en-US" sz="2000" b="1" dirty="0" smtClean="0"/>
              <a:t>Site F1</a:t>
            </a:r>
          </a:p>
          <a:p>
            <a:pPr lvl="1"/>
            <a:r>
              <a:rPr lang="en-US" sz="1800" dirty="0" smtClean="0"/>
              <a:t>Total bandwidth =&gt; 72Mbps / 3km</a:t>
            </a:r>
          </a:p>
          <a:p>
            <a:pPr lvl="1"/>
            <a:r>
              <a:rPr lang="en-US" sz="1800" dirty="0" smtClean="0"/>
              <a:t>IPmux-216</a:t>
            </a:r>
          </a:p>
          <a:p>
            <a:pPr lvl="2"/>
            <a:r>
              <a:rPr lang="en-US" sz="1600" dirty="0" smtClean="0"/>
              <a:t>6XE1</a:t>
            </a:r>
          </a:p>
          <a:p>
            <a:pPr lvl="2"/>
            <a:r>
              <a:rPr lang="en-US" sz="1600" dirty="0" smtClean="0"/>
              <a:t>60Mbps Ethernet</a:t>
            </a:r>
          </a:p>
          <a:p>
            <a:pPr lvl="2"/>
            <a:r>
              <a:rPr lang="en-US" sz="1600" dirty="0" smtClean="0"/>
              <a:t>Power supply redundancy</a:t>
            </a:r>
          </a:p>
          <a:p>
            <a:pPr lvl="1"/>
            <a:r>
              <a:rPr lang="en-US" sz="1800" dirty="0" smtClean="0"/>
              <a:t>Ordering option	</a:t>
            </a:r>
          </a:p>
          <a:p>
            <a:pPr lvl="2"/>
            <a:r>
              <a:rPr lang="en-US" sz="1600" dirty="0" smtClean="0"/>
              <a:t>IPmux-216/ACR/8E1/6/N/UTP</a:t>
            </a:r>
          </a:p>
          <a:p>
            <a:r>
              <a:rPr lang="en-US" sz="2000" b="1" dirty="0" smtClean="0"/>
              <a:t>Site F2 – F7</a:t>
            </a:r>
          </a:p>
          <a:p>
            <a:pPr lvl="1"/>
            <a:r>
              <a:rPr lang="en-US" sz="1800" dirty="0" smtClean="0"/>
              <a:t>Total bandwidth per site =&gt; 12Mbps /3km</a:t>
            </a:r>
          </a:p>
          <a:p>
            <a:pPr lvl="1"/>
            <a:r>
              <a:rPr lang="en-US" sz="1800" dirty="0" smtClean="0"/>
              <a:t>IPmux-2L</a:t>
            </a:r>
          </a:p>
          <a:p>
            <a:pPr lvl="2"/>
            <a:r>
              <a:rPr lang="en-US" sz="1600" dirty="0" smtClean="0"/>
              <a:t>1xE1</a:t>
            </a:r>
          </a:p>
          <a:p>
            <a:pPr lvl="2"/>
            <a:r>
              <a:rPr lang="en-US" sz="1600" dirty="0" smtClean="0"/>
              <a:t>10Mbps Ethernet</a:t>
            </a:r>
          </a:p>
          <a:p>
            <a:pPr lvl="1"/>
            <a:r>
              <a:rPr lang="en-US" sz="1800" dirty="0" smtClean="0"/>
              <a:t>Ordering option</a:t>
            </a:r>
          </a:p>
          <a:p>
            <a:pPr lvl="2"/>
            <a:r>
              <a:rPr lang="en-US" sz="1600" dirty="0" smtClean="0"/>
              <a:t>IPmux-2L/1E1/2</a:t>
            </a:r>
          </a:p>
          <a:p>
            <a:pPr lvl="2"/>
            <a:endParaRPr lang="en-US" sz="1600" dirty="0" smtClean="0"/>
          </a:p>
          <a:p>
            <a:pPr lvl="2"/>
            <a:endParaRPr lang="en-US" sz="1600" dirty="0" smtClean="0"/>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 1, 2</a:t>
            </a:r>
            <a:endParaRPr lang="en-US" dirty="0"/>
          </a:p>
        </p:txBody>
      </p:sp>
      <p:sp>
        <p:nvSpPr>
          <p:cNvPr id="3" name="Text Placeholder 2"/>
          <p:cNvSpPr>
            <a:spLocks noGrp="1"/>
          </p:cNvSpPr>
          <p:nvPr>
            <p:ph type="body" sz="quarter" idx="10"/>
          </p:nvPr>
        </p:nvSpPr>
        <p:spPr>
          <a:xfrm>
            <a:off x="685800" y="1371600"/>
            <a:ext cx="7124700" cy="2665943"/>
          </a:xfrm>
        </p:spPr>
        <p:txBody>
          <a:bodyPr/>
          <a:lstStyle/>
          <a:p>
            <a:r>
              <a:rPr lang="en-US" b="1" dirty="0" smtClean="0"/>
              <a:t>Types of remote CPEs to serve:</a:t>
            </a:r>
          </a:p>
          <a:p>
            <a:pPr lvl="1"/>
            <a:r>
              <a:rPr lang="en-US" dirty="0" smtClean="0"/>
              <a:t>SHDSL </a:t>
            </a:r>
            <a:r>
              <a:rPr lang="en-US" dirty="0" err="1" smtClean="0"/>
              <a:t>bis</a:t>
            </a:r>
            <a:r>
              <a:rPr lang="en-US" dirty="0" smtClean="0"/>
              <a:t>. Modems (ASMi-54)</a:t>
            </a:r>
          </a:p>
          <a:p>
            <a:pPr lvl="1"/>
            <a:r>
              <a:rPr lang="en-US" dirty="0" smtClean="0"/>
              <a:t>SHDSL Modems (ASMi-52L)</a:t>
            </a:r>
          </a:p>
          <a:p>
            <a:pPr lvl="1"/>
            <a:r>
              <a:rPr lang="en-US" dirty="0" smtClean="0"/>
              <a:t>Optical Modems (OP -134 &amp; OP-108)</a:t>
            </a:r>
          </a:p>
          <a:p>
            <a:r>
              <a:rPr lang="en-US" sz="2400" b="1" dirty="0" smtClean="0">
                <a:ea typeface="+mn-ea"/>
              </a:rPr>
              <a:t>Connection to the SDH</a:t>
            </a:r>
          </a:p>
          <a:p>
            <a:pPr lvl="1"/>
            <a:r>
              <a:rPr lang="en-US" dirty="0" smtClean="0"/>
              <a:t>STM-1  (POP#1)</a:t>
            </a:r>
          </a:p>
          <a:p>
            <a:pPr marL="742950" lvl="1" indent="-285750">
              <a:spcBef>
                <a:spcPct val="20000"/>
              </a:spcBef>
              <a:defRPr/>
            </a:pPr>
            <a:r>
              <a:rPr lang="en-US" dirty="0" smtClean="0">
                <a:solidFill>
                  <a:schemeClr val="tx1"/>
                </a:solidFill>
              </a:rPr>
              <a:t>N x Leased lines (POP#2)</a:t>
            </a:r>
          </a:p>
          <a:p>
            <a:pPr lvl="1"/>
            <a:r>
              <a:rPr lang="en-US" dirty="0" smtClean="0"/>
              <a:t>Traffic Grooming</a:t>
            </a:r>
          </a:p>
          <a:p>
            <a:r>
              <a:rPr lang="en-US" sz="2600" b="1" dirty="0" smtClean="0">
                <a:ea typeface="+mn-ea"/>
              </a:rPr>
              <a:t>The Solution</a:t>
            </a:r>
          </a:p>
          <a:p>
            <a:pPr lvl="1"/>
            <a:r>
              <a:rPr lang="en-US" dirty="0" smtClean="0"/>
              <a:t>MP-4100</a:t>
            </a:r>
          </a:p>
          <a:p>
            <a:pPr lvl="2"/>
            <a:endParaRPr lang="en-US" dirty="0" smtClean="0"/>
          </a:p>
          <a:p>
            <a:pPr lvl="1"/>
            <a:endParaRPr lang="en-US" dirty="0" smtClean="0"/>
          </a:p>
          <a:p>
            <a:pPr lvl="1"/>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093029" y="3352800"/>
            <a:ext cx="5050972"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Point to Point Leased lines Vs. Aggregation Solutions</a:t>
            </a:r>
            <a:endParaRPr lang="en-US" sz="3200" dirty="0"/>
          </a:p>
        </p:txBody>
      </p:sp>
      <p:sp>
        <p:nvSpPr>
          <p:cNvPr id="9" name="Text Placeholder 8"/>
          <p:cNvSpPr>
            <a:spLocks noGrp="1"/>
          </p:cNvSpPr>
          <p:nvPr>
            <p:ph type="body" sz="quarter" idx="10"/>
          </p:nvPr>
        </p:nvSpPr>
        <p:spPr>
          <a:xfrm>
            <a:off x="533400" y="2362201"/>
            <a:ext cx="3657600" cy="1371600"/>
          </a:xfrm>
        </p:spPr>
        <p:txBody>
          <a:bodyPr/>
          <a:lstStyle/>
          <a:p>
            <a:pPr>
              <a:buNone/>
            </a:pPr>
            <a:r>
              <a:rPr lang="en-US" b="1" dirty="0" smtClean="0"/>
              <a:t>Traffic Aggregation Solution</a:t>
            </a:r>
          </a:p>
          <a:p>
            <a:r>
              <a:rPr lang="en-US" dirty="0" smtClean="0"/>
              <a:t>MP-4100</a:t>
            </a:r>
          </a:p>
          <a:p>
            <a:r>
              <a:rPr lang="en-US" dirty="0" smtClean="0"/>
              <a:t>Multiplexer</a:t>
            </a:r>
            <a:endParaRPr lang="en-US" dirty="0"/>
          </a:p>
        </p:txBody>
      </p:sp>
      <p:pic>
        <p:nvPicPr>
          <p:cNvPr id="3" name="Picture 42" descr="rad1"/>
          <p:cNvPicPr>
            <a:picLocks noChangeAspect="1" noChangeArrowheads="1"/>
          </p:cNvPicPr>
          <p:nvPr/>
        </p:nvPicPr>
        <p:blipFill>
          <a:blip r:embed="rId2" cstate="print"/>
          <a:srcRect/>
          <a:stretch>
            <a:fillRect/>
          </a:stretch>
        </p:blipFill>
        <p:spPr bwMode="auto">
          <a:xfrm>
            <a:off x="6096000" y="1260144"/>
            <a:ext cx="1481137" cy="1079500"/>
          </a:xfrm>
          <a:prstGeom prst="rect">
            <a:avLst/>
          </a:prstGeom>
          <a:noFill/>
          <a:ln w="9525">
            <a:noFill/>
            <a:miter lim="800000"/>
            <a:headEnd/>
            <a:tailEnd/>
          </a:ln>
        </p:spPr>
      </p:pic>
      <p:sp>
        <p:nvSpPr>
          <p:cNvPr id="4" name="TextBox 3"/>
          <p:cNvSpPr txBox="1"/>
          <p:nvPr/>
        </p:nvSpPr>
        <p:spPr>
          <a:xfrm>
            <a:off x="6422408" y="1690048"/>
            <a:ext cx="914400" cy="307777"/>
          </a:xfrm>
          <a:prstGeom prst="rect">
            <a:avLst/>
          </a:prstGeom>
          <a:noFill/>
        </p:spPr>
        <p:txBody>
          <a:bodyPr wrap="square" rtlCol="0">
            <a:spAutoFit/>
          </a:bodyPr>
          <a:lstStyle/>
          <a:p>
            <a:pPr algn="ctr"/>
            <a:r>
              <a:rPr lang="en-US" sz="1400" b="1" dirty="0" smtClean="0"/>
              <a:t>LRS-102</a:t>
            </a:r>
            <a:endParaRPr lang="en-US" sz="1400" b="1" dirty="0"/>
          </a:p>
        </p:txBody>
      </p:sp>
      <p:pic>
        <p:nvPicPr>
          <p:cNvPr id="5" name="Picture 42" descr="rad1"/>
          <p:cNvPicPr>
            <a:picLocks noChangeAspect="1" noChangeArrowheads="1"/>
          </p:cNvPicPr>
          <p:nvPr/>
        </p:nvPicPr>
        <p:blipFill>
          <a:blip r:embed="rId2" cstate="print"/>
          <a:srcRect/>
          <a:stretch>
            <a:fillRect/>
          </a:stretch>
        </p:blipFill>
        <p:spPr bwMode="auto">
          <a:xfrm>
            <a:off x="1490663" y="1260144"/>
            <a:ext cx="1481137" cy="1079500"/>
          </a:xfrm>
          <a:prstGeom prst="rect">
            <a:avLst/>
          </a:prstGeom>
          <a:noFill/>
          <a:ln w="9525">
            <a:noFill/>
            <a:miter lim="800000"/>
            <a:headEnd/>
            <a:tailEnd/>
          </a:ln>
        </p:spPr>
      </p:pic>
      <p:sp>
        <p:nvSpPr>
          <p:cNvPr id="6" name="TextBox 5"/>
          <p:cNvSpPr txBox="1"/>
          <p:nvPr/>
        </p:nvSpPr>
        <p:spPr>
          <a:xfrm>
            <a:off x="1795463" y="1668440"/>
            <a:ext cx="914400" cy="307777"/>
          </a:xfrm>
          <a:prstGeom prst="rect">
            <a:avLst/>
          </a:prstGeom>
          <a:noFill/>
        </p:spPr>
        <p:txBody>
          <a:bodyPr wrap="square" rtlCol="0">
            <a:spAutoFit/>
          </a:bodyPr>
          <a:lstStyle/>
          <a:p>
            <a:pPr algn="ctr"/>
            <a:r>
              <a:rPr lang="en-US" sz="1400" b="1" dirty="0" smtClean="0"/>
              <a:t>MP-4100</a:t>
            </a:r>
            <a:endParaRPr lang="en-US" sz="1400" b="1" dirty="0"/>
          </a:p>
        </p:txBody>
      </p:sp>
      <p:sp>
        <p:nvSpPr>
          <p:cNvPr id="7" name="TextBox 6"/>
          <p:cNvSpPr txBox="1"/>
          <p:nvPr/>
        </p:nvSpPr>
        <p:spPr>
          <a:xfrm>
            <a:off x="6463352" y="1232848"/>
            <a:ext cx="914400"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Pop # 2</a:t>
            </a:r>
            <a:endParaRPr lang="en-US" sz="1100" b="1" dirty="0">
              <a:solidFill>
                <a:schemeClr val="tx1">
                  <a:lumMod val="75000"/>
                  <a:lumOff val="25000"/>
                </a:schemeClr>
              </a:solidFill>
            </a:endParaRPr>
          </a:p>
        </p:txBody>
      </p:sp>
      <p:sp>
        <p:nvSpPr>
          <p:cNvPr id="8" name="TextBox 7"/>
          <p:cNvSpPr txBox="1"/>
          <p:nvPr/>
        </p:nvSpPr>
        <p:spPr>
          <a:xfrm>
            <a:off x="1795463" y="1219200"/>
            <a:ext cx="914400"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Pop # 1</a:t>
            </a:r>
            <a:endParaRPr lang="en-US" sz="1100" b="1" dirty="0">
              <a:solidFill>
                <a:schemeClr val="tx1">
                  <a:lumMod val="75000"/>
                  <a:lumOff val="25000"/>
                </a:schemeClr>
              </a:solidFill>
            </a:endParaRPr>
          </a:p>
        </p:txBody>
      </p:sp>
      <p:sp>
        <p:nvSpPr>
          <p:cNvPr id="10" name="Text Placeholder 8"/>
          <p:cNvSpPr txBox="1">
            <a:spLocks/>
          </p:cNvSpPr>
          <p:nvPr/>
        </p:nvSpPr>
        <p:spPr>
          <a:xfrm>
            <a:off x="5334000" y="2362201"/>
            <a:ext cx="3367087" cy="1295400"/>
          </a:xfrm>
          <a:prstGeom prst="rect">
            <a:avLst/>
          </a:prstGeom>
        </p:spPr>
        <p:txBody>
          <a:bodyPr/>
          <a:lstStyle/>
          <a:p>
            <a:pPr marL="225425" marR="0" lvl="0" indent="-225425" algn="l" defTabSz="914400" rtl="0" eaLnBrk="1" fontAlgn="base" latinLnBrk="0" hangingPunct="1">
              <a:lnSpc>
                <a:spcPct val="100000"/>
              </a:lnSpc>
              <a:spcBef>
                <a:spcPts val="600"/>
              </a:spcBef>
              <a:spcAft>
                <a:spcPct val="0"/>
              </a:spcAft>
              <a:buClr>
                <a:srgbClr val="C00000"/>
              </a:buClr>
              <a:buSzTx/>
              <a:tabLst/>
              <a:defRPr/>
            </a:pPr>
            <a:r>
              <a:rPr kumimoji="0" lang="en-US" sz="2200" b="1" i="0" u="none" strike="noStrike" kern="0" cap="none" spc="0" normalizeH="0" baseline="0" noProof="0" dirty="0" smtClean="0">
                <a:ln>
                  <a:noFill/>
                </a:ln>
                <a:solidFill>
                  <a:srgbClr val="000000"/>
                </a:solidFill>
                <a:effectLst/>
                <a:uLnTx/>
                <a:uFillTx/>
                <a:latin typeface="+mn-lt"/>
                <a:ea typeface="+mn-ea"/>
                <a:cs typeface="+mn-cs"/>
              </a:rPr>
              <a:t>Point To Point Solution</a:t>
            </a:r>
          </a:p>
          <a:p>
            <a:pPr marL="225425" marR="0" lvl="0" indent="-225425" algn="l" defTabSz="914400" rtl="0" eaLnBrk="1" fontAlgn="base" latinLnBrk="0" hangingPunct="1">
              <a:lnSpc>
                <a:spcPct val="100000"/>
              </a:lnSpc>
              <a:spcBef>
                <a:spcPts val="600"/>
              </a:spcBef>
              <a:spcAft>
                <a:spcPct val="0"/>
              </a:spcAft>
              <a:buClr>
                <a:srgbClr val="C00000"/>
              </a:buClr>
              <a:buSzTx/>
              <a:buFont typeface="Arial" pitchFamily="34" charset="0"/>
              <a:buChar char="•"/>
              <a:tabLst/>
              <a:defRPr/>
            </a:pPr>
            <a:r>
              <a:rPr lang="en-US" sz="2200" kern="0" dirty="0" smtClean="0">
                <a:solidFill>
                  <a:srgbClr val="000000"/>
                </a:solidFill>
              </a:rPr>
              <a:t>LRS-102</a:t>
            </a:r>
          </a:p>
          <a:p>
            <a:pPr marL="225425" marR="0" lvl="0" indent="-225425" algn="l" defTabSz="914400" rtl="0" eaLnBrk="1" fontAlgn="base" latinLnBrk="0" hangingPunct="1">
              <a:lnSpc>
                <a:spcPct val="100000"/>
              </a:lnSpc>
              <a:spcBef>
                <a:spcPts val="600"/>
              </a:spcBef>
              <a:spcAft>
                <a:spcPct val="0"/>
              </a:spcAft>
              <a:buClr>
                <a:srgbClr val="C00000"/>
              </a:buClr>
              <a:buSzTx/>
              <a:buFont typeface="Arial" pitchFamily="34" charset="0"/>
              <a:buChar char="•"/>
              <a:tabLst/>
              <a:defRPr/>
            </a:pPr>
            <a:r>
              <a:rPr lang="en-US" sz="2200" kern="0" dirty="0" smtClean="0">
                <a:solidFill>
                  <a:srgbClr val="000000"/>
                </a:solidFill>
              </a:rPr>
              <a:t>Modem Rack</a:t>
            </a:r>
          </a:p>
          <a:p>
            <a:pPr marL="225425" marR="0" lvl="0" indent="-225425" algn="l" defTabSz="914400" rtl="0" eaLnBrk="1" fontAlgn="base" latinLnBrk="0" hangingPunct="1">
              <a:lnSpc>
                <a:spcPct val="100000"/>
              </a:lnSpc>
              <a:spcBef>
                <a:spcPts val="600"/>
              </a:spcBef>
              <a:spcAft>
                <a:spcPct val="0"/>
              </a:spcAft>
              <a:buClr>
                <a:srgbClr val="C00000"/>
              </a:buClr>
              <a:buSzTx/>
              <a:buFont typeface="Arial" pitchFamily="34" charset="0"/>
              <a:buChar char="•"/>
              <a:tabLst/>
              <a:defRPr/>
            </a:pPr>
            <a:endParaRPr lang="en-US" sz="2200" kern="0" dirty="0" smtClean="0">
              <a:solidFill>
                <a:srgbClr val="000000"/>
              </a:solidFill>
            </a:endParaRPr>
          </a:p>
          <a:p>
            <a:pPr marL="225425" marR="0" lvl="0" indent="-225425" algn="l" defTabSz="914400" rtl="0" eaLnBrk="1" fontAlgn="base" latinLnBrk="0" hangingPunct="1">
              <a:lnSpc>
                <a:spcPct val="100000"/>
              </a:lnSpc>
              <a:spcBef>
                <a:spcPts val="600"/>
              </a:spcBef>
              <a:spcAft>
                <a:spcPct val="0"/>
              </a:spcAft>
              <a:buClr>
                <a:srgbClr val="C00000"/>
              </a:buClr>
              <a:buSzTx/>
              <a:tabLst/>
              <a:defRPr/>
            </a:pPr>
            <a:endParaRPr kumimoji="0" lang="en-US" sz="2200" b="1" i="0" u="none" strike="noStrike" kern="0" cap="none" spc="0" normalizeH="0" baseline="0" noProof="0" dirty="0">
              <a:ln>
                <a:noFill/>
              </a:ln>
              <a:solidFill>
                <a:srgbClr val="000000"/>
              </a:solidFill>
              <a:effectLst/>
              <a:uLnTx/>
              <a:uFillTx/>
              <a:latin typeface="+mn-lt"/>
              <a:ea typeface="+mn-ea"/>
              <a:cs typeface="+mn-cs"/>
            </a:endParaRPr>
          </a:p>
        </p:txBody>
      </p:sp>
      <p:grpSp>
        <p:nvGrpSpPr>
          <p:cNvPr id="30" name="Group 29"/>
          <p:cNvGrpSpPr/>
          <p:nvPr/>
        </p:nvGrpSpPr>
        <p:grpSpPr>
          <a:xfrm>
            <a:off x="3352800" y="4160727"/>
            <a:ext cx="1481137" cy="1324725"/>
            <a:chOff x="3352800" y="4174375"/>
            <a:chExt cx="1481137" cy="1324725"/>
          </a:xfrm>
        </p:grpSpPr>
        <p:pic>
          <p:nvPicPr>
            <p:cNvPr id="11" name="Picture 42" descr="rad1"/>
            <p:cNvPicPr>
              <a:picLocks noChangeAspect="1" noChangeArrowheads="1"/>
            </p:cNvPicPr>
            <p:nvPr/>
          </p:nvPicPr>
          <p:blipFill>
            <a:blip r:embed="rId2" cstate="print"/>
            <a:srcRect/>
            <a:stretch>
              <a:fillRect/>
            </a:stretch>
          </p:blipFill>
          <p:spPr bwMode="auto">
            <a:xfrm>
              <a:off x="3352800" y="4419600"/>
              <a:ext cx="1481137" cy="1079500"/>
            </a:xfrm>
            <a:prstGeom prst="rect">
              <a:avLst/>
            </a:prstGeom>
            <a:noFill/>
            <a:ln w="9525">
              <a:noFill/>
              <a:miter lim="800000"/>
              <a:headEnd/>
              <a:tailEnd/>
            </a:ln>
          </p:spPr>
        </p:pic>
        <p:sp>
          <p:nvSpPr>
            <p:cNvPr id="18" name="TextBox 17"/>
            <p:cNvSpPr txBox="1"/>
            <p:nvPr/>
          </p:nvSpPr>
          <p:spPr>
            <a:xfrm>
              <a:off x="3733800" y="4174375"/>
              <a:ext cx="914400" cy="307777"/>
            </a:xfrm>
            <a:prstGeom prst="rect">
              <a:avLst/>
            </a:prstGeom>
            <a:noFill/>
          </p:spPr>
          <p:txBody>
            <a:bodyPr wrap="square" rtlCol="0">
              <a:spAutoFit/>
            </a:bodyPr>
            <a:lstStyle/>
            <a:p>
              <a:pPr algn="ctr"/>
              <a:r>
                <a:rPr lang="en-US" sz="1400" b="1" dirty="0" smtClean="0"/>
                <a:t>LRS-102</a:t>
              </a:r>
              <a:endParaRPr lang="en-US" sz="1400" b="1" dirty="0"/>
            </a:p>
          </p:txBody>
        </p:sp>
      </p:grpSp>
      <p:sp>
        <p:nvSpPr>
          <p:cNvPr id="19" name="Freeform 18"/>
          <p:cNvSpPr/>
          <p:nvPr/>
        </p:nvSpPr>
        <p:spPr>
          <a:xfrm>
            <a:off x="533400" y="4476466"/>
            <a:ext cx="5335137" cy="171734"/>
          </a:xfrm>
          <a:custGeom>
            <a:avLst/>
            <a:gdLst>
              <a:gd name="connsiteX0" fmla="*/ 0 w 4531056"/>
              <a:gd name="connsiteY0" fmla="*/ 0 h 232012"/>
              <a:gd name="connsiteX1" fmla="*/ 1337480 w 4531056"/>
              <a:gd name="connsiteY1" fmla="*/ 0 h 232012"/>
              <a:gd name="connsiteX2" fmla="*/ 1337480 w 4531056"/>
              <a:gd name="connsiteY2" fmla="*/ 232012 h 232012"/>
              <a:gd name="connsiteX3" fmla="*/ 4531056 w 4531056"/>
              <a:gd name="connsiteY3" fmla="*/ 232012 h 232012"/>
            </a:gdLst>
            <a:ahLst/>
            <a:cxnLst>
              <a:cxn ang="0">
                <a:pos x="connsiteX0" y="connsiteY0"/>
              </a:cxn>
              <a:cxn ang="0">
                <a:pos x="connsiteX1" y="connsiteY1"/>
              </a:cxn>
              <a:cxn ang="0">
                <a:pos x="connsiteX2" y="connsiteY2"/>
              </a:cxn>
              <a:cxn ang="0">
                <a:pos x="connsiteX3" y="connsiteY3"/>
              </a:cxn>
            </a:cxnLst>
            <a:rect l="l" t="t" r="r" b="b"/>
            <a:pathLst>
              <a:path w="4531056" h="232012">
                <a:moveTo>
                  <a:pt x="0" y="0"/>
                </a:moveTo>
                <a:lnTo>
                  <a:pt x="1337480" y="0"/>
                </a:lnTo>
                <a:lnTo>
                  <a:pt x="1337480" y="232012"/>
                </a:lnTo>
                <a:lnTo>
                  <a:pt x="4531056" y="232012"/>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4"/>
          <p:cNvPicPr>
            <a:picLocks noChangeAspect="1" noChangeArrowheads="1"/>
          </p:cNvPicPr>
          <p:nvPr/>
        </p:nvPicPr>
        <p:blipFill>
          <a:blip r:embed="rId3" cstate="print"/>
          <a:srcRect/>
          <a:stretch>
            <a:fillRect/>
          </a:stretch>
        </p:blipFill>
        <p:spPr bwMode="auto">
          <a:xfrm>
            <a:off x="685800" y="4343400"/>
            <a:ext cx="702067" cy="390525"/>
          </a:xfrm>
          <a:prstGeom prst="rect">
            <a:avLst/>
          </a:prstGeom>
          <a:noFill/>
          <a:ln w="9525">
            <a:noFill/>
            <a:miter lim="800000"/>
            <a:headEnd/>
            <a:tailEnd/>
          </a:ln>
          <a:effectLst/>
        </p:spPr>
      </p:pic>
      <p:sp>
        <p:nvSpPr>
          <p:cNvPr id="20" name="TextBox 19"/>
          <p:cNvSpPr txBox="1"/>
          <p:nvPr/>
        </p:nvSpPr>
        <p:spPr>
          <a:xfrm>
            <a:off x="138752" y="4321792"/>
            <a:ext cx="533400" cy="307777"/>
          </a:xfrm>
          <a:prstGeom prst="rect">
            <a:avLst/>
          </a:prstGeom>
          <a:noFill/>
        </p:spPr>
        <p:txBody>
          <a:bodyPr wrap="square" rtlCol="0">
            <a:spAutoFit/>
          </a:bodyPr>
          <a:lstStyle/>
          <a:p>
            <a:pPr algn="ctr"/>
            <a:r>
              <a:rPr lang="en-US" sz="1400" b="1" dirty="0" smtClean="0"/>
              <a:t>E1</a:t>
            </a:r>
            <a:endParaRPr lang="en-US" sz="1400" b="1" dirty="0"/>
          </a:p>
        </p:txBody>
      </p:sp>
      <p:cxnSp>
        <p:nvCxnSpPr>
          <p:cNvPr id="23" name="Straight Connector 22"/>
          <p:cNvCxnSpPr/>
          <p:nvPr/>
        </p:nvCxnSpPr>
        <p:spPr>
          <a:xfrm rot="10800000">
            <a:off x="533400" y="4953000"/>
            <a:ext cx="53340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3" cstate="print"/>
          <a:srcRect/>
          <a:stretch>
            <a:fillRect/>
          </a:stretch>
        </p:blipFill>
        <p:spPr bwMode="auto">
          <a:xfrm>
            <a:off x="691488" y="4800600"/>
            <a:ext cx="702067" cy="390525"/>
          </a:xfrm>
          <a:prstGeom prst="rect">
            <a:avLst/>
          </a:prstGeom>
          <a:noFill/>
          <a:ln w="9525">
            <a:noFill/>
            <a:miter lim="800000"/>
            <a:headEnd/>
            <a:tailEnd/>
          </a:ln>
          <a:effectLst/>
        </p:spPr>
      </p:pic>
      <p:sp>
        <p:nvSpPr>
          <p:cNvPr id="28" name="TextBox 27"/>
          <p:cNvSpPr txBox="1"/>
          <p:nvPr/>
        </p:nvSpPr>
        <p:spPr>
          <a:xfrm>
            <a:off x="111456" y="4765344"/>
            <a:ext cx="533400" cy="307777"/>
          </a:xfrm>
          <a:prstGeom prst="rect">
            <a:avLst/>
          </a:prstGeom>
          <a:noFill/>
        </p:spPr>
        <p:txBody>
          <a:bodyPr wrap="square" rtlCol="0">
            <a:spAutoFit/>
          </a:bodyPr>
          <a:lstStyle/>
          <a:p>
            <a:pPr algn="ctr"/>
            <a:r>
              <a:rPr lang="en-US" sz="1400" b="1" dirty="0" smtClean="0"/>
              <a:t>E1</a:t>
            </a:r>
            <a:endParaRPr lang="en-US" sz="1400" b="1" dirty="0"/>
          </a:p>
        </p:txBody>
      </p:sp>
      <p:sp>
        <p:nvSpPr>
          <p:cNvPr id="31" name="Freeform 30"/>
          <p:cNvSpPr/>
          <p:nvPr/>
        </p:nvSpPr>
        <p:spPr>
          <a:xfrm>
            <a:off x="559558" y="5158854"/>
            <a:ext cx="5308979" cy="218364"/>
          </a:xfrm>
          <a:custGeom>
            <a:avLst/>
            <a:gdLst>
              <a:gd name="connsiteX0" fmla="*/ 0 w 5308979"/>
              <a:gd name="connsiteY0" fmla="*/ 218364 h 218364"/>
              <a:gd name="connsiteX1" fmla="*/ 1542197 w 5308979"/>
              <a:gd name="connsiteY1" fmla="*/ 218364 h 218364"/>
              <a:gd name="connsiteX2" fmla="*/ 1542197 w 5308979"/>
              <a:gd name="connsiteY2" fmla="*/ 0 h 218364"/>
              <a:gd name="connsiteX3" fmla="*/ 5308979 w 5308979"/>
              <a:gd name="connsiteY3" fmla="*/ 13647 h 218364"/>
            </a:gdLst>
            <a:ahLst/>
            <a:cxnLst>
              <a:cxn ang="0">
                <a:pos x="connsiteX0" y="connsiteY0"/>
              </a:cxn>
              <a:cxn ang="0">
                <a:pos x="connsiteX1" y="connsiteY1"/>
              </a:cxn>
              <a:cxn ang="0">
                <a:pos x="connsiteX2" y="connsiteY2"/>
              </a:cxn>
              <a:cxn ang="0">
                <a:pos x="connsiteX3" y="connsiteY3"/>
              </a:cxn>
            </a:cxnLst>
            <a:rect l="l" t="t" r="r" b="b"/>
            <a:pathLst>
              <a:path w="5308979" h="218364">
                <a:moveTo>
                  <a:pt x="0" y="218364"/>
                </a:moveTo>
                <a:lnTo>
                  <a:pt x="1542197" y="218364"/>
                </a:lnTo>
                <a:lnTo>
                  <a:pt x="1542197" y="0"/>
                </a:lnTo>
                <a:lnTo>
                  <a:pt x="5308979" y="13647"/>
                </a:lnTo>
              </a:path>
            </a:pathLst>
          </a:cu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73206" y="5404513"/>
            <a:ext cx="5295331" cy="436729"/>
          </a:xfrm>
          <a:custGeom>
            <a:avLst/>
            <a:gdLst>
              <a:gd name="connsiteX0" fmla="*/ 0 w 5295331"/>
              <a:gd name="connsiteY0" fmla="*/ 436729 h 436729"/>
              <a:gd name="connsiteX1" fmla="*/ 1856095 w 5295331"/>
              <a:gd name="connsiteY1" fmla="*/ 436729 h 436729"/>
              <a:gd name="connsiteX2" fmla="*/ 1856095 w 5295331"/>
              <a:gd name="connsiteY2" fmla="*/ 0 h 436729"/>
              <a:gd name="connsiteX3" fmla="*/ 5295331 w 5295331"/>
              <a:gd name="connsiteY3" fmla="*/ 0 h 436729"/>
            </a:gdLst>
            <a:ahLst/>
            <a:cxnLst>
              <a:cxn ang="0">
                <a:pos x="connsiteX0" y="connsiteY0"/>
              </a:cxn>
              <a:cxn ang="0">
                <a:pos x="connsiteX1" y="connsiteY1"/>
              </a:cxn>
              <a:cxn ang="0">
                <a:pos x="connsiteX2" y="connsiteY2"/>
              </a:cxn>
              <a:cxn ang="0">
                <a:pos x="connsiteX3" y="connsiteY3"/>
              </a:cxn>
            </a:cxnLst>
            <a:rect l="l" t="t" r="r" b="b"/>
            <a:pathLst>
              <a:path w="5295331" h="436729">
                <a:moveTo>
                  <a:pt x="0" y="436729"/>
                </a:moveTo>
                <a:lnTo>
                  <a:pt x="1856095" y="436729"/>
                </a:lnTo>
                <a:lnTo>
                  <a:pt x="1856095" y="0"/>
                </a:lnTo>
                <a:lnTo>
                  <a:pt x="5295331" y="0"/>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4"/>
          <p:cNvPicPr>
            <a:picLocks noChangeAspect="1" noChangeArrowheads="1"/>
          </p:cNvPicPr>
          <p:nvPr/>
        </p:nvPicPr>
        <p:blipFill>
          <a:blip r:embed="rId3" cstate="print"/>
          <a:srcRect/>
          <a:stretch>
            <a:fillRect/>
          </a:stretch>
        </p:blipFill>
        <p:spPr bwMode="auto">
          <a:xfrm>
            <a:off x="669880" y="5271448"/>
            <a:ext cx="702067" cy="390525"/>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661920" y="5715000"/>
            <a:ext cx="702067" cy="390525"/>
          </a:xfrm>
          <a:prstGeom prst="rect">
            <a:avLst/>
          </a:prstGeom>
          <a:noFill/>
          <a:ln w="9525">
            <a:noFill/>
            <a:miter lim="800000"/>
            <a:headEnd/>
            <a:tailEnd/>
          </a:ln>
          <a:effectLst/>
        </p:spPr>
      </p:pic>
      <p:sp>
        <p:nvSpPr>
          <p:cNvPr id="34" name="TextBox 33"/>
          <p:cNvSpPr txBox="1"/>
          <p:nvPr/>
        </p:nvSpPr>
        <p:spPr>
          <a:xfrm>
            <a:off x="111456" y="5195248"/>
            <a:ext cx="533400" cy="307777"/>
          </a:xfrm>
          <a:prstGeom prst="rect">
            <a:avLst/>
          </a:prstGeom>
          <a:noFill/>
        </p:spPr>
        <p:txBody>
          <a:bodyPr wrap="square" rtlCol="0">
            <a:spAutoFit/>
          </a:bodyPr>
          <a:lstStyle/>
          <a:p>
            <a:pPr algn="ctr"/>
            <a:r>
              <a:rPr lang="en-US" sz="1400" b="1" dirty="0" smtClean="0"/>
              <a:t>ETH</a:t>
            </a:r>
            <a:endParaRPr lang="en-US" sz="1400" b="1" dirty="0"/>
          </a:p>
        </p:txBody>
      </p:sp>
      <p:sp>
        <p:nvSpPr>
          <p:cNvPr id="35" name="TextBox 34"/>
          <p:cNvSpPr txBox="1"/>
          <p:nvPr/>
        </p:nvSpPr>
        <p:spPr>
          <a:xfrm>
            <a:off x="117144" y="5570560"/>
            <a:ext cx="533400" cy="523220"/>
          </a:xfrm>
          <a:prstGeom prst="rect">
            <a:avLst/>
          </a:prstGeom>
          <a:noFill/>
        </p:spPr>
        <p:txBody>
          <a:bodyPr wrap="square" rtlCol="0">
            <a:spAutoFit/>
          </a:bodyPr>
          <a:lstStyle/>
          <a:p>
            <a:pPr algn="ctr"/>
            <a:r>
              <a:rPr lang="en-US" sz="1400" b="1" dirty="0" smtClean="0"/>
              <a:t>E1 &amp;</a:t>
            </a:r>
          </a:p>
          <a:p>
            <a:pPr algn="ctr"/>
            <a:r>
              <a:rPr lang="en-US" sz="1400" b="1" dirty="0" smtClean="0"/>
              <a:t>ETH</a:t>
            </a:r>
            <a:endParaRPr lang="en-US" sz="1400" b="1" dirty="0"/>
          </a:p>
        </p:txBody>
      </p:sp>
      <p:sp>
        <p:nvSpPr>
          <p:cNvPr id="36" name="Rectangle 35"/>
          <p:cNvSpPr/>
          <p:nvPr/>
        </p:nvSpPr>
        <p:spPr>
          <a:xfrm>
            <a:off x="2819400" y="5791200"/>
            <a:ext cx="2388795" cy="369332"/>
          </a:xfrm>
          <a:prstGeom prst="rect">
            <a:avLst/>
          </a:prstGeom>
        </p:spPr>
        <p:txBody>
          <a:bodyPr wrap="none">
            <a:spAutoFit/>
          </a:bodyPr>
          <a:lstStyle/>
          <a:p>
            <a:pPr marL="225425" lvl="0" indent="-225425" fontAlgn="base">
              <a:spcBef>
                <a:spcPts val="600"/>
              </a:spcBef>
              <a:spcAft>
                <a:spcPct val="0"/>
              </a:spcAft>
              <a:buClr>
                <a:srgbClr val="C00000"/>
              </a:buClr>
              <a:defRPr/>
            </a:pPr>
            <a:r>
              <a:rPr lang="en-US" b="1" kern="0" dirty="0" smtClean="0">
                <a:solidFill>
                  <a:srgbClr val="000000"/>
                </a:solidFill>
              </a:rPr>
              <a:t>Point To Point Solution</a:t>
            </a:r>
          </a:p>
        </p:txBody>
      </p:sp>
      <p:sp>
        <p:nvSpPr>
          <p:cNvPr id="38" name="TextBox 37"/>
          <p:cNvSpPr txBox="1"/>
          <p:nvPr/>
        </p:nvSpPr>
        <p:spPr>
          <a:xfrm>
            <a:off x="3684896" y="4087504"/>
            <a:ext cx="914400" cy="307777"/>
          </a:xfrm>
          <a:prstGeom prst="rect">
            <a:avLst/>
          </a:prstGeom>
          <a:solidFill>
            <a:schemeClr val="bg1"/>
          </a:solidFill>
        </p:spPr>
        <p:txBody>
          <a:bodyPr wrap="square" rtlCol="0">
            <a:spAutoFit/>
          </a:bodyPr>
          <a:lstStyle/>
          <a:p>
            <a:pPr algn="ctr"/>
            <a:r>
              <a:rPr lang="en-US" sz="1400" b="1" dirty="0" smtClean="0"/>
              <a:t>MP-4100</a:t>
            </a:r>
            <a:endParaRPr lang="en-US" sz="1400" b="1" dirty="0"/>
          </a:p>
        </p:txBody>
      </p:sp>
      <p:sp>
        <p:nvSpPr>
          <p:cNvPr id="39" name="Rectangle 38"/>
          <p:cNvSpPr/>
          <p:nvPr/>
        </p:nvSpPr>
        <p:spPr>
          <a:xfrm>
            <a:off x="2674960" y="5763904"/>
            <a:ext cx="2830390" cy="369332"/>
          </a:xfrm>
          <a:prstGeom prst="rect">
            <a:avLst/>
          </a:prstGeom>
          <a:solidFill>
            <a:schemeClr val="bg1"/>
          </a:solidFill>
        </p:spPr>
        <p:txBody>
          <a:bodyPr wrap="none">
            <a:spAutoFit/>
          </a:bodyPr>
          <a:lstStyle/>
          <a:p>
            <a:pPr>
              <a:buNone/>
            </a:pPr>
            <a:r>
              <a:rPr lang="en-US" b="1" dirty="0" smtClean="0"/>
              <a:t>Traffic Aggregation Solution</a:t>
            </a:r>
          </a:p>
        </p:txBody>
      </p:sp>
      <p:pic>
        <p:nvPicPr>
          <p:cNvPr id="40" name="Picture 42" descr="rad1"/>
          <p:cNvPicPr>
            <a:picLocks noChangeAspect="1" noChangeArrowheads="1"/>
          </p:cNvPicPr>
          <p:nvPr/>
        </p:nvPicPr>
        <p:blipFill>
          <a:blip r:embed="rId2" cstate="print"/>
          <a:srcRect/>
          <a:stretch>
            <a:fillRect/>
          </a:stretch>
        </p:blipFill>
        <p:spPr bwMode="auto">
          <a:xfrm>
            <a:off x="3352800" y="4419600"/>
            <a:ext cx="1481137" cy="1079500"/>
          </a:xfrm>
          <a:prstGeom prst="rect">
            <a:avLst/>
          </a:prstGeom>
          <a:noFill/>
          <a:ln w="9525">
            <a:noFill/>
            <a:miter lim="800000"/>
            <a:headEnd/>
            <a:tailEnd/>
          </a:ln>
        </p:spPr>
      </p:pic>
      <p:sp>
        <p:nvSpPr>
          <p:cNvPr id="41" name="Rectangle 40"/>
          <p:cNvSpPr/>
          <p:nvPr/>
        </p:nvSpPr>
        <p:spPr>
          <a:xfrm>
            <a:off x="4821226" y="4572000"/>
            <a:ext cx="152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rot="10800000">
            <a:off x="4815230" y="4808560"/>
            <a:ext cx="1600200"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63152" y="4427560"/>
            <a:ext cx="1752600" cy="307777"/>
          </a:xfrm>
          <a:prstGeom prst="rect">
            <a:avLst/>
          </a:prstGeom>
          <a:solidFill>
            <a:schemeClr val="bg1"/>
          </a:solidFill>
        </p:spPr>
        <p:txBody>
          <a:bodyPr wrap="square" rtlCol="0">
            <a:spAutoFit/>
          </a:bodyPr>
          <a:lstStyle/>
          <a:p>
            <a:pPr algn="ctr"/>
            <a:r>
              <a:rPr lang="en-US" sz="1400" b="1" dirty="0" smtClean="0"/>
              <a:t>STM-1 / STM-4 / </a:t>
            </a:r>
            <a:r>
              <a:rPr lang="en-US" sz="1400" b="1" dirty="0" err="1" smtClean="0"/>
              <a:t>GbE</a:t>
            </a:r>
            <a:endParaRPr lang="en-US" sz="1400" b="1" dirty="0"/>
          </a:p>
        </p:txBody>
      </p:sp>
      <p:grpSp>
        <p:nvGrpSpPr>
          <p:cNvPr id="48" name="Group 47"/>
          <p:cNvGrpSpPr/>
          <p:nvPr/>
        </p:nvGrpSpPr>
        <p:grpSpPr>
          <a:xfrm>
            <a:off x="4828541" y="4980296"/>
            <a:ext cx="1600200" cy="307777"/>
            <a:chOff x="4835856" y="4980296"/>
            <a:chExt cx="1600200" cy="307777"/>
          </a:xfrm>
        </p:grpSpPr>
        <p:cxnSp>
          <p:nvCxnSpPr>
            <p:cNvPr id="45" name="Straight Connector 44"/>
            <p:cNvCxnSpPr/>
            <p:nvPr/>
          </p:nvCxnSpPr>
          <p:spPr>
            <a:xfrm rot="10800000">
              <a:off x="4835856" y="5255528"/>
              <a:ext cx="1600200"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279408" y="4980296"/>
              <a:ext cx="623248" cy="307777"/>
            </a:xfrm>
            <a:prstGeom prst="rect">
              <a:avLst/>
            </a:prstGeom>
            <a:noFill/>
          </p:spPr>
          <p:txBody>
            <a:bodyPr wrap="square" rtlCol="0">
              <a:spAutoFit/>
            </a:bodyPr>
            <a:lstStyle/>
            <a:p>
              <a:pPr algn="ctr"/>
              <a:r>
                <a:rPr lang="en-US" sz="1400" b="1" dirty="0" err="1" smtClean="0"/>
                <a:t>GbE</a:t>
              </a:r>
              <a:endParaRPr lang="en-US" sz="1400" b="1" dirty="0"/>
            </a:p>
          </p:txBody>
        </p:sp>
      </p:grpSp>
      <p:sp>
        <p:nvSpPr>
          <p:cNvPr id="47" name="TextBox 46"/>
          <p:cNvSpPr txBox="1"/>
          <p:nvPr/>
        </p:nvSpPr>
        <p:spPr>
          <a:xfrm>
            <a:off x="4945685" y="4456175"/>
            <a:ext cx="1600200" cy="307777"/>
          </a:xfrm>
          <a:prstGeom prst="rect">
            <a:avLst/>
          </a:prstGeom>
          <a:solidFill>
            <a:schemeClr val="bg1"/>
          </a:solidFill>
        </p:spPr>
        <p:txBody>
          <a:bodyPr wrap="square" rtlCol="0">
            <a:spAutoFit/>
          </a:bodyPr>
          <a:lstStyle/>
          <a:p>
            <a:r>
              <a:rPr lang="en-US" sz="1400" b="1" dirty="0" smtClean="0"/>
              <a:t>STM-1 / STM-4</a:t>
            </a:r>
            <a:endParaRPr lang="en-US" sz="1400" b="1" dirty="0"/>
          </a:p>
        </p:txBody>
      </p:sp>
      <p:grpSp>
        <p:nvGrpSpPr>
          <p:cNvPr id="37" name="Group 36"/>
          <p:cNvGrpSpPr/>
          <p:nvPr/>
        </p:nvGrpSpPr>
        <p:grpSpPr>
          <a:xfrm>
            <a:off x="6019800" y="5029200"/>
            <a:ext cx="1249068" cy="914400"/>
            <a:chOff x="2133600" y="4495800"/>
            <a:chExt cx="1249068" cy="914400"/>
          </a:xfrm>
        </p:grpSpPr>
        <p:sp>
          <p:nvSpPr>
            <p:cNvPr id="42" name="Freeform 20"/>
            <p:cNvSpPr>
              <a:spLocks/>
            </p:cNvSpPr>
            <p:nvPr/>
          </p:nvSpPr>
          <p:spPr bwMode="auto">
            <a:xfrm>
              <a:off x="2133600" y="4495800"/>
              <a:ext cx="1249068" cy="91440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solidFill>
              <a:schemeClr val="bg1">
                <a:lumMod val="75000"/>
              </a:schemeClr>
            </a:solidFill>
            <a:ln w="12700">
              <a:noFill/>
              <a:round/>
              <a:headEnd/>
              <a:tailEnd/>
            </a:ln>
            <a:effectLst>
              <a:prstShdw prst="shdw17" dist="17961" dir="2700000">
                <a:srgbClr val="867B65"/>
              </a:prstShdw>
            </a:effectLst>
          </p:spPr>
          <p:txBody>
            <a:bodyPr wrap="none" anchor="ctr"/>
            <a:lstStyle/>
            <a:p>
              <a:endParaRPr lang="en-US"/>
            </a:p>
          </p:txBody>
        </p:sp>
        <p:sp>
          <p:nvSpPr>
            <p:cNvPr id="49" name="Text Box 7"/>
            <p:cNvSpPr txBox="1">
              <a:spLocks noChangeArrowheads="1"/>
            </p:cNvSpPr>
            <p:nvPr/>
          </p:nvSpPr>
          <p:spPr bwMode="auto">
            <a:xfrm>
              <a:off x="2209840" y="4831765"/>
              <a:ext cx="1082526" cy="369332"/>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IP/Eth </a:t>
              </a:r>
            </a:p>
            <a:p>
              <a:r>
                <a:rPr lang="en-US" sz="1200" dirty="0" smtClean="0">
                  <a:latin typeface="Arial" charset="0"/>
                  <a:cs typeface="Arial" charset="0"/>
                </a:rPr>
                <a:t>Network </a:t>
              </a:r>
              <a:endParaRPr lang="en-US" sz="1200" dirty="0">
                <a:latin typeface="Arial" charset="0"/>
                <a:cs typeface="Arial" charset="0"/>
              </a:endParaRPr>
            </a:p>
          </p:txBody>
        </p:sp>
      </p:grpSp>
      <p:grpSp>
        <p:nvGrpSpPr>
          <p:cNvPr id="50" name="Group 49"/>
          <p:cNvGrpSpPr/>
          <p:nvPr/>
        </p:nvGrpSpPr>
        <p:grpSpPr>
          <a:xfrm>
            <a:off x="6172200" y="3886200"/>
            <a:ext cx="1122004" cy="1059402"/>
            <a:chOff x="2209800" y="2438400"/>
            <a:chExt cx="1122004" cy="1059402"/>
          </a:xfrm>
        </p:grpSpPr>
        <p:sp>
          <p:nvSpPr>
            <p:cNvPr id="51" name="AutoShape 31"/>
            <p:cNvSpPr>
              <a:spLocks noChangeArrowheads="1"/>
            </p:cNvSpPr>
            <p:nvPr/>
          </p:nvSpPr>
          <p:spPr bwMode="auto">
            <a:xfrm>
              <a:off x="2209800" y="2438400"/>
              <a:ext cx="1122004" cy="105940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a:p>
          </p:txBody>
        </p:sp>
        <p:sp>
          <p:nvSpPr>
            <p:cNvPr id="52" name="Text Box 9"/>
            <p:cNvSpPr txBox="1">
              <a:spLocks noChangeArrowheads="1"/>
            </p:cNvSpPr>
            <p:nvPr/>
          </p:nvSpPr>
          <p:spPr bwMode="auto">
            <a:xfrm>
              <a:off x="2317532" y="2801035"/>
              <a:ext cx="920794" cy="323165"/>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STM-4 SDH Network </a:t>
              </a:r>
              <a:endParaRPr lang="en-US" sz="1050" dirty="0">
                <a:latin typeface="Arial" charset="0"/>
                <a:cs typeface="Arial" charset="0"/>
              </a:endParaRPr>
            </a:p>
          </p:txBody>
        </p:sp>
      </p:grpSp>
      <p:sp>
        <p:nvSpPr>
          <p:cNvPr id="53" name="Title 1"/>
          <p:cNvSpPr txBox="1">
            <a:spLocks/>
          </p:cNvSpPr>
          <p:nvPr/>
        </p:nvSpPr>
        <p:spPr>
          <a:xfrm>
            <a:off x="381000" y="190499"/>
            <a:ext cx="6766560" cy="790575"/>
          </a:xfrm>
          <a:prstGeom prst="rect">
            <a:avLst/>
          </a:prstGeom>
          <a:solidFill>
            <a:schemeClr val="bg1"/>
          </a:solidFill>
        </p:spPr>
        <p:txBody>
          <a:bodyPr anchor="ctr" anchorCtr="0"/>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C00000"/>
                </a:solidFill>
                <a:effectLst/>
                <a:uLnTx/>
                <a:uFillTx/>
                <a:latin typeface="+mj-lt"/>
                <a:ea typeface="+mj-ea"/>
                <a:cs typeface="+mj-cs"/>
              </a:rPr>
              <a:t>What</a:t>
            </a:r>
            <a:r>
              <a:rPr kumimoji="0" lang="en-US" sz="3200" b="1" i="0" u="none" strike="noStrike" kern="0" cap="none" spc="0" normalizeH="0" noProof="0" dirty="0" smtClean="0">
                <a:ln>
                  <a:noFill/>
                </a:ln>
                <a:solidFill>
                  <a:srgbClr val="C00000"/>
                </a:solidFill>
                <a:effectLst/>
                <a:uLnTx/>
                <a:uFillTx/>
                <a:latin typeface="+mj-lt"/>
                <a:ea typeface="+mj-ea"/>
                <a:cs typeface="+mj-cs"/>
              </a:rPr>
              <a:t> is the difference between the MP-4100 and the LRS-102</a:t>
            </a:r>
            <a:r>
              <a:rPr kumimoji="0" lang="en-US" sz="3200" b="1" i="0" u="none" strike="noStrike" kern="0" cap="none" spc="0" normalizeH="0" baseline="0" noProof="0" dirty="0" smtClean="0">
                <a:ln>
                  <a:noFill/>
                </a:ln>
                <a:solidFill>
                  <a:srgbClr val="C00000"/>
                </a:solidFill>
                <a:effectLst/>
                <a:uLnTx/>
                <a:uFillTx/>
                <a:latin typeface="+mj-lt"/>
                <a:ea typeface="+mj-ea"/>
                <a:cs typeface="+mj-cs"/>
              </a:rPr>
              <a:t>?</a:t>
            </a:r>
            <a:endParaRPr kumimoji="0" lang="en-US" sz="3200" b="1" i="0" u="none" strike="noStrike" kern="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dissolve">
                                      <p:cBhvr>
                                        <p:cTn id="20" dur="500"/>
                                        <p:tgtEl>
                                          <p:spTgt spid="9">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dissolv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strVal val="#ppt_w*0.05"/>
                                          </p:val>
                                        </p:tav>
                                        <p:tav tm="100000">
                                          <p:val>
                                            <p:strVal val="#ppt_w"/>
                                          </p:val>
                                        </p:tav>
                                      </p:tavLst>
                                    </p:anim>
                                    <p:anim calcmode="lin" valueType="num">
                                      <p:cBhvr>
                                        <p:cTn id="47" dur="500" fill="hold"/>
                                        <p:tgtEl>
                                          <p:spTgt spid="19"/>
                                        </p:tgtEl>
                                        <p:attrNameLst>
                                          <p:attrName>ppt_h</p:attrName>
                                        </p:attrNameLst>
                                      </p:cBhvr>
                                      <p:tavLst>
                                        <p:tav tm="0">
                                          <p:val>
                                            <p:strVal val="#ppt_h"/>
                                          </p:val>
                                        </p:tav>
                                        <p:tav tm="100000">
                                          <p:val>
                                            <p:strVal val="#ppt_h"/>
                                          </p:val>
                                        </p:tav>
                                      </p:tavLst>
                                    </p:anim>
                                    <p:anim calcmode="lin" valueType="num">
                                      <p:cBhvr>
                                        <p:cTn id="48" dur="500" fill="hold"/>
                                        <p:tgtEl>
                                          <p:spTgt spid="19"/>
                                        </p:tgtEl>
                                        <p:attrNameLst>
                                          <p:attrName>ppt_x</p:attrName>
                                        </p:attrNameLst>
                                      </p:cBhvr>
                                      <p:tavLst>
                                        <p:tav tm="0">
                                          <p:val>
                                            <p:strVal val="#ppt_x-.2"/>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4" presetClass="entr" presetSubtype="0" accel="10000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strVal val="#ppt_w*0.05"/>
                                          </p:val>
                                        </p:tav>
                                        <p:tav tm="100000">
                                          <p:val>
                                            <p:strVal val="#ppt_w"/>
                                          </p:val>
                                        </p:tav>
                                      </p:tavLst>
                                    </p:anim>
                                    <p:anim calcmode="lin" valueType="num">
                                      <p:cBhvr>
                                        <p:cTn id="66" dur="500" fill="hold"/>
                                        <p:tgtEl>
                                          <p:spTgt spid="23"/>
                                        </p:tgtEl>
                                        <p:attrNameLst>
                                          <p:attrName>ppt_h</p:attrName>
                                        </p:attrNameLst>
                                      </p:cBhvr>
                                      <p:tavLst>
                                        <p:tav tm="0">
                                          <p:val>
                                            <p:strVal val="#ppt_h"/>
                                          </p:val>
                                        </p:tav>
                                        <p:tav tm="100000">
                                          <p:val>
                                            <p:strVal val="#ppt_h"/>
                                          </p:val>
                                        </p:tav>
                                      </p:tavLst>
                                    </p:anim>
                                    <p:anim calcmode="lin" valueType="num">
                                      <p:cBhvr>
                                        <p:cTn id="67" dur="500" fill="hold"/>
                                        <p:tgtEl>
                                          <p:spTgt spid="23"/>
                                        </p:tgtEl>
                                        <p:attrNameLst>
                                          <p:attrName>ppt_x</p:attrName>
                                        </p:attrNameLst>
                                      </p:cBhvr>
                                      <p:tavLst>
                                        <p:tav tm="0">
                                          <p:val>
                                            <p:strVal val="#ppt_x-.2"/>
                                          </p:val>
                                        </p:tav>
                                        <p:tav tm="100000">
                                          <p:val>
                                            <p:strVal val="#ppt_x"/>
                                          </p:val>
                                        </p:tav>
                                      </p:tavLst>
                                    </p:anim>
                                    <p:anim calcmode="lin" valueType="num">
                                      <p:cBhvr>
                                        <p:cTn id="68" dur="500" fill="hold"/>
                                        <p:tgtEl>
                                          <p:spTgt spid="23"/>
                                        </p:tgtEl>
                                        <p:attrNameLst>
                                          <p:attrName>ppt_y</p:attrName>
                                        </p:attrNameLst>
                                      </p:cBhvr>
                                      <p:tavLst>
                                        <p:tav tm="0">
                                          <p:val>
                                            <p:strVal val="#ppt_y"/>
                                          </p:val>
                                        </p:tav>
                                        <p:tav tm="100000">
                                          <p:val>
                                            <p:strVal val="#ppt_y"/>
                                          </p:val>
                                        </p:tav>
                                      </p:tavLst>
                                    </p:anim>
                                    <p:animEffect transition="in" filter="fade">
                                      <p:cBhvr>
                                        <p:cTn id="69" dur="500"/>
                                        <p:tgtEl>
                                          <p:spTgt spid="23"/>
                                        </p:tgtEl>
                                      </p:cBhvr>
                                    </p:animEffect>
                                  </p:childTnLst>
                                </p:cTn>
                              </p:par>
                            </p:childTnLst>
                          </p:cTn>
                        </p:par>
                        <p:par>
                          <p:cTn id="70" fill="hold">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0-#ppt_w/2"/>
                                          </p:val>
                                        </p:tav>
                                        <p:tav tm="100000">
                                          <p:val>
                                            <p:strVal val="#ppt_x"/>
                                          </p:val>
                                        </p:tav>
                                      </p:tavLst>
                                    </p:anim>
                                    <p:anim calcmode="lin" valueType="num">
                                      <p:cBhvr additive="base">
                                        <p:cTn id="74" dur="5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0-#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childTnLst>
                          </p:cTn>
                        </p:par>
                        <p:par>
                          <p:cTn id="79" fill="hold">
                            <p:stCondLst>
                              <p:cond delay="1000"/>
                            </p:stCondLst>
                            <p:childTnLst>
                              <p:par>
                                <p:cTn id="80" presetID="54" presetClass="entr" presetSubtype="0" accel="10000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strVal val="#ppt_w*0.05"/>
                                          </p:val>
                                        </p:tav>
                                        <p:tav tm="100000">
                                          <p:val>
                                            <p:strVal val="#ppt_w"/>
                                          </p:val>
                                        </p:tav>
                                      </p:tavLst>
                                    </p:anim>
                                    <p:anim calcmode="lin" valueType="num">
                                      <p:cBhvr>
                                        <p:cTn id="83" dur="500" fill="hold"/>
                                        <p:tgtEl>
                                          <p:spTgt spid="31"/>
                                        </p:tgtEl>
                                        <p:attrNameLst>
                                          <p:attrName>ppt_h</p:attrName>
                                        </p:attrNameLst>
                                      </p:cBhvr>
                                      <p:tavLst>
                                        <p:tav tm="0">
                                          <p:val>
                                            <p:strVal val="#ppt_h"/>
                                          </p:val>
                                        </p:tav>
                                        <p:tav tm="100000">
                                          <p:val>
                                            <p:strVal val="#ppt_h"/>
                                          </p:val>
                                        </p:tav>
                                      </p:tavLst>
                                    </p:anim>
                                    <p:anim calcmode="lin" valueType="num">
                                      <p:cBhvr>
                                        <p:cTn id="84" dur="500" fill="hold"/>
                                        <p:tgtEl>
                                          <p:spTgt spid="31"/>
                                        </p:tgtEl>
                                        <p:attrNameLst>
                                          <p:attrName>ppt_x</p:attrName>
                                        </p:attrNameLst>
                                      </p:cBhvr>
                                      <p:tavLst>
                                        <p:tav tm="0">
                                          <p:val>
                                            <p:strVal val="#ppt_x-.2"/>
                                          </p:val>
                                        </p:tav>
                                        <p:tav tm="100000">
                                          <p:val>
                                            <p:strVal val="#ppt_x"/>
                                          </p:val>
                                        </p:tav>
                                      </p:tavLst>
                                    </p:anim>
                                    <p:anim calcmode="lin" valueType="num">
                                      <p:cBhvr>
                                        <p:cTn id="85" dur="500" fill="hold"/>
                                        <p:tgtEl>
                                          <p:spTgt spid="31"/>
                                        </p:tgtEl>
                                        <p:attrNameLst>
                                          <p:attrName>ppt_y</p:attrName>
                                        </p:attrNameLst>
                                      </p:cBhvr>
                                      <p:tavLst>
                                        <p:tav tm="0">
                                          <p:val>
                                            <p:strVal val="#ppt_y"/>
                                          </p:val>
                                        </p:tav>
                                        <p:tav tm="100000">
                                          <p:val>
                                            <p:strVal val="#ppt_y"/>
                                          </p:val>
                                        </p:tav>
                                      </p:tavLst>
                                    </p:anim>
                                    <p:animEffect transition="in" filter="fade">
                                      <p:cBhvr>
                                        <p:cTn id="86" dur="500"/>
                                        <p:tgtEl>
                                          <p:spTgt spid="31"/>
                                        </p:tgtEl>
                                      </p:cBhvr>
                                    </p:animEffect>
                                  </p:childTnLst>
                                </p:cTn>
                              </p:par>
                            </p:childTnLst>
                          </p:cTn>
                        </p:par>
                        <p:par>
                          <p:cTn id="87" fill="hold">
                            <p:stCondLst>
                              <p:cond delay="1500"/>
                            </p:stCondLst>
                            <p:childTnLst>
                              <p:par>
                                <p:cTn id="88" presetID="2" presetClass="entr" presetSubtype="8"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0-#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additive="base">
                                        <p:cTn id="94" dur="500" fill="hold"/>
                                        <p:tgtEl>
                                          <p:spTgt spid="15"/>
                                        </p:tgtEl>
                                        <p:attrNameLst>
                                          <p:attrName>ppt_x</p:attrName>
                                        </p:attrNameLst>
                                      </p:cBhvr>
                                      <p:tavLst>
                                        <p:tav tm="0">
                                          <p:val>
                                            <p:strVal val="0-#ppt_w/2"/>
                                          </p:val>
                                        </p:tav>
                                        <p:tav tm="100000">
                                          <p:val>
                                            <p:strVal val="#ppt_x"/>
                                          </p:val>
                                        </p:tav>
                                      </p:tavLst>
                                    </p:anim>
                                    <p:anim calcmode="lin" valueType="num">
                                      <p:cBhvr additive="base">
                                        <p:cTn id="95" dur="500" fill="hold"/>
                                        <p:tgtEl>
                                          <p:spTgt spid="15"/>
                                        </p:tgtEl>
                                        <p:attrNameLst>
                                          <p:attrName>ppt_y</p:attrName>
                                        </p:attrNameLst>
                                      </p:cBhvr>
                                      <p:tavLst>
                                        <p:tav tm="0">
                                          <p:val>
                                            <p:strVal val="#ppt_y"/>
                                          </p:val>
                                        </p:tav>
                                        <p:tav tm="100000">
                                          <p:val>
                                            <p:strVal val="#ppt_y"/>
                                          </p:val>
                                        </p:tav>
                                      </p:tavLst>
                                    </p:anim>
                                  </p:childTnLst>
                                </p:cTn>
                              </p:par>
                              <p:par>
                                <p:cTn id="96" presetID="54" presetClass="entr" presetSubtype="0" accel="10000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strVal val="#ppt_w*0.05"/>
                                          </p:val>
                                        </p:tav>
                                        <p:tav tm="100000">
                                          <p:val>
                                            <p:strVal val="#ppt_w"/>
                                          </p:val>
                                        </p:tav>
                                      </p:tavLst>
                                    </p:anim>
                                    <p:anim calcmode="lin" valueType="num">
                                      <p:cBhvr>
                                        <p:cTn id="99" dur="500" fill="hold"/>
                                        <p:tgtEl>
                                          <p:spTgt spid="33"/>
                                        </p:tgtEl>
                                        <p:attrNameLst>
                                          <p:attrName>ppt_h</p:attrName>
                                        </p:attrNameLst>
                                      </p:cBhvr>
                                      <p:tavLst>
                                        <p:tav tm="0">
                                          <p:val>
                                            <p:strVal val="#ppt_h"/>
                                          </p:val>
                                        </p:tav>
                                        <p:tav tm="100000">
                                          <p:val>
                                            <p:strVal val="#ppt_h"/>
                                          </p:val>
                                        </p:tav>
                                      </p:tavLst>
                                    </p:anim>
                                    <p:anim calcmode="lin" valueType="num">
                                      <p:cBhvr>
                                        <p:cTn id="100" dur="500" fill="hold"/>
                                        <p:tgtEl>
                                          <p:spTgt spid="33"/>
                                        </p:tgtEl>
                                        <p:attrNameLst>
                                          <p:attrName>ppt_x</p:attrName>
                                        </p:attrNameLst>
                                      </p:cBhvr>
                                      <p:tavLst>
                                        <p:tav tm="0">
                                          <p:val>
                                            <p:strVal val="#ppt_x-.2"/>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20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2000"/>
                                        <p:tgtEl>
                                          <p:spTgt spid="39"/>
                                        </p:tgtEl>
                                      </p:cBhvr>
                                    </p:animEffect>
                                  </p:childTnLst>
                                </p:cTn>
                              </p:par>
                            </p:childTnLst>
                          </p:cTn>
                        </p:par>
                        <p:par>
                          <p:cTn id="111" fill="hold">
                            <p:stCondLst>
                              <p:cond delay="2000"/>
                            </p:stCondLst>
                            <p:childTnLst>
                              <p:par>
                                <p:cTn id="112" presetID="10" presetClass="entr" presetSubtype="0" fill="hold"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2000"/>
                                        <p:tgtEl>
                                          <p:spTgt spid="40"/>
                                        </p:tgtEl>
                                      </p:cBhvr>
                                    </p:animEffect>
                                  </p:childTnLst>
                                </p:cTn>
                              </p:par>
                            </p:childTnLst>
                          </p:cTn>
                        </p:par>
                        <p:par>
                          <p:cTn id="115" fill="hold">
                            <p:stCondLst>
                              <p:cond delay="4000"/>
                            </p:stCondLst>
                            <p:childTnLst>
                              <p:par>
                                <p:cTn id="116" presetID="10" presetClass="entr" presetSubtype="0" fill="hold" grpId="0"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2000"/>
                                        <p:tgtEl>
                                          <p:spTgt spid="41"/>
                                        </p:tgtEl>
                                      </p:cBhvr>
                                    </p:animEffect>
                                  </p:childTnLst>
                                </p:cTn>
                              </p:par>
                            </p:childTnLst>
                          </p:cTn>
                        </p:par>
                        <p:par>
                          <p:cTn id="119" fill="hold">
                            <p:stCondLst>
                              <p:cond delay="6000"/>
                            </p:stCondLst>
                            <p:childTnLst>
                              <p:par>
                                <p:cTn id="120" presetID="10" presetClass="entr" presetSubtype="0" fill="hold" nodeType="after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000"/>
                                        <p:tgtEl>
                                          <p:spTgt spid="43"/>
                                        </p:tgtEl>
                                      </p:cBhvr>
                                    </p:animEffect>
                                  </p:childTnLst>
                                </p:cTn>
                              </p:par>
                              <p:par>
                                <p:cTn id="123" presetID="10" presetClass="entr" presetSubtype="0" fill="hold" grpId="1"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fade">
                                      <p:cBhvr>
                                        <p:cTn id="125" dur="20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2000"/>
                                        <p:tgtEl>
                                          <p:spTgt spid="47"/>
                                        </p:tgtEl>
                                      </p:cBhvr>
                                    </p:animEffect>
                                  </p:childTnLst>
                                </p:cTn>
                              </p:par>
                            </p:childTnLst>
                          </p:cTn>
                        </p:par>
                        <p:par>
                          <p:cTn id="131" fill="hold">
                            <p:stCondLst>
                              <p:cond delay="2000"/>
                            </p:stCondLst>
                            <p:childTnLst>
                              <p:par>
                                <p:cTn id="132" presetID="10" presetClass="entr" presetSubtype="0" fill="hold" grpId="0" nodeType="after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2000"/>
                                        <p:tgtEl>
                                          <p:spTgt spid="44"/>
                                        </p:tgtEl>
                                      </p:cBhvr>
                                    </p:animEffect>
                                  </p:childTnLst>
                                </p:cTn>
                              </p:par>
                              <p:par>
                                <p:cTn id="135" presetID="10" presetClass="entr" presetSubtype="0" fill="hold" nodeType="with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fade">
                                      <p:cBhvr>
                                        <p:cTn id="137" dur="2000"/>
                                        <p:tgtEl>
                                          <p:spTgt spid="48"/>
                                        </p:tgtEl>
                                      </p:cBhvr>
                                    </p:animEffect>
                                  </p:childTnLst>
                                </p:cTn>
                              </p:par>
                            </p:childTnLst>
                          </p:cTn>
                        </p:par>
                        <p:par>
                          <p:cTn id="138" fill="hold">
                            <p:stCondLst>
                              <p:cond delay="4000"/>
                            </p:stCondLst>
                            <p:childTnLst>
                              <p:par>
                                <p:cTn id="139" presetID="9" presetClass="entr" presetSubtype="0" fill="hold" nodeType="after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dissolve">
                                      <p:cBhvr>
                                        <p:cTn id="141" dur="500"/>
                                        <p:tgtEl>
                                          <p:spTgt spid="50"/>
                                        </p:tgtEl>
                                      </p:cBhvr>
                                    </p:animEffect>
                                  </p:childTnLst>
                                </p:cTn>
                              </p:par>
                            </p:childTnLst>
                          </p:cTn>
                        </p:par>
                        <p:par>
                          <p:cTn id="142" fill="hold">
                            <p:stCondLst>
                              <p:cond delay="4500"/>
                            </p:stCondLst>
                            <p:childTnLst>
                              <p:par>
                                <p:cTn id="143" presetID="9" presetClass="entr" presetSubtype="0" fill="hold" nodeType="after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dissolve">
                                      <p:cBhvr>
                                        <p:cTn id="1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P spid="20" grpId="0"/>
      <p:bldP spid="28" grpId="0"/>
      <p:bldP spid="31" grpId="0" animBg="1"/>
      <p:bldP spid="33" grpId="0" animBg="1"/>
      <p:bldP spid="34" grpId="0"/>
      <p:bldP spid="35" grpId="0"/>
      <p:bldP spid="36" grpId="0"/>
      <p:bldP spid="38" grpId="0" animBg="1"/>
      <p:bldP spid="39" grpId="0" animBg="1"/>
      <p:bldP spid="41" grpId="0" animBg="1"/>
      <p:bldP spid="44" grpId="0" animBg="1"/>
      <p:bldP spid="44" grpId="1" animBg="1"/>
      <p:bldP spid="47"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SuperEther</a:t>
            </a:r>
            <a:r>
              <a:rPr lang="en-US" dirty="0" smtClean="0"/>
              <a:t> Requirements</a:t>
            </a:r>
            <a:endParaRPr lang="en-US" dirty="0"/>
          </a:p>
        </p:txBody>
      </p:sp>
      <p:sp>
        <p:nvSpPr>
          <p:cNvPr id="3" name="Text Placeholder 2"/>
          <p:cNvSpPr>
            <a:spLocks noGrp="1"/>
          </p:cNvSpPr>
          <p:nvPr>
            <p:ph type="body" sz="quarter" idx="10"/>
          </p:nvPr>
        </p:nvSpPr>
        <p:spPr>
          <a:xfrm>
            <a:off x="152400" y="1066800"/>
            <a:ext cx="8991600" cy="5581936"/>
          </a:xfrm>
        </p:spPr>
        <p:txBody>
          <a:bodyPr/>
          <a:lstStyle/>
          <a:p>
            <a:r>
              <a:rPr lang="en-US" sz="1400" dirty="0" err="1" smtClean="0"/>
              <a:t>SuperEther</a:t>
            </a:r>
            <a:r>
              <a:rPr lang="en-US" sz="1400" dirty="0" smtClean="0"/>
              <a:t> (SE) is an alternative carrier that owns a PS network</a:t>
            </a:r>
          </a:p>
          <a:p>
            <a:r>
              <a:rPr lang="en-US" sz="1400" dirty="0" smtClean="0"/>
              <a:t>SE  offers a wholesale Ethernet service to their Mobile operator and retail services to their business customers.</a:t>
            </a:r>
          </a:p>
          <a:p>
            <a:r>
              <a:rPr lang="en-US" sz="1400" dirty="0" smtClean="0"/>
              <a:t>SE offers three types of services – Ethernet only , E1 leased line , and Multi services (Eth+E1).</a:t>
            </a:r>
          </a:p>
          <a:p>
            <a:r>
              <a:rPr lang="en-US" sz="1400" dirty="0" smtClean="0"/>
              <a:t>SE  has made a strategic decision to differentiate their Ethernet service offering by using the MEF standards and offer Carrier Ethernet services to their “Ethernet only” or “Multi service” customers. </a:t>
            </a:r>
          </a:p>
          <a:p>
            <a:r>
              <a:rPr lang="en-US" sz="1400" dirty="0" smtClean="0"/>
              <a:t>SE  has defined several types of customers that they need to support: </a:t>
            </a:r>
          </a:p>
          <a:p>
            <a:r>
              <a:rPr lang="en-US" sz="1400" b="1" dirty="0" smtClean="0"/>
              <a:t>The mobile operator</a:t>
            </a:r>
          </a:p>
          <a:p>
            <a:pPr lvl="1"/>
            <a:r>
              <a:rPr lang="en-US" sz="1400" dirty="0" smtClean="0"/>
              <a:t>Provides 2G and 3G services. </a:t>
            </a:r>
          </a:p>
          <a:p>
            <a:pPr lvl="1"/>
            <a:r>
              <a:rPr lang="en-US" sz="1400" b="1" dirty="0" smtClean="0"/>
              <a:t>Site A2 </a:t>
            </a:r>
            <a:r>
              <a:rPr lang="en-US" sz="1400" dirty="0" smtClean="0"/>
              <a:t>-&gt;  The solution in this site should enable the delivery of the 3G traffic coming from the Node B to the RNC located in </a:t>
            </a:r>
            <a:r>
              <a:rPr lang="en-US" sz="1400" b="1" dirty="0" smtClean="0"/>
              <a:t>site A1 </a:t>
            </a:r>
            <a:r>
              <a:rPr lang="en-US" sz="1400" dirty="0" smtClean="0"/>
              <a:t>(The solution should have dual power supply)</a:t>
            </a:r>
            <a:endParaRPr lang="en-US" sz="1400" b="1" dirty="0" smtClean="0"/>
          </a:p>
          <a:p>
            <a:pPr lvl="1"/>
            <a:r>
              <a:rPr lang="en-US" sz="1400" b="1" dirty="0" smtClean="0"/>
              <a:t>Site A3 </a:t>
            </a:r>
            <a:r>
              <a:rPr lang="en-US" sz="1400" dirty="0" smtClean="0"/>
              <a:t>-&gt; The solution in this site should enable the delivery of the 2G and the 3G traffic to the BSC &amp; RNC located in </a:t>
            </a:r>
            <a:r>
              <a:rPr lang="en-US" sz="1400" b="1" dirty="0" smtClean="0"/>
              <a:t>site A1</a:t>
            </a:r>
            <a:r>
              <a:rPr lang="en-US" sz="1400" dirty="0" smtClean="0"/>
              <a:t>. The 2G (BTS) is equipped with max 4xE1s (The solution should have dual power supply).</a:t>
            </a:r>
          </a:p>
          <a:p>
            <a:pPr lvl="1"/>
            <a:r>
              <a:rPr lang="en-US" sz="1400" b="1" dirty="0" smtClean="0"/>
              <a:t>Site A1 </a:t>
            </a:r>
            <a:r>
              <a:rPr lang="en-US" sz="1400" dirty="0" smtClean="0"/>
              <a:t>-&gt; This site contains the RNC and the BSC. It is accessed via SE’S PSN using  a 10GbE fiber connection. They need a protected connection for this fiber. Some additional 3G Node B’s will be connected by </a:t>
            </a:r>
            <a:r>
              <a:rPr lang="en-US" sz="1400" dirty="0" err="1" smtClean="0"/>
              <a:t>GbE</a:t>
            </a:r>
            <a:r>
              <a:rPr lang="en-US" sz="1400" dirty="0" smtClean="0"/>
              <a:t> fiber to  </a:t>
            </a:r>
            <a:r>
              <a:rPr lang="en-US" sz="1400" b="1" dirty="0" smtClean="0"/>
              <a:t>site A1 </a:t>
            </a:r>
            <a:r>
              <a:rPr lang="en-US" sz="1400" dirty="0" smtClean="0"/>
              <a:t>in the near future (The solution should have dual power supply).</a:t>
            </a:r>
          </a:p>
          <a:p>
            <a:r>
              <a:rPr lang="en-US" sz="1400" b="1" dirty="0" smtClean="0"/>
              <a:t>The Business Customers </a:t>
            </a:r>
          </a:p>
          <a:p>
            <a:pPr lvl="1"/>
            <a:r>
              <a:rPr lang="en-US" sz="1400" b="1" dirty="0" smtClean="0"/>
              <a:t>Site B1 </a:t>
            </a:r>
            <a:r>
              <a:rPr lang="en-US" sz="1400" dirty="0" smtClean="0"/>
              <a:t>-&gt; (Works opposite site B2) Is accessed via nxE1 (For Max 16Mbps Ethernet service) via the incumbent’s SDH network (Off-net access).   </a:t>
            </a:r>
          </a:p>
          <a:p>
            <a:pPr lvl="1"/>
            <a:r>
              <a:rPr lang="en-US" sz="1400" b="1" dirty="0" smtClean="0"/>
              <a:t>Site B2 </a:t>
            </a:r>
            <a:r>
              <a:rPr lang="en-US" sz="1400" dirty="0" smtClean="0"/>
              <a:t>-&gt; (Works opposite  site B1)  Requires an Ethernet service (up to 16Mbps)  over 4W lines via an IP DSLAM </a:t>
            </a:r>
          </a:p>
          <a:p>
            <a:pPr lvl="1"/>
            <a:r>
              <a:rPr lang="en-US" sz="1400" b="1" dirty="0" smtClean="0"/>
              <a:t>Site C1 </a:t>
            </a:r>
            <a:r>
              <a:rPr lang="en-US" sz="1400" dirty="0" smtClean="0"/>
              <a:t>-&gt; (Works opposite site C2) requires an E1 leased line service (2Mbps) via the PSN</a:t>
            </a:r>
          </a:p>
          <a:p>
            <a:pPr lvl="1"/>
            <a:r>
              <a:rPr lang="en-US" sz="1400" b="1" dirty="0" smtClean="0"/>
              <a:t>Site C</a:t>
            </a:r>
            <a:r>
              <a:rPr lang="en-US" sz="1400" dirty="0" smtClean="0"/>
              <a:t>2 -&gt; (Works opposite site C1) requires an E1 leased line service via the IP DSLAM</a:t>
            </a:r>
          </a:p>
          <a:p>
            <a:pPr lvl="1"/>
            <a:endParaRPr lang="en-US" sz="1400" dirty="0" smtClean="0"/>
          </a:p>
          <a:p>
            <a:endParaRPr lang="en-US" sz="1400" dirty="0"/>
          </a:p>
        </p:txBody>
      </p:sp>
      <p:pic>
        <p:nvPicPr>
          <p:cNvPr id="1026" name="Picture 2"/>
          <p:cNvPicPr>
            <a:picLocks noChangeAspect="1" noChangeArrowheads="1"/>
          </p:cNvPicPr>
          <p:nvPr/>
        </p:nvPicPr>
        <p:blipFill>
          <a:blip r:embed="rId2" cstate="print"/>
          <a:srcRect/>
          <a:stretch>
            <a:fillRect/>
          </a:stretch>
        </p:blipFill>
        <p:spPr bwMode="auto">
          <a:xfrm>
            <a:off x="7010400" y="188256"/>
            <a:ext cx="685800" cy="822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SuperEther</a:t>
            </a:r>
            <a:r>
              <a:rPr lang="en-US" dirty="0" smtClean="0"/>
              <a:t> Requirements Cont.</a:t>
            </a:r>
            <a:endParaRPr lang="en-US" dirty="0"/>
          </a:p>
        </p:txBody>
      </p:sp>
      <p:sp>
        <p:nvSpPr>
          <p:cNvPr id="3" name="Text Placeholder 2"/>
          <p:cNvSpPr>
            <a:spLocks noGrp="1"/>
          </p:cNvSpPr>
          <p:nvPr>
            <p:ph type="body" sz="quarter" idx="10"/>
          </p:nvPr>
        </p:nvSpPr>
        <p:spPr>
          <a:xfrm>
            <a:off x="285464" y="1252184"/>
            <a:ext cx="8382000" cy="5410200"/>
          </a:xfrm>
        </p:spPr>
        <p:txBody>
          <a:bodyPr/>
          <a:lstStyle/>
          <a:p>
            <a:pPr lvl="1"/>
            <a:r>
              <a:rPr lang="en-US" sz="1600" b="1" dirty="0" smtClean="0"/>
              <a:t>Site D1 -&gt; </a:t>
            </a:r>
            <a:r>
              <a:rPr lang="en-US" sz="1600" dirty="0" smtClean="0"/>
              <a:t>(Works opposite site D2) requires a multi service support (Ethernet &amp; E1). The Ethernet service requires 2Mbps and the E1 service  requires 2Mbps as well.</a:t>
            </a:r>
          </a:p>
          <a:p>
            <a:pPr lvl="1"/>
            <a:r>
              <a:rPr lang="en-US" sz="1600" b="1" dirty="0" smtClean="0"/>
              <a:t>Site D2</a:t>
            </a:r>
            <a:r>
              <a:rPr lang="en-US" sz="1600" dirty="0" smtClean="0"/>
              <a:t> - &gt;  (Works opposite site D1) requires a multiservice support (2Mbps Eth and 2Mbps E1) via a 4w Line to the IP DSLAM</a:t>
            </a:r>
          </a:p>
          <a:p>
            <a:pPr lvl="1"/>
            <a:r>
              <a:rPr lang="en-US" sz="1600" b="1" dirty="0" smtClean="0"/>
              <a:t>Site E1 </a:t>
            </a:r>
            <a:r>
              <a:rPr lang="en-US" sz="1600" dirty="0" smtClean="0"/>
              <a:t>-&gt;  (Works opposite site E2) requires an Ethernet  service (5Mbps). This site is accessed by a </a:t>
            </a:r>
            <a:r>
              <a:rPr lang="en-US" sz="1600" dirty="0" err="1" smtClean="0"/>
              <a:t>GbE</a:t>
            </a:r>
            <a:r>
              <a:rPr lang="en-US" sz="1600" dirty="0" smtClean="0"/>
              <a:t> fiber.</a:t>
            </a:r>
          </a:p>
          <a:p>
            <a:pPr lvl="1"/>
            <a:r>
              <a:rPr lang="en-US" sz="1600" b="1" dirty="0" smtClean="0"/>
              <a:t>Site E2 </a:t>
            </a:r>
            <a:r>
              <a:rPr lang="en-US" sz="1600" dirty="0" smtClean="0"/>
              <a:t>-&gt; (Works opposite site E1) requires a 5mbps Ethernet service and is accessed via  4Wlines via the IP DSLAM.</a:t>
            </a:r>
          </a:p>
          <a:p>
            <a:pPr lvl="1"/>
            <a:r>
              <a:rPr lang="en-US" sz="1600" b="1" dirty="0" smtClean="0"/>
              <a:t>Site F1</a:t>
            </a:r>
            <a:r>
              <a:rPr lang="en-US" sz="1600" dirty="0" smtClean="0"/>
              <a:t>-&gt; This is a POP site. It is connected to several remote customer’s sites and aggregates the traffic (Preserving the QOS of each customer service) into a 10GbE fiber link to the PSN</a:t>
            </a:r>
          </a:p>
          <a:p>
            <a:pPr lvl="1"/>
            <a:r>
              <a:rPr lang="en-US" sz="1600" b="1" dirty="0" smtClean="0"/>
              <a:t>Site G1-</a:t>
            </a:r>
            <a:r>
              <a:rPr lang="en-US" sz="1600" dirty="0" smtClean="0"/>
              <a:t>&gt; This is an aggregation site and the gateway between SE’s network and the Incumbent’s network.  It is connected to the SDH via n X STM-1 and to the PSN via a protected 10GbE fiber. This site is also connected to the Metro Eth network via a protected 10GbE fiber</a:t>
            </a:r>
          </a:p>
          <a:p>
            <a:pPr lvl="1"/>
            <a:r>
              <a:rPr lang="en-US" sz="1600" b="1" dirty="0" smtClean="0"/>
              <a:t>Site H1</a:t>
            </a:r>
            <a:r>
              <a:rPr lang="en-US" sz="1600" dirty="0" smtClean="0"/>
              <a:t> -&gt;  (Works opposite site H2) This is a type of customer that requires a 100Mbps Ethernet service. These types of customers are accessed via an STM-1 link, using the Incumbent SDH but SE intends to  access these customers via their PSN (</a:t>
            </a:r>
            <a:r>
              <a:rPr lang="en-US" sz="1600" dirty="0" err="1" smtClean="0"/>
              <a:t>GbE</a:t>
            </a:r>
            <a:r>
              <a:rPr lang="en-US" sz="1600" dirty="0" smtClean="0"/>
              <a:t> Fiber) in the future. </a:t>
            </a: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7010400" y="188256"/>
            <a:ext cx="685800" cy="822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t>
            </a:r>
            <a:r>
              <a:rPr lang="en-US" b="1" dirty="0" err="1" smtClean="0"/>
              <a:t>SuperEther</a:t>
            </a:r>
            <a:r>
              <a:rPr lang="en-US" b="1" dirty="0" smtClean="0"/>
              <a:t>” Carrier  Application</a:t>
            </a:r>
            <a:endParaRPr lang="en-US" b="1" dirty="0"/>
          </a:p>
        </p:txBody>
      </p:sp>
      <p:sp>
        <p:nvSpPr>
          <p:cNvPr id="3" name="Rounded Rectangle 2"/>
          <p:cNvSpPr/>
          <p:nvPr/>
        </p:nvSpPr>
        <p:spPr>
          <a:xfrm>
            <a:off x="3200400" y="6187966"/>
            <a:ext cx="1295400" cy="591204"/>
          </a:xfrm>
          <a:prstGeom prst="roundRect">
            <a:avLst/>
          </a:prstGeom>
          <a:solidFill>
            <a:schemeClr val="tx2">
              <a:lumMod val="20000"/>
              <a:lumOff val="80000"/>
            </a:schemeClr>
          </a:solidFill>
          <a:ln>
            <a:solidFill>
              <a:schemeClr val="tx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a:solidFill>
                  <a:schemeClr val="tx2">
                    <a:lumMod val="40000"/>
                    <a:lumOff val="60000"/>
                  </a:schemeClr>
                </a:solidFill>
              </a:ln>
            </a:endParaRPr>
          </a:p>
        </p:txBody>
      </p:sp>
      <p:sp>
        <p:nvSpPr>
          <p:cNvPr id="4" name="Rounded Rectangle 3"/>
          <p:cNvSpPr/>
          <p:nvPr/>
        </p:nvSpPr>
        <p:spPr>
          <a:xfrm>
            <a:off x="228600" y="2057400"/>
            <a:ext cx="1595250" cy="591204"/>
          </a:xfrm>
          <a:prstGeom prst="roundRect">
            <a:avLst/>
          </a:prstGeom>
          <a:solidFill>
            <a:schemeClr val="tx2">
              <a:lumMod val="20000"/>
              <a:lumOff val="80000"/>
            </a:schemeClr>
          </a:solidFill>
          <a:ln>
            <a:solidFill>
              <a:schemeClr val="tx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5" name="Straight Connector 4"/>
          <p:cNvCxnSpPr/>
          <p:nvPr/>
        </p:nvCxnSpPr>
        <p:spPr>
          <a:xfrm>
            <a:off x="1857702" y="4191000"/>
            <a:ext cx="49136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091562" y="4629804"/>
            <a:ext cx="1232336" cy="551796"/>
          </a:xfrm>
          <a:prstGeom prst="roundRect">
            <a:avLst/>
          </a:prstGeom>
          <a:solidFill>
            <a:srgbClr val="F29400">
              <a:alpha val="18000"/>
            </a:srgb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2400" y="6308834"/>
            <a:ext cx="1692166" cy="4572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Freeform 7"/>
          <p:cNvSpPr/>
          <p:nvPr/>
        </p:nvSpPr>
        <p:spPr>
          <a:xfrm>
            <a:off x="790902" y="5044966"/>
            <a:ext cx="2133600" cy="1524000"/>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275898" y="1066800"/>
            <a:ext cx="1524000" cy="762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 y="3673366"/>
            <a:ext cx="1860332" cy="10510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ounded Rectangle 10"/>
          <p:cNvSpPr/>
          <p:nvPr/>
        </p:nvSpPr>
        <p:spPr>
          <a:xfrm>
            <a:off x="160276" y="4974026"/>
            <a:ext cx="1692166" cy="59120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ounded Rectangle 11"/>
          <p:cNvSpPr/>
          <p:nvPr/>
        </p:nvSpPr>
        <p:spPr>
          <a:xfrm>
            <a:off x="152400" y="5644060"/>
            <a:ext cx="1692166" cy="59120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3733800" y="1773620"/>
            <a:ext cx="1752600" cy="1480784"/>
          </a:xfrm>
          <a:prstGeom prst="roundRect">
            <a:avLst/>
          </a:prstGeom>
          <a:solidFill>
            <a:schemeClr val="accent2">
              <a:lumMod val="60000"/>
              <a:lumOff val="40000"/>
              <a:alpha val="18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283668" y="2002220"/>
            <a:ext cx="1828800" cy="71470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p:cNvSpPr/>
          <p:nvPr/>
        </p:nvSpPr>
        <p:spPr>
          <a:xfrm>
            <a:off x="7239000" y="3069020"/>
            <a:ext cx="1860332" cy="12192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ounded Rectangle 15"/>
          <p:cNvSpPr/>
          <p:nvPr/>
        </p:nvSpPr>
        <p:spPr>
          <a:xfrm>
            <a:off x="4724400" y="4974020"/>
            <a:ext cx="656898" cy="135058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5486400" y="4974020"/>
            <a:ext cx="670034" cy="135058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ounded Rectangle 17"/>
          <p:cNvSpPr/>
          <p:nvPr/>
        </p:nvSpPr>
        <p:spPr>
          <a:xfrm>
            <a:off x="6279932" y="4974020"/>
            <a:ext cx="670034" cy="135058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026166" y="4974020"/>
            <a:ext cx="670034" cy="135058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Freeform 19"/>
          <p:cNvSpPr/>
          <p:nvPr/>
        </p:nvSpPr>
        <p:spPr>
          <a:xfrm>
            <a:off x="512374" y="4511566"/>
            <a:ext cx="2133600" cy="1450429"/>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4419600" y="284305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19600" y="2916620"/>
            <a:ext cx="1143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6400800" y="2393726"/>
            <a:ext cx="228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45"/>
          <p:cNvPicPr>
            <a:picLocks noChangeAspect="1" noChangeArrowheads="1"/>
          </p:cNvPicPr>
          <p:nvPr/>
        </p:nvPicPr>
        <p:blipFill>
          <a:blip r:embed="rId2" cstate="print"/>
          <a:srcRect/>
          <a:stretch>
            <a:fillRect/>
          </a:stretch>
        </p:blipFill>
        <p:spPr>
          <a:xfrm rot="5400000">
            <a:off x="5294334" y="3954844"/>
            <a:ext cx="300037" cy="661987"/>
          </a:xfrm>
          <a:prstGeom prst="rect">
            <a:avLst/>
          </a:prstGeom>
          <a:noFill/>
        </p:spPr>
      </p:pic>
      <p:cxnSp>
        <p:nvCxnSpPr>
          <p:cNvPr id="26" name="Elbow Connector 25"/>
          <p:cNvCxnSpPr/>
          <p:nvPr/>
        </p:nvCxnSpPr>
        <p:spPr>
          <a:xfrm rot="5400000">
            <a:off x="4767615" y="4745419"/>
            <a:ext cx="762000" cy="1524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5362431" y="4724947"/>
            <a:ext cx="762000" cy="1933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029199" y="5604038"/>
            <a:ext cx="304800" cy="353702"/>
            <a:chOff x="1981200" y="5410200"/>
            <a:chExt cx="304800" cy="353702"/>
          </a:xfrm>
        </p:grpSpPr>
        <p:cxnSp>
          <p:nvCxnSpPr>
            <p:cNvPr id="29" name="Straight Connector 28"/>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674055" y="5604038"/>
            <a:ext cx="304800" cy="353702"/>
            <a:chOff x="1981200" y="5410200"/>
            <a:chExt cx="304800" cy="353702"/>
          </a:xfrm>
        </p:grpSpPr>
        <p:cxnSp>
          <p:nvCxnSpPr>
            <p:cNvPr id="34" name="Straight Connector 33"/>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rot="5400000">
            <a:off x="4797755" y="5726298"/>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4641999" y="5879518"/>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40" name="Text Box 7"/>
          <p:cNvSpPr txBox="1">
            <a:spLocks noChangeArrowheads="1"/>
          </p:cNvSpPr>
          <p:nvPr/>
        </p:nvSpPr>
        <p:spPr bwMode="auto">
          <a:xfrm>
            <a:off x="4918991" y="5882055"/>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41" name="Text Box 7"/>
          <p:cNvSpPr txBox="1">
            <a:spLocks noChangeArrowheads="1"/>
          </p:cNvSpPr>
          <p:nvPr/>
        </p:nvSpPr>
        <p:spPr bwMode="auto">
          <a:xfrm>
            <a:off x="5533698" y="5879425"/>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Eth</a:t>
            </a:r>
            <a:endParaRPr lang="en-US" sz="1100" dirty="0">
              <a:solidFill>
                <a:schemeClr val="bg1"/>
              </a:solidFill>
              <a:latin typeface="Arial" charset="0"/>
              <a:cs typeface="Arial" charset="0"/>
            </a:endParaRPr>
          </a:p>
        </p:txBody>
      </p:sp>
      <p:sp>
        <p:nvSpPr>
          <p:cNvPr id="42" name="Text Box 7"/>
          <p:cNvSpPr txBox="1">
            <a:spLocks noChangeArrowheads="1"/>
          </p:cNvSpPr>
          <p:nvPr/>
        </p:nvSpPr>
        <p:spPr bwMode="auto">
          <a:xfrm>
            <a:off x="4710751" y="461534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sp>
        <p:nvSpPr>
          <p:cNvPr id="43" name="Text Box 7"/>
          <p:cNvSpPr txBox="1">
            <a:spLocks noChangeArrowheads="1"/>
          </p:cNvSpPr>
          <p:nvPr/>
        </p:nvSpPr>
        <p:spPr bwMode="auto">
          <a:xfrm>
            <a:off x="5439783" y="462330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cxnSp>
        <p:nvCxnSpPr>
          <p:cNvPr id="46" name="Elbow Connector 45"/>
          <p:cNvCxnSpPr>
            <a:endCxn id="25" idx="1"/>
          </p:cNvCxnSpPr>
          <p:nvPr/>
        </p:nvCxnSpPr>
        <p:spPr>
          <a:xfrm rot="5400000">
            <a:off x="5122476" y="3467096"/>
            <a:ext cx="990600" cy="3468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45"/>
          <p:cNvPicPr>
            <a:picLocks noChangeAspect="1" noChangeArrowheads="1"/>
          </p:cNvPicPr>
          <p:nvPr/>
        </p:nvPicPr>
        <p:blipFill>
          <a:blip r:embed="rId2" cstate="print"/>
          <a:srcRect/>
          <a:stretch>
            <a:fillRect/>
          </a:stretch>
        </p:blipFill>
        <p:spPr>
          <a:xfrm rot="5400000">
            <a:off x="6796726" y="3954844"/>
            <a:ext cx="300037" cy="661987"/>
          </a:xfrm>
          <a:prstGeom prst="rect">
            <a:avLst/>
          </a:prstGeom>
          <a:noFill/>
        </p:spPr>
      </p:pic>
      <p:cxnSp>
        <p:nvCxnSpPr>
          <p:cNvPr id="48" name="Elbow Connector 47"/>
          <p:cNvCxnSpPr/>
          <p:nvPr/>
        </p:nvCxnSpPr>
        <p:spPr>
          <a:xfrm rot="5400000">
            <a:off x="6283655" y="4745419"/>
            <a:ext cx="762000" cy="1524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6200000" flipH="1">
            <a:off x="6851175" y="4724947"/>
            <a:ext cx="762000" cy="1933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436055" y="5604038"/>
            <a:ext cx="304800" cy="353702"/>
            <a:chOff x="1981200" y="5410200"/>
            <a:chExt cx="304800" cy="353702"/>
          </a:xfrm>
        </p:grpSpPr>
        <p:cxnSp>
          <p:nvCxnSpPr>
            <p:cNvPr id="52" name="Straight Connector 51"/>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 Box 7"/>
          <p:cNvSpPr txBox="1">
            <a:spLocks noChangeArrowheads="1"/>
          </p:cNvSpPr>
          <p:nvPr/>
        </p:nvSpPr>
        <p:spPr bwMode="auto">
          <a:xfrm>
            <a:off x="7113895" y="586587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57" name="Text Box 7"/>
          <p:cNvSpPr txBox="1">
            <a:spLocks noChangeArrowheads="1"/>
          </p:cNvSpPr>
          <p:nvPr/>
        </p:nvSpPr>
        <p:spPr bwMode="auto">
          <a:xfrm>
            <a:off x="6327965" y="5884488"/>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Eth</a:t>
            </a:r>
            <a:endParaRPr lang="en-US" sz="1100" dirty="0">
              <a:solidFill>
                <a:schemeClr val="bg1"/>
              </a:solidFill>
              <a:latin typeface="Arial" charset="0"/>
              <a:cs typeface="Arial" charset="0"/>
            </a:endParaRPr>
          </a:p>
        </p:txBody>
      </p:sp>
      <p:sp>
        <p:nvSpPr>
          <p:cNvPr id="58" name="Text Box 7"/>
          <p:cNvSpPr txBox="1">
            <a:spLocks noChangeArrowheads="1"/>
          </p:cNvSpPr>
          <p:nvPr/>
        </p:nvSpPr>
        <p:spPr bwMode="auto">
          <a:xfrm>
            <a:off x="6226791" y="461534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sp>
        <p:nvSpPr>
          <p:cNvPr id="59" name="Text Box 7"/>
          <p:cNvSpPr txBox="1">
            <a:spLocks noChangeArrowheads="1"/>
          </p:cNvSpPr>
          <p:nvPr/>
        </p:nvSpPr>
        <p:spPr bwMode="auto">
          <a:xfrm>
            <a:off x="6928527" y="462330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cxnSp>
        <p:nvCxnSpPr>
          <p:cNvPr id="62" name="Elbow Connector 61"/>
          <p:cNvCxnSpPr>
            <a:endCxn id="47" idx="1"/>
          </p:cNvCxnSpPr>
          <p:nvPr/>
        </p:nvCxnSpPr>
        <p:spPr>
          <a:xfrm rot="16200000" flipH="1">
            <a:off x="6064173" y="3253248"/>
            <a:ext cx="990598" cy="77454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7214547" y="5673158"/>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8274268" y="2230820"/>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solidFill>
                  <a:schemeClr val="bg1"/>
                </a:solidFill>
                <a:latin typeface="Arial" charset="0"/>
                <a:cs typeface="Arial" charset="0"/>
              </a:rPr>
              <a:t>GbE</a:t>
            </a:r>
            <a:endParaRPr lang="en-US" sz="1100" dirty="0">
              <a:solidFill>
                <a:schemeClr val="bg1"/>
              </a:solidFill>
              <a:latin typeface="Arial" charset="0"/>
              <a:cs typeface="Arial" charset="0"/>
            </a:endParaRPr>
          </a:p>
        </p:txBody>
      </p:sp>
      <p:sp>
        <p:nvSpPr>
          <p:cNvPr id="65" name="Text Box 7"/>
          <p:cNvSpPr txBox="1">
            <a:spLocks noChangeArrowheads="1"/>
          </p:cNvSpPr>
          <p:nvPr/>
        </p:nvSpPr>
        <p:spPr bwMode="auto">
          <a:xfrm>
            <a:off x="3004938" y="3415352"/>
            <a:ext cx="4572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10GbE</a:t>
            </a:r>
            <a:endParaRPr lang="en-US" sz="1050" dirty="0">
              <a:latin typeface="Arial" charset="0"/>
              <a:cs typeface="Arial" charset="0"/>
            </a:endParaRPr>
          </a:p>
        </p:txBody>
      </p:sp>
      <p:sp>
        <p:nvSpPr>
          <p:cNvPr id="66" name="Text Box 7"/>
          <p:cNvSpPr txBox="1">
            <a:spLocks noChangeArrowheads="1"/>
          </p:cNvSpPr>
          <p:nvPr/>
        </p:nvSpPr>
        <p:spPr bwMode="auto">
          <a:xfrm flipH="1">
            <a:off x="4753302" y="2672254"/>
            <a:ext cx="5334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10GbE</a:t>
            </a:r>
            <a:endParaRPr lang="en-US" sz="1100" dirty="0">
              <a:latin typeface="Arial" charset="0"/>
              <a:cs typeface="Arial" charset="0"/>
            </a:endParaRPr>
          </a:p>
        </p:txBody>
      </p:sp>
      <p:grpSp>
        <p:nvGrpSpPr>
          <p:cNvPr id="69" name="Group 68"/>
          <p:cNvGrpSpPr/>
          <p:nvPr/>
        </p:nvGrpSpPr>
        <p:grpSpPr>
          <a:xfrm rot="5400000">
            <a:off x="764117" y="5274079"/>
            <a:ext cx="242249" cy="214951"/>
            <a:chOff x="1981200" y="5410200"/>
            <a:chExt cx="304800" cy="353702"/>
          </a:xfrm>
        </p:grpSpPr>
        <p:cxnSp>
          <p:nvCxnSpPr>
            <p:cNvPr id="70" name="Straight Connector 69"/>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Elbow Connector 73"/>
          <p:cNvCxnSpPr/>
          <p:nvPr/>
        </p:nvCxnSpPr>
        <p:spPr>
          <a:xfrm rot="10800000">
            <a:off x="676542" y="5176271"/>
            <a:ext cx="381000" cy="76200"/>
          </a:xfrm>
          <a:prstGeom prst="bentConnector3">
            <a:avLst>
              <a:gd name="adj1" fmla="val 2850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334368" y="5127767"/>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76" name="Text Box 7"/>
          <p:cNvSpPr txBox="1">
            <a:spLocks noChangeArrowheads="1"/>
          </p:cNvSpPr>
          <p:nvPr/>
        </p:nvSpPr>
        <p:spPr bwMode="auto">
          <a:xfrm>
            <a:off x="363782" y="5303381"/>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grpSp>
        <p:nvGrpSpPr>
          <p:cNvPr id="78" name="Group 77"/>
          <p:cNvGrpSpPr/>
          <p:nvPr/>
        </p:nvGrpSpPr>
        <p:grpSpPr>
          <a:xfrm rot="5400000">
            <a:off x="618429" y="1416781"/>
            <a:ext cx="242249" cy="214951"/>
            <a:chOff x="1981200" y="5410200"/>
            <a:chExt cx="304800" cy="353702"/>
          </a:xfrm>
        </p:grpSpPr>
        <p:cxnSp>
          <p:nvCxnSpPr>
            <p:cNvPr id="79" name="Straight Connector 78"/>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 Box 7"/>
          <p:cNvSpPr txBox="1">
            <a:spLocks noChangeArrowheads="1"/>
          </p:cNvSpPr>
          <p:nvPr/>
        </p:nvSpPr>
        <p:spPr bwMode="auto">
          <a:xfrm>
            <a:off x="218094" y="1446083"/>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Eth</a:t>
            </a:r>
            <a:endParaRPr lang="en-US" sz="1100" dirty="0">
              <a:solidFill>
                <a:schemeClr val="bg1"/>
              </a:solidFill>
              <a:latin typeface="Arial" charset="0"/>
              <a:cs typeface="Arial" charset="0"/>
            </a:endParaRPr>
          </a:p>
        </p:txBody>
      </p:sp>
      <p:grpSp>
        <p:nvGrpSpPr>
          <p:cNvPr id="86" name="Group 85"/>
          <p:cNvGrpSpPr/>
          <p:nvPr/>
        </p:nvGrpSpPr>
        <p:grpSpPr>
          <a:xfrm>
            <a:off x="7937508" y="3801452"/>
            <a:ext cx="762000" cy="163776"/>
            <a:chOff x="8077200" y="5715000"/>
            <a:chExt cx="762000" cy="163776"/>
          </a:xfrm>
        </p:grpSpPr>
        <p:cxnSp>
          <p:nvCxnSpPr>
            <p:cNvPr id="87" name="Straight Connector 86"/>
            <p:cNvCxnSpPr/>
            <p:nvPr/>
          </p:nvCxnSpPr>
          <p:spPr>
            <a:xfrm rot="10800000">
              <a:off x="8077200" y="57150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8077200" y="5769592"/>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8077200" y="5824184"/>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8077200" y="5878776"/>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2" name="Picture 7" descr="bts-r"/>
          <p:cNvPicPr>
            <a:picLocks noChangeAspect="1" noChangeArrowheads="1"/>
          </p:cNvPicPr>
          <p:nvPr/>
        </p:nvPicPr>
        <p:blipFill>
          <a:blip r:embed="rId3" cstate="print"/>
          <a:srcRect/>
          <a:stretch>
            <a:fillRect/>
          </a:stretch>
        </p:blipFill>
        <p:spPr bwMode="auto">
          <a:xfrm>
            <a:off x="8625426" y="3215250"/>
            <a:ext cx="381000" cy="801154"/>
          </a:xfrm>
          <a:prstGeom prst="rect">
            <a:avLst/>
          </a:prstGeom>
          <a:noFill/>
          <a:ln w="9525">
            <a:noFill/>
            <a:miter lim="800000"/>
            <a:headEnd/>
            <a:tailEnd/>
          </a:ln>
        </p:spPr>
      </p:pic>
      <p:pic>
        <p:nvPicPr>
          <p:cNvPr id="93" name="Picture 7" descr="bts-r"/>
          <p:cNvPicPr>
            <a:picLocks noChangeAspect="1" noChangeArrowheads="1"/>
          </p:cNvPicPr>
          <p:nvPr/>
        </p:nvPicPr>
        <p:blipFill>
          <a:blip r:embed="rId3" cstate="print"/>
          <a:srcRect/>
          <a:stretch>
            <a:fillRect/>
          </a:stretch>
        </p:blipFill>
        <p:spPr bwMode="auto">
          <a:xfrm>
            <a:off x="8152460" y="2758050"/>
            <a:ext cx="381000" cy="801154"/>
          </a:xfrm>
          <a:prstGeom prst="rect">
            <a:avLst/>
          </a:prstGeom>
          <a:noFill/>
          <a:ln w="9525">
            <a:noFill/>
            <a:miter lim="800000"/>
            <a:headEnd/>
            <a:tailEnd/>
          </a:ln>
        </p:spPr>
      </p:pic>
      <p:sp>
        <p:nvSpPr>
          <p:cNvPr id="94" name="Text Box 7"/>
          <p:cNvSpPr txBox="1">
            <a:spLocks noChangeArrowheads="1"/>
          </p:cNvSpPr>
          <p:nvPr/>
        </p:nvSpPr>
        <p:spPr bwMode="auto">
          <a:xfrm>
            <a:off x="8321566" y="398079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4xE1</a:t>
            </a:r>
            <a:endParaRPr lang="en-US" sz="1100" dirty="0">
              <a:solidFill>
                <a:schemeClr val="bg1"/>
              </a:solidFill>
              <a:latin typeface="Arial" charset="0"/>
              <a:cs typeface="Arial" charset="0"/>
            </a:endParaRPr>
          </a:p>
        </p:txBody>
      </p:sp>
      <p:sp>
        <p:nvSpPr>
          <p:cNvPr id="95" name="Text Box 5"/>
          <p:cNvSpPr txBox="1">
            <a:spLocks noChangeArrowheads="1"/>
          </p:cNvSpPr>
          <p:nvPr/>
        </p:nvSpPr>
        <p:spPr bwMode="auto">
          <a:xfrm>
            <a:off x="8705196" y="4028088"/>
            <a:ext cx="275717" cy="169277"/>
          </a:xfrm>
          <a:prstGeom prst="rect">
            <a:avLst/>
          </a:prstGeom>
          <a:noFill/>
          <a:ln w="9525">
            <a:noFill/>
            <a:miter lim="800000"/>
            <a:headEnd/>
            <a:tailEnd/>
          </a:ln>
        </p:spPr>
        <p:txBody>
          <a:bodyPr wrap="none" lIns="0" tIns="0" rIns="0" bIns="0" anchor="ctr" anchorCtr="1">
            <a:spAutoFit/>
          </a:bodyPr>
          <a:lstStyle/>
          <a:p>
            <a:r>
              <a:rPr lang="en-US" sz="1100" dirty="0" smtClean="0">
                <a:solidFill>
                  <a:schemeClr val="bg1"/>
                </a:solidFill>
                <a:latin typeface="Arial" charset="0"/>
                <a:cs typeface="Arial" charset="0"/>
              </a:rPr>
              <a:t>BTS</a:t>
            </a:r>
            <a:endParaRPr lang="en-US" sz="1200" dirty="0">
              <a:solidFill>
                <a:schemeClr val="bg1"/>
              </a:solidFill>
              <a:latin typeface="Arial" charset="0"/>
              <a:cs typeface="Arial" charset="0"/>
            </a:endParaRPr>
          </a:p>
        </p:txBody>
      </p:sp>
      <p:sp>
        <p:nvSpPr>
          <p:cNvPr id="96" name="Text Box 7"/>
          <p:cNvSpPr txBox="1">
            <a:spLocks noChangeArrowheads="1"/>
          </p:cNvSpPr>
          <p:nvPr/>
        </p:nvSpPr>
        <p:spPr bwMode="auto">
          <a:xfrm>
            <a:off x="6858000" y="2196658"/>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100" dirty="0">
              <a:latin typeface="Arial" charset="0"/>
              <a:cs typeface="Arial" charset="0"/>
            </a:endParaRPr>
          </a:p>
        </p:txBody>
      </p:sp>
      <p:pic>
        <p:nvPicPr>
          <p:cNvPr id="97" name="Picture 7" descr="bts-r"/>
          <p:cNvPicPr>
            <a:picLocks noChangeAspect="1" noChangeArrowheads="1"/>
          </p:cNvPicPr>
          <p:nvPr/>
        </p:nvPicPr>
        <p:blipFill>
          <a:blip r:embed="rId3" cstate="print"/>
          <a:srcRect/>
          <a:stretch>
            <a:fillRect/>
          </a:stretch>
        </p:blipFill>
        <p:spPr bwMode="auto">
          <a:xfrm>
            <a:off x="8572363" y="1695285"/>
            <a:ext cx="381000" cy="801154"/>
          </a:xfrm>
          <a:prstGeom prst="rect">
            <a:avLst/>
          </a:prstGeom>
          <a:noFill/>
          <a:ln w="9525">
            <a:noFill/>
            <a:miter lim="800000"/>
            <a:headEnd/>
            <a:tailEnd/>
          </a:ln>
        </p:spPr>
      </p:pic>
      <p:sp>
        <p:nvSpPr>
          <p:cNvPr id="98" name="Text Box 7"/>
          <p:cNvSpPr txBox="1">
            <a:spLocks noChangeArrowheads="1"/>
          </p:cNvSpPr>
          <p:nvPr/>
        </p:nvSpPr>
        <p:spPr bwMode="auto">
          <a:xfrm>
            <a:off x="7572702" y="3465786"/>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solidFill>
                  <a:schemeClr val="bg1"/>
                </a:solidFill>
                <a:latin typeface="Arial" charset="0"/>
                <a:cs typeface="Arial" charset="0"/>
              </a:rPr>
              <a:t>GbE</a:t>
            </a:r>
            <a:endParaRPr lang="en-US" sz="1100" dirty="0">
              <a:solidFill>
                <a:schemeClr val="bg1"/>
              </a:solidFill>
              <a:latin typeface="Arial" charset="0"/>
              <a:cs typeface="Arial" charset="0"/>
            </a:endParaRPr>
          </a:p>
        </p:txBody>
      </p:sp>
      <p:sp>
        <p:nvSpPr>
          <p:cNvPr id="99" name="Text Box 5"/>
          <p:cNvSpPr txBox="1">
            <a:spLocks noChangeArrowheads="1"/>
          </p:cNvSpPr>
          <p:nvPr/>
        </p:nvSpPr>
        <p:spPr bwMode="auto">
          <a:xfrm>
            <a:off x="8142894" y="3555122"/>
            <a:ext cx="471283" cy="169277"/>
          </a:xfrm>
          <a:prstGeom prst="rect">
            <a:avLst/>
          </a:prstGeom>
          <a:noFill/>
          <a:ln w="9525">
            <a:noFill/>
            <a:miter lim="800000"/>
            <a:headEnd/>
            <a:tailEnd/>
          </a:ln>
        </p:spPr>
        <p:txBody>
          <a:bodyPr wrap="none" lIns="0" tIns="0" rIns="0" bIns="0" anchor="ctr" anchorCtr="1">
            <a:spAutoFit/>
          </a:bodyPr>
          <a:lstStyle/>
          <a:p>
            <a:r>
              <a:rPr lang="en-US" sz="1100" dirty="0" smtClean="0">
                <a:solidFill>
                  <a:schemeClr val="bg1"/>
                </a:solidFill>
                <a:latin typeface="Arial" charset="0"/>
                <a:cs typeface="Arial" charset="0"/>
              </a:rPr>
              <a:t>Node B</a:t>
            </a:r>
            <a:endParaRPr lang="en-US" sz="1200" dirty="0">
              <a:solidFill>
                <a:schemeClr val="bg1"/>
              </a:solidFill>
              <a:latin typeface="Arial" charset="0"/>
              <a:cs typeface="Arial" charset="0"/>
            </a:endParaRPr>
          </a:p>
        </p:txBody>
      </p:sp>
      <p:sp>
        <p:nvSpPr>
          <p:cNvPr id="100" name="Text Box 7"/>
          <p:cNvSpPr txBox="1">
            <a:spLocks noChangeArrowheads="1"/>
          </p:cNvSpPr>
          <p:nvPr/>
        </p:nvSpPr>
        <p:spPr bwMode="auto">
          <a:xfrm>
            <a:off x="6871136" y="2961288"/>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100" dirty="0">
              <a:latin typeface="Arial" charset="0"/>
              <a:cs typeface="Arial" charset="0"/>
            </a:endParaRPr>
          </a:p>
        </p:txBody>
      </p:sp>
      <p:sp>
        <p:nvSpPr>
          <p:cNvPr id="102" name="Text Box 7"/>
          <p:cNvSpPr txBox="1">
            <a:spLocks noChangeArrowheads="1"/>
          </p:cNvSpPr>
          <p:nvPr/>
        </p:nvSpPr>
        <p:spPr bwMode="auto">
          <a:xfrm flipH="1">
            <a:off x="5010804" y="3815254"/>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103" name="Text Box 7"/>
          <p:cNvSpPr txBox="1">
            <a:spLocks noChangeArrowheads="1"/>
          </p:cNvSpPr>
          <p:nvPr/>
        </p:nvSpPr>
        <p:spPr bwMode="auto">
          <a:xfrm flipH="1">
            <a:off x="1857702" y="5197366"/>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104" name="Text Box 7"/>
          <p:cNvSpPr txBox="1">
            <a:spLocks noChangeArrowheads="1"/>
          </p:cNvSpPr>
          <p:nvPr/>
        </p:nvSpPr>
        <p:spPr bwMode="auto">
          <a:xfrm flipH="1">
            <a:off x="6524298" y="3831020"/>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105" name="Text Box 7"/>
          <p:cNvSpPr txBox="1">
            <a:spLocks noChangeArrowheads="1"/>
          </p:cNvSpPr>
          <p:nvPr/>
        </p:nvSpPr>
        <p:spPr bwMode="auto">
          <a:xfrm flipH="1">
            <a:off x="7239000" y="2002220"/>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A2</a:t>
            </a:r>
            <a:endParaRPr lang="en-US" sz="1100" b="1" dirty="0">
              <a:solidFill>
                <a:schemeClr val="bg1"/>
              </a:solidFill>
              <a:latin typeface="Arial" charset="0"/>
              <a:cs typeface="Arial" charset="0"/>
            </a:endParaRPr>
          </a:p>
        </p:txBody>
      </p:sp>
      <p:sp>
        <p:nvSpPr>
          <p:cNvPr id="108" name="Text Box 5"/>
          <p:cNvSpPr txBox="1">
            <a:spLocks noChangeArrowheads="1"/>
          </p:cNvSpPr>
          <p:nvPr/>
        </p:nvSpPr>
        <p:spPr bwMode="auto">
          <a:xfrm>
            <a:off x="8583381" y="2484581"/>
            <a:ext cx="471283" cy="169277"/>
          </a:xfrm>
          <a:prstGeom prst="rect">
            <a:avLst/>
          </a:prstGeom>
          <a:noFill/>
          <a:ln w="9525">
            <a:noFill/>
            <a:miter lim="800000"/>
            <a:headEnd/>
            <a:tailEnd/>
          </a:ln>
        </p:spPr>
        <p:txBody>
          <a:bodyPr wrap="none" lIns="0" tIns="0" rIns="0" bIns="0" anchor="ctr" anchorCtr="1">
            <a:spAutoFit/>
          </a:bodyPr>
          <a:lstStyle/>
          <a:p>
            <a:r>
              <a:rPr lang="en-US" sz="1100" dirty="0" smtClean="0">
                <a:solidFill>
                  <a:schemeClr val="bg1"/>
                </a:solidFill>
                <a:latin typeface="Arial" charset="0"/>
                <a:cs typeface="Arial" charset="0"/>
              </a:rPr>
              <a:t>Node B</a:t>
            </a:r>
            <a:endParaRPr lang="en-US" sz="1200" dirty="0">
              <a:solidFill>
                <a:schemeClr val="bg1"/>
              </a:solidFill>
              <a:latin typeface="Arial" charset="0"/>
              <a:cs typeface="Arial" charset="0"/>
            </a:endParaRPr>
          </a:p>
        </p:txBody>
      </p:sp>
      <p:sp>
        <p:nvSpPr>
          <p:cNvPr id="109" name="Freeform 108"/>
          <p:cNvSpPr/>
          <p:nvPr/>
        </p:nvSpPr>
        <p:spPr>
          <a:xfrm>
            <a:off x="7945821" y="3418489"/>
            <a:ext cx="283779" cy="331076"/>
          </a:xfrm>
          <a:custGeom>
            <a:avLst/>
            <a:gdLst>
              <a:gd name="connsiteX0" fmla="*/ 283779 w 283779"/>
              <a:gd name="connsiteY0" fmla="*/ 0 h 331076"/>
              <a:gd name="connsiteX1" fmla="*/ 0 w 283779"/>
              <a:gd name="connsiteY1" fmla="*/ 0 h 331076"/>
              <a:gd name="connsiteX2" fmla="*/ 0 w 283779"/>
              <a:gd name="connsiteY2" fmla="*/ 331076 h 331076"/>
            </a:gdLst>
            <a:ahLst/>
            <a:cxnLst>
              <a:cxn ang="0">
                <a:pos x="connsiteX0" y="connsiteY0"/>
              </a:cxn>
              <a:cxn ang="0">
                <a:pos x="connsiteX1" y="connsiteY1"/>
              </a:cxn>
              <a:cxn ang="0">
                <a:pos x="connsiteX2" y="connsiteY2"/>
              </a:cxn>
            </a:cxnLst>
            <a:rect l="l" t="t" r="r" b="b"/>
            <a:pathLst>
              <a:path w="283779" h="331076">
                <a:moveTo>
                  <a:pt x="283779" y="0"/>
                </a:moveTo>
                <a:lnTo>
                  <a:pt x="0" y="0"/>
                </a:lnTo>
                <a:lnTo>
                  <a:pt x="0" y="33107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779172" y="3134710"/>
            <a:ext cx="688428" cy="848710"/>
          </a:xfrm>
          <a:custGeom>
            <a:avLst/>
            <a:gdLst>
              <a:gd name="connsiteX0" fmla="*/ 662152 w 662152"/>
              <a:gd name="connsiteY0" fmla="*/ 819807 h 819807"/>
              <a:gd name="connsiteX1" fmla="*/ 536028 w 662152"/>
              <a:gd name="connsiteY1" fmla="*/ 819807 h 819807"/>
              <a:gd name="connsiteX2" fmla="*/ 536028 w 662152"/>
              <a:gd name="connsiteY2" fmla="*/ 0 h 819807"/>
              <a:gd name="connsiteX3" fmla="*/ 0 w 662152"/>
              <a:gd name="connsiteY3" fmla="*/ 0 h 819807"/>
            </a:gdLst>
            <a:ahLst/>
            <a:cxnLst>
              <a:cxn ang="0">
                <a:pos x="connsiteX0" y="connsiteY0"/>
              </a:cxn>
              <a:cxn ang="0">
                <a:pos x="connsiteX1" y="connsiteY1"/>
              </a:cxn>
              <a:cxn ang="0">
                <a:pos x="connsiteX2" y="connsiteY2"/>
              </a:cxn>
              <a:cxn ang="0">
                <a:pos x="connsiteX3" y="connsiteY3"/>
              </a:cxn>
            </a:cxnLst>
            <a:rect l="l" t="t" r="r" b="b"/>
            <a:pathLst>
              <a:path w="662152" h="819807">
                <a:moveTo>
                  <a:pt x="662152" y="819807"/>
                </a:moveTo>
                <a:lnTo>
                  <a:pt x="536028" y="819807"/>
                </a:lnTo>
                <a:lnTo>
                  <a:pt x="536028" y="0"/>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3" name="Group 112"/>
          <p:cNvGrpSpPr/>
          <p:nvPr/>
        </p:nvGrpSpPr>
        <p:grpSpPr>
          <a:xfrm>
            <a:off x="5257800" y="2205176"/>
            <a:ext cx="1577448" cy="1244844"/>
            <a:chOff x="5257800" y="2869956"/>
            <a:chExt cx="1577448" cy="1244844"/>
          </a:xfrm>
        </p:grpSpPr>
        <p:sp>
          <p:nvSpPr>
            <p:cNvPr id="114" name="Freeform 20"/>
            <p:cNvSpPr>
              <a:spLocks/>
            </p:cNvSpPr>
            <p:nvPr/>
          </p:nvSpPr>
          <p:spPr bwMode="auto">
            <a:xfrm>
              <a:off x="5257800" y="2869956"/>
              <a:ext cx="1577448" cy="1244844"/>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115" name="Text Box 7"/>
            <p:cNvSpPr txBox="1">
              <a:spLocks noChangeArrowheads="1"/>
            </p:cNvSpPr>
            <p:nvPr/>
          </p:nvSpPr>
          <p:spPr bwMode="auto">
            <a:xfrm>
              <a:off x="5638800" y="3364468"/>
              <a:ext cx="962274" cy="369332"/>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Metro Eth Network </a:t>
              </a:r>
              <a:endParaRPr lang="en-US" sz="1200" dirty="0">
                <a:latin typeface="Arial" charset="0"/>
                <a:cs typeface="Arial" charset="0"/>
              </a:endParaRPr>
            </a:p>
          </p:txBody>
        </p:sp>
      </p:grpSp>
      <p:cxnSp>
        <p:nvCxnSpPr>
          <p:cNvPr id="117" name="Straight Connector 116"/>
          <p:cNvCxnSpPr/>
          <p:nvPr/>
        </p:nvCxnSpPr>
        <p:spPr>
          <a:xfrm>
            <a:off x="567562" y="4130566"/>
            <a:ext cx="20442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3105807" y="2895600"/>
            <a:ext cx="725214" cy="1048405"/>
          </a:xfrm>
          <a:custGeom>
            <a:avLst/>
            <a:gdLst>
              <a:gd name="connsiteX0" fmla="*/ 725214 w 725214"/>
              <a:gd name="connsiteY0" fmla="*/ 0 h 488731"/>
              <a:gd name="connsiteX1" fmla="*/ 378372 w 725214"/>
              <a:gd name="connsiteY1" fmla="*/ 0 h 488731"/>
              <a:gd name="connsiteX2" fmla="*/ 378372 w 725214"/>
              <a:gd name="connsiteY2" fmla="*/ 488731 h 488731"/>
              <a:gd name="connsiteX3" fmla="*/ 0 w 725214"/>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725214" h="488731">
                <a:moveTo>
                  <a:pt x="725214" y="0"/>
                </a:moveTo>
                <a:lnTo>
                  <a:pt x="378372" y="0"/>
                </a:lnTo>
                <a:lnTo>
                  <a:pt x="378372" y="488731"/>
                </a:lnTo>
                <a:lnTo>
                  <a:pt x="0" y="48873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3111064" y="2971800"/>
            <a:ext cx="846082" cy="1035267"/>
          </a:xfrm>
          <a:custGeom>
            <a:avLst/>
            <a:gdLst>
              <a:gd name="connsiteX0" fmla="*/ 725214 w 725214"/>
              <a:gd name="connsiteY0" fmla="*/ 0 h 488731"/>
              <a:gd name="connsiteX1" fmla="*/ 378372 w 725214"/>
              <a:gd name="connsiteY1" fmla="*/ 0 h 488731"/>
              <a:gd name="connsiteX2" fmla="*/ 378372 w 725214"/>
              <a:gd name="connsiteY2" fmla="*/ 488731 h 488731"/>
              <a:gd name="connsiteX3" fmla="*/ 0 w 725214"/>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725214" h="488731">
                <a:moveTo>
                  <a:pt x="725214" y="0"/>
                </a:moveTo>
                <a:lnTo>
                  <a:pt x="378372" y="0"/>
                </a:lnTo>
                <a:lnTo>
                  <a:pt x="378372" y="488731"/>
                </a:lnTo>
                <a:lnTo>
                  <a:pt x="0" y="488731"/>
                </a:lnTo>
              </a:path>
            </a:pathLst>
          </a:cu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Text Box 7"/>
          <p:cNvSpPr txBox="1">
            <a:spLocks noChangeArrowheads="1"/>
          </p:cNvSpPr>
          <p:nvPr/>
        </p:nvSpPr>
        <p:spPr bwMode="auto">
          <a:xfrm>
            <a:off x="2015362" y="3901966"/>
            <a:ext cx="4572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10GbE</a:t>
            </a:r>
            <a:endParaRPr lang="en-US" sz="1100" dirty="0">
              <a:latin typeface="Arial" charset="0"/>
              <a:cs typeface="Arial" charset="0"/>
            </a:endParaRPr>
          </a:p>
        </p:txBody>
      </p:sp>
      <p:sp>
        <p:nvSpPr>
          <p:cNvPr id="122" name="Text Box 7"/>
          <p:cNvSpPr txBox="1">
            <a:spLocks noChangeArrowheads="1"/>
          </p:cNvSpPr>
          <p:nvPr/>
        </p:nvSpPr>
        <p:spPr bwMode="auto">
          <a:xfrm flipH="1">
            <a:off x="609600" y="3962348"/>
            <a:ext cx="5334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STM-1</a:t>
            </a:r>
            <a:endParaRPr lang="en-US" sz="1100" dirty="0">
              <a:solidFill>
                <a:schemeClr val="bg1"/>
              </a:solidFill>
              <a:latin typeface="Arial" charset="0"/>
              <a:cs typeface="Arial" charset="0"/>
            </a:endParaRPr>
          </a:p>
        </p:txBody>
      </p:sp>
      <p:sp>
        <p:nvSpPr>
          <p:cNvPr id="123" name="Freeform 122"/>
          <p:cNvSpPr/>
          <p:nvPr/>
        </p:nvSpPr>
        <p:spPr>
          <a:xfrm>
            <a:off x="533399" y="4251435"/>
            <a:ext cx="901263" cy="244365"/>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 Box 7"/>
          <p:cNvSpPr txBox="1">
            <a:spLocks noChangeArrowheads="1"/>
          </p:cNvSpPr>
          <p:nvPr/>
        </p:nvSpPr>
        <p:spPr bwMode="auto">
          <a:xfrm flipH="1">
            <a:off x="654268" y="4324492"/>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solidFill>
                  <a:schemeClr val="bg1"/>
                </a:solidFill>
                <a:latin typeface="Arial" charset="0"/>
                <a:cs typeface="Arial" charset="0"/>
              </a:rPr>
              <a:t>GbE</a:t>
            </a:r>
            <a:endParaRPr lang="en-US" sz="1200" dirty="0">
              <a:solidFill>
                <a:schemeClr val="bg1"/>
              </a:solidFill>
              <a:latin typeface="Arial" charset="0"/>
              <a:cs typeface="Arial" charset="0"/>
            </a:endParaRPr>
          </a:p>
        </p:txBody>
      </p:sp>
      <p:sp>
        <p:nvSpPr>
          <p:cNvPr id="125" name="Text Box 7"/>
          <p:cNvSpPr txBox="1">
            <a:spLocks noChangeArrowheads="1"/>
          </p:cNvSpPr>
          <p:nvPr/>
        </p:nvSpPr>
        <p:spPr bwMode="auto">
          <a:xfrm flipH="1">
            <a:off x="4403834" y="4167352"/>
            <a:ext cx="762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IP DSLAM</a:t>
            </a:r>
            <a:endParaRPr lang="en-US" sz="1200" dirty="0">
              <a:latin typeface="Arial" charset="0"/>
              <a:cs typeface="Arial" charset="0"/>
            </a:endParaRPr>
          </a:p>
        </p:txBody>
      </p:sp>
      <p:sp>
        <p:nvSpPr>
          <p:cNvPr id="126" name="Text Box 7"/>
          <p:cNvSpPr txBox="1">
            <a:spLocks noChangeArrowheads="1"/>
          </p:cNvSpPr>
          <p:nvPr/>
        </p:nvSpPr>
        <p:spPr bwMode="auto">
          <a:xfrm flipH="1">
            <a:off x="5912068" y="4180488"/>
            <a:ext cx="762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IP DSLAM</a:t>
            </a:r>
            <a:endParaRPr lang="en-US" sz="1200" dirty="0">
              <a:latin typeface="Arial" charset="0"/>
              <a:cs typeface="Arial" charset="0"/>
            </a:endParaRPr>
          </a:p>
        </p:txBody>
      </p:sp>
      <p:sp>
        <p:nvSpPr>
          <p:cNvPr id="127" name="Freeform 126"/>
          <p:cNvSpPr/>
          <p:nvPr/>
        </p:nvSpPr>
        <p:spPr>
          <a:xfrm>
            <a:off x="1462395" y="1489841"/>
            <a:ext cx="1324303" cy="299545"/>
          </a:xfrm>
          <a:custGeom>
            <a:avLst/>
            <a:gdLst>
              <a:gd name="connsiteX0" fmla="*/ 0 w 1324303"/>
              <a:gd name="connsiteY0" fmla="*/ 0 h 756745"/>
              <a:gd name="connsiteX1" fmla="*/ 1324303 w 1324303"/>
              <a:gd name="connsiteY1" fmla="*/ 0 h 756745"/>
              <a:gd name="connsiteX2" fmla="*/ 1324303 w 1324303"/>
              <a:gd name="connsiteY2" fmla="*/ 756745 h 756745"/>
            </a:gdLst>
            <a:ahLst/>
            <a:cxnLst>
              <a:cxn ang="0">
                <a:pos x="connsiteX0" y="connsiteY0"/>
              </a:cxn>
              <a:cxn ang="0">
                <a:pos x="connsiteX1" y="connsiteY1"/>
              </a:cxn>
              <a:cxn ang="0">
                <a:pos x="connsiteX2" y="connsiteY2"/>
              </a:cxn>
            </a:cxnLst>
            <a:rect l="l" t="t" r="r" b="b"/>
            <a:pathLst>
              <a:path w="1324303" h="756745">
                <a:moveTo>
                  <a:pt x="0" y="0"/>
                </a:moveTo>
                <a:lnTo>
                  <a:pt x="1324303" y="0"/>
                </a:lnTo>
                <a:lnTo>
                  <a:pt x="1324303" y="75674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1425610" y="1539767"/>
            <a:ext cx="1324303" cy="173419"/>
          </a:xfrm>
          <a:custGeom>
            <a:avLst/>
            <a:gdLst>
              <a:gd name="connsiteX0" fmla="*/ 0 w 1324303"/>
              <a:gd name="connsiteY0" fmla="*/ 0 h 756745"/>
              <a:gd name="connsiteX1" fmla="*/ 1324303 w 1324303"/>
              <a:gd name="connsiteY1" fmla="*/ 0 h 756745"/>
              <a:gd name="connsiteX2" fmla="*/ 1324303 w 1324303"/>
              <a:gd name="connsiteY2" fmla="*/ 756745 h 756745"/>
            </a:gdLst>
            <a:ahLst/>
            <a:cxnLst>
              <a:cxn ang="0">
                <a:pos x="connsiteX0" y="connsiteY0"/>
              </a:cxn>
              <a:cxn ang="0">
                <a:pos x="connsiteX1" y="connsiteY1"/>
              </a:cxn>
              <a:cxn ang="0">
                <a:pos x="connsiteX2" y="connsiteY2"/>
              </a:cxn>
            </a:cxnLst>
            <a:rect l="l" t="t" r="r" b="b"/>
            <a:pathLst>
              <a:path w="1324303" h="756745">
                <a:moveTo>
                  <a:pt x="0" y="0"/>
                </a:moveTo>
                <a:lnTo>
                  <a:pt x="1324303" y="0"/>
                </a:lnTo>
                <a:lnTo>
                  <a:pt x="1324303" y="75674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1365175" y="1584435"/>
            <a:ext cx="1324303" cy="128751"/>
          </a:xfrm>
          <a:custGeom>
            <a:avLst/>
            <a:gdLst>
              <a:gd name="connsiteX0" fmla="*/ 0 w 1324303"/>
              <a:gd name="connsiteY0" fmla="*/ 0 h 756745"/>
              <a:gd name="connsiteX1" fmla="*/ 1324303 w 1324303"/>
              <a:gd name="connsiteY1" fmla="*/ 0 h 756745"/>
              <a:gd name="connsiteX2" fmla="*/ 1324303 w 1324303"/>
              <a:gd name="connsiteY2" fmla="*/ 756745 h 756745"/>
            </a:gdLst>
            <a:ahLst/>
            <a:cxnLst>
              <a:cxn ang="0">
                <a:pos x="connsiteX0" y="connsiteY0"/>
              </a:cxn>
              <a:cxn ang="0">
                <a:pos x="connsiteX1" y="connsiteY1"/>
              </a:cxn>
              <a:cxn ang="0">
                <a:pos x="connsiteX2" y="connsiteY2"/>
              </a:cxn>
            </a:cxnLst>
            <a:rect l="l" t="t" r="r" b="b"/>
            <a:pathLst>
              <a:path w="1324303" h="756745">
                <a:moveTo>
                  <a:pt x="0" y="0"/>
                </a:moveTo>
                <a:lnTo>
                  <a:pt x="1324303" y="0"/>
                </a:lnTo>
                <a:lnTo>
                  <a:pt x="1324303" y="75674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Text Box 7"/>
          <p:cNvSpPr txBox="1">
            <a:spLocks noChangeArrowheads="1"/>
          </p:cNvSpPr>
          <p:nvPr/>
        </p:nvSpPr>
        <p:spPr bwMode="auto">
          <a:xfrm>
            <a:off x="1869674" y="129540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8xE1</a:t>
            </a:r>
            <a:endParaRPr lang="en-US" sz="1100" dirty="0">
              <a:latin typeface="Arial" charset="0"/>
              <a:cs typeface="Arial" charset="0"/>
            </a:endParaRPr>
          </a:p>
        </p:txBody>
      </p:sp>
      <p:sp>
        <p:nvSpPr>
          <p:cNvPr id="132" name="Freeform 131"/>
          <p:cNvSpPr/>
          <p:nvPr/>
        </p:nvSpPr>
        <p:spPr>
          <a:xfrm>
            <a:off x="1442540" y="4968766"/>
            <a:ext cx="1008997" cy="396765"/>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4" name="Group 133"/>
          <p:cNvGrpSpPr/>
          <p:nvPr/>
        </p:nvGrpSpPr>
        <p:grpSpPr>
          <a:xfrm>
            <a:off x="2332332" y="3670736"/>
            <a:ext cx="1249068" cy="914400"/>
            <a:chOff x="2133600" y="4495800"/>
            <a:chExt cx="1249068" cy="914400"/>
          </a:xfrm>
        </p:grpSpPr>
        <p:sp>
          <p:nvSpPr>
            <p:cNvPr id="135" name="Freeform 20"/>
            <p:cNvSpPr>
              <a:spLocks/>
            </p:cNvSpPr>
            <p:nvPr/>
          </p:nvSpPr>
          <p:spPr bwMode="auto">
            <a:xfrm>
              <a:off x="2133600" y="4495800"/>
              <a:ext cx="1249068" cy="91440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solidFill>
              <a:schemeClr val="bg1">
                <a:lumMod val="75000"/>
              </a:schemeClr>
            </a:solidFill>
            <a:ln w="12700">
              <a:noFill/>
              <a:round/>
              <a:headEnd/>
              <a:tailEnd/>
            </a:ln>
            <a:effectLst>
              <a:prstShdw prst="shdw17" dist="17961" dir="2700000">
                <a:srgbClr val="867B65"/>
              </a:prstShdw>
            </a:effectLst>
          </p:spPr>
          <p:txBody>
            <a:bodyPr wrap="none" anchor="ctr"/>
            <a:lstStyle/>
            <a:p>
              <a:endParaRPr lang="en-US"/>
            </a:p>
          </p:txBody>
        </p:sp>
        <p:sp>
          <p:nvSpPr>
            <p:cNvPr id="136" name="Text Box 7"/>
            <p:cNvSpPr txBox="1">
              <a:spLocks noChangeArrowheads="1"/>
            </p:cNvSpPr>
            <p:nvPr/>
          </p:nvSpPr>
          <p:spPr bwMode="auto">
            <a:xfrm>
              <a:off x="2209840" y="4831765"/>
              <a:ext cx="1082526" cy="369332"/>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IP/Eth </a:t>
              </a:r>
            </a:p>
            <a:p>
              <a:r>
                <a:rPr lang="en-US" sz="1200" dirty="0" smtClean="0">
                  <a:latin typeface="Arial" charset="0"/>
                  <a:cs typeface="Arial" charset="0"/>
                </a:rPr>
                <a:t>Network </a:t>
              </a:r>
              <a:endParaRPr lang="en-US" sz="1200" dirty="0">
                <a:latin typeface="Arial" charset="0"/>
                <a:cs typeface="Arial" charset="0"/>
              </a:endParaRPr>
            </a:p>
          </p:txBody>
        </p:sp>
      </p:grpSp>
      <p:sp>
        <p:nvSpPr>
          <p:cNvPr id="139" name="Text Box 7"/>
          <p:cNvSpPr txBox="1">
            <a:spLocks noChangeArrowheads="1"/>
          </p:cNvSpPr>
          <p:nvPr/>
        </p:nvSpPr>
        <p:spPr bwMode="auto">
          <a:xfrm>
            <a:off x="225970" y="5822732"/>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140" name="Text Box 7"/>
          <p:cNvSpPr txBox="1">
            <a:spLocks noChangeArrowheads="1"/>
          </p:cNvSpPr>
          <p:nvPr/>
        </p:nvSpPr>
        <p:spPr bwMode="auto">
          <a:xfrm flipH="1">
            <a:off x="1889234" y="5730766"/>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142" name="Text Box 7"/>
          <p:cNvSpPr txBox="1">
            <a:spLocks noChangeArrowheads="1"/>
          </p:cNvSpPr>
          <p:nvPr/>
        </p:nvSpPr>
        <p:spPr bwMode="auto">
          <a:xfrm flipH="1">
            <a:off x="7330966" y="308478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A3</a:t>
            </a:r>
            <a:endParaRPr lang="en-US" sz="1100" b="1" dirty="0">
              <a:solidFill>
                <a:schemeClr val="bg1"/>
              </a:solidFill>
              <a:latin typeface="Arial" charset="0"/>
              <a:cs typeface="Arial" charset="0"/>
            </a:endParaRPr>
          </a:p>
        </p:txBody>
      </p:sp>
      <p:sp>
        <p:nvSpPr>
          <p:cNvPr id="143" name="Text Box 7"/>
          <p:cNvSpPr txBox="1">
            <a:spLocks noChangeArrowheads="1"/>
          </p:cNvSpPr>
          <p:nvPr/>
        </p:nvSpPr>
        <p:spPr bwMode="auto">
          <a:xfrm flipH="1">
            <a:off x="181302" y="36733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A1</a:t>
            </a:r>
            <a:endParaRPr lang="en-US" sz="1100" b="1" dirty="0">
              <a:solidFill>
                <a:schemeClr val="bg1"/>
              </a:solidFill>
              <a:latin typeface="Arial" charset="0"/>
              <a:cs typeface="Arial" charset="0"/>
            </a:endParaRPr>
          </a:p>
        </p:txBody>
      </p:sp>
      <p:sp>
        <p:nvSpPr>
          <p:cNvPr id="144" name="Text Box 7"/>
          <p:cNvSpPr txBox="1">
            <a:spLocks noChangeArrowheads="1"/>
          </p:cNvSpPr>
          <p:nvPr/>
        </p:nvSpPr>
        <p:spPr bwMode="auto">
          <a:xfrm flipH="1">
            <a:off x="273268" y="11114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B1</a:t>
            </a:r>
            <a:endParaRPr lang="en-US" sz="1100" b="1" dirty="0">
              <a:solidFill>
                <a:schemeClr val="bg1"/>
              </a:solidFill>
              <a:latin typeface="Arial" charset="0"/>
              <a:cs typeface="Arial" charset="0"/>
            </a:endParaRPr>
          </a:p>
        </p:txBody>
      </p:sp>
      <p:sp>
        <p:nvSpPr>
          <p:cNvPr id="145" name="Text Box 7"/>
          <p:cNvSpPr txBox="1">
            <a:spLocks noChangeArrowheads="1"/>
          </p:cNvSpPr>
          <p:nvPr/>
        </p:nvSpPr>
        <p:spPr bwMode="auto">
          <a:xfrm flipH="1">
            <a:off x="6232634" y="6047591"/>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B2</a:t>
            </a:r>
            <a:endParaRPr lang="en-US" sz="1100" b="1" dirty="0">
              <a:solidFill>
                <a:schemeClr val="bg1"/>
              </a:solidFill>
              <a:latin typeface="Arial" charset="0"/>
              <a:cs typeface="Arial" charset="0"/>
            </a:endParaRPr>
          </a:p>
        </p:txBody>
      </p:sp>
      <p:sp>
        <p:nvSpPr>
          <p:cNvPr id="146" name="Text Box 7"/>
          <p:cNvSpPr txBox="1">
            <a:spLocks noChangeArrowheads="1"/>
          </p:cNvSpPr>
          <p:nvPr/>
        </p:nvSpPr>
        <p:spPr bwMode="auto">
          <a:xfrm flipH="1">
            <a:off x="6970978" y="6060727"/>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C2</a:t>
            </a:r>
            <a:endParaRPr lang="en-US" sz="1100" b="1" dirty="0">
              <a:solidFill>
                <a:schemeClr val="bg1"/>
              </a:solidFill>
              <a:latin typeface="Arial" charset="0"/>
              <a:cs typeface="Arial" charset="0"/>
            </a:endParaRPr>
          </a:p>
        </p:txBody>
      </p:sp>
      <p:sp>
        <p:nvSpPr>
          <p:cNvPr id="147" name="Text Box 7"/>
          <p:cNvSpPr txBox="1">
            <a:spLocks noChangeArrowheads="1"/>
          </p:cNvSpPr>
          <p:nvPr/>
        </p:nvSpPr>
        <p:spPr bwMode="auto">
          <a:xfrm flipH="1">
            <a:off x="110362" y="60355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C1</a:t>
            </a:r>
            <a:endParaRPr lang="en-US" sz="1100" b="1" dirty="0">
              <a:solidFill>
                <a:schemeClr val="bg1"/>
              </a:solidFill>
              <a:latin typeface="Arial" charset="0"/>
              <a:cs typeface="Arial" charset="0"/>
            </a:endParaRPr>
          </a:p>
        </p:txBody>
      </p:sp>
      <p:sp>
        <p:nvSpPr>
          <p:cNvPr id="148" name="Text Box 7"/>
          <p:cNvSpPr txBox="1">
            <a:spLocks noChangeArrowheads="1"/>
          </p:cNvSpPr>
          <p:nvPr/>
        </p:nvSpPr>
        <p:spPr bwMode="auto">
          <a:xfrm flipH="1">
            <a:off x="110362" y="53497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D1</a:t>
            </a:r>
            <a:endParaRPr lang="en-US" sz="1100" b="1" dirty="0">
              <a:solidFill>
                <a:schemeClr val="bg1"/>
              </a:solidFill>
              <a:latin typeface="Arial" charset="0"/>
              <a:cs typeface="Arial" charset="0"/>
            </a:endParaRPr>
          </a:p>
        </p:txBody>
      </p:sp>
      <p:sp>
        <p:nvSpPr>
          <p:cNvPr id="149" name="Text Box 7"/>
          <p:cNvSpPr txBox="1">
            <a:spLocks noChangeArrowheads="1"/>
          </p:cNvSpPr>
          <p:nvPr/>
        </p:nvSpPr>
        <p:spPr bwMode="auto">
          <a:xfrm flipH="1">
            <a:off x="4682362" y="6079123"/>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D2</a:t>
            </a:r>
            <a:endParaRPr lang="en-US" sz="1100" b="1" dirty="0">
              <a:solidFill>
                <a:schemeClr val="bg1"/>
              </a:solidFill>
              <a:latin typeface="Arial" charset="0"/>
              <a:cs typeface="Arial" charset="0"/>
            </a:endParaRPr>
          </a:p>
        </p:txBody>
      </p:sp>
      <p:grpSp>
        <p:nvGrpSpPr>
          <p:cNvPr id="151" name="Group 150"/>
          <p:cNvGrpSpPr/>
          <p:nvPr/>
        </p:nvGrpSpPr>
        <p:grpSpPr>
          <a:xfrm rot="5400000">
            <a:off x="722079" y="6460254"/>
            <a:ext cx="242249" cy="214951"/>
            <a:chOff x="1981200" y="5410200"/>
            <a:chExt cx="304800" cy="353702"/>
          </a:xfrm>
        </p:grpSpPr>
        <p:cxnSp>
          <p:nvCxnSpPr>
            <p:cNvPr id="152" name="Straight Connector 151"/>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Text Box 7"/>
          <p:cNvSpPr txBox="1">
            <a:spLocks noChangeArrowheads="1"/>
          </p:cNvSpPr>
          <p:nvPr/>
        </p:nvSpPr>
        <p:spPr bwMode="auto">
          <a:xfrm>
            <a:off x="381000" y="6416566"/>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Eth</a:t>
            </a:r>
            <a:endParaRPr lang="en-US" sz="1100" dirty="0">
              <a:solidFill>
                <a:schemeClr val="bg1"/>
              </a:solidFill>
              <a:latin typeface="Arial" charset="0"/>
              <a:cs typeface="Arial" charset="0"/>
            </a:endParaRPr>
          </a:p>
        </p:txBody>
      </p:sp>
      <p:sp>
        <p:nvSpPr>
          <p:cNvPr id="157" name="Text Box 7"/>
          <p:cNvSpPr txBox="1">
            <a:spLocks noChangeArrowheads="1"/>
          </p:cNvSpPr>
          <p:nvPr/>
        </p:nvSpPr>
        <p:spPr bwMode="auto">
          <a:xfrm flipH="1">
            <a:off x="78830" y="6565225"/>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E1</a:t>
            </a:r>
            <a:endParaRPr lang="en-US" sz="1100" b="1" dirty="0">
              <a:solidFill>
                <a:schemeClr val="bg1"/>
              </a:solidFill>
              <a:latin typeface="Arial" charset="0"/>
              <a:cs typeface="Arial" charset="0"/>
            </a:endParaRPr>
          </a:p>
        </p:txBody>
      </p:sp>
      <p:sp>
        <p:nvSpPr>
          <p:cNvPr id="158" name="Text Box 7"/>
          <p:cNvSpPr txBox="1">
            <a:spLocks noChangeArrowheads="1"/>
          </p:cNvSpPr>
          <p:nvPr/>
        </p:nvSpPr>
        <p:spPr bwMode="auto">
          <a:xfrm flipH="1">
            <a:off x="5470634" y="6063357"/>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E2</a:t>
            </a:r>
            <a:endParaRPr lang="en-US" sz="1100" b="1" dirty="0">
              <a:solidFill>
                <a:schemeClr val="bg1"/>
              </a:solidFill>
              <a:latin typeface="Arial" charset="0"/>
              <a:cs typeface="Arial" charset="0"/>
            </a:endParaRPr>
          </a:p>
        </p:txBody>
      </p:sp>
      <p:sp>
        <p:nvSpPr>
          <p:cNvPr id="159" name="Text Box 7"/>
          <p:cNvSpPr txBox="1">
            <a:spLocks noChangeArrowheads="1"/>
          </p:cNvSpPr>
          <p:nvPr/>
        </p:nvSpPr>
        <p:spPr bwMode="auto">
          <a:xfrm flipH="1">
            <a:off x="1891864" y="6321970"/>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160" name="Text Box 7"/>
          <p:cNvSpPr txBox="1">
            <a:spLocks noChangeArrowheads="1"/>
          </p:cNvSpPr>
          <p:nvPr/>
        </p:nvSpPr>
        <p:spPr bwMode="auto">
          <a:xfrm>
            <a:off x="2167832" y="4634552"/>
            <a:ext cx="4572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10GbE</a:t>
            </a:r>
            <a:endParaRPr lang="en-US" sz="1050" dirty="0">
              <a:latin typeface="Arial" charset="0"/>
              <a:cs typeface="Arial" charset="0"/>
            </a:endParaRPr>
          </a:p>
        </p:txBody>
      </p:sp>
      <p:sp>
        <p:nvSpPr>
          <p:cNvPr id="161" name="Text Box 7"/>
          <p:cNvSpPr txBox="1">
            <a:spLocks noChangeArrowheads="1"/>
          </p:cNvSpPr>
          <p:nvPr/>
        </p:nvSpPr>
        <p:spPr bwMode="auto">
          <a:xfrm flipH="1">
            <a:off x="2971800" y="463243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F1</a:t>
            </a:r>
            <a:endParaRPr lang="en-US" sz="1100" b="1" dirty="0">
              <a:latin typeface="Arial" charset="0"/>
              <a:cs typeface="Arial" charset="0"/>
            </a:endParaRPr>
          </a:p>
        </p:txBody>
      </p:sp>
      <p:sp>
        <p:nvSpPr>
          <p:cNvPr id="162" name="Text Box 7"/>
          <p:cNvSpPr txBox="1">
            <a:spLocks noChangeArrowheads="1"/>
          </p:cNvSpPr>
          <p:nvPr/>
        </p:nvSpPr>
        <p:spPr bwMode="auto">
          <a:xfrm flipH="1">
            <a:off x="3886200" y="1828800"/>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G1</a:t>
            </a:r>
            <a:endParaRPr lang="en-US" sz="1100" b="1" dirty="0">
              <a:latin typeface="Arial" charset="0"/>
              <a:cs typeface="Arial" charset="0"/>
            </a:endParaRPr>
          </a:p>
        </p:txBody>
      </p:sp>
      <p:cxnSp>
        <p:nvCxnSpPr>
          <p:cNvPr id="166" name="Straight Connector 165"/>
          <p:cNvCxnSpPr/>
          <p:nvPr/>
        </p:nvCxnSpPr>
        <p:spPr>
          <a:xfrm rot="5400000">
            <a:off x="2534304" y="4794032"/>
            <a:ext cx="381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0800000">
            <a:off x="3260834" y="2366872"/>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212834" y="3946634"/>
            <a:ext cx="384888" cy="314325"/>
            <a:chOff x="212834" y="3946634"/>
            <a:chExt cx="384888" cy="314325"/>
          </a:xfrm>
        </p:grpSpPr>
        <p:pic>
          <p:nvPicPr>
            <p:cNvPr id="85" name="Picture 8" descr="bsc"/>
            <p:cNvPicPr>
              <a:picLocks noChangeAspect="1" noChangeArrowheads="1"/>
            </p:cNvPicPr>
            <p:nvPr/>
          </p:nvPicPr>
          <p:blipFill>
            <a:blip r:embed="rId4" cstate="print"/>
            <a:srcRect/>
            <a:stretch>
              <a:fillRect/>
            </a:stretch>
          </p:blipFill>
          <p:spPr bwMode="auto">
            <a:xfrm>
              <a:off x="212834" y="3946634"/>
              <a:ext cx="384888" cy="314325"/>
            </a:xfrm>
            <a:prstGeom prst="rect">
              <a:avLst/>
            </a:prstGeom>
            <a:noFill/>
            <a:ln w="9525">
              <a:noFill/>
              <a:miter lim="800000"/>
              <a:headEnd/>
              <a:tailEnd/>
            </a:ln>
          </p:spPr>
        </p:pic>
        <p:sp>
          <p:nvSpPr>
            <p:cNvPr id="176" name="Text Box 5"/>
            <p:cNvSpPr txBox="1">
              <a:spLocks noChangeArrowheads="1"/>
            </p:cNvSpPr>
            <p:nvPr/>
          </p:nvSpPr>
          <p:spPr bwMode="auto">
            <a:xfrm>
              <a:off x="273268" y="4021723"/>
              <a:ext cx="291747" cy="169277"/>
            </a:xfrm>
            <a:prstGeom prst="rect">
              <a:avLst/>
            </a:prstGeom>
            <a:noFill/>
            <a:ln w="9525">
              <a:noFill/>
              <a:miter lim="800000"/>
              <a:headEnd/>
              <a:tailEnd/>
            </a:ln>
          </p:spPr>
          <p:txBody>
            <a:bodyPr wrap="none" lIns="0" tIns="0" rIns="0" bIns="0" anchor="ctr" anchorCtr="1">
              <a:spAutoFit/>
            </a:bodyPr>
            <a:lstStyle/>
            <a:p>
              <a:r>
                <a:rPr lang="en-US" sz="1100" dirty="0">
                  <a:latin typeface="Arial" charset="0"/>
                  <a:cs typeface="Arial" charset="0"/>
                </a:rPr>
                <a:t>BSC</a:t>
              </a:r>
            </a:p>
          </p:txBody>
        </p:sp>
      </p:grpSp>
      <p:grpSp>
        <p:nvGrpSpPr>
          <p:cNvPr id="182" name="Group 181"/>
          <p:cNvGrpSpPr/>
          <p:nvPr/>
        </p:nvGrpSpPr>
        <p:grpSpPr>
          <a:xfrm rot="5400000">
            <a:off x="683480" y="2286513"/>
            <a:ext cx="242249" cy="214951"/>
            <a:chOff x="1981200" y="5410200"/>
            <a:chExt cx="304800" cy="353702"/>
          </a:xfrm>
        </p:grpSpPr>
        <p:cxnSp>
          <p:nvCxnSpPr>
            <p:cNvPr id="183" name="Straight Connector 182"/>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Text Box 7"/>
          <p:cNvSpPr txBox="1">
            <a:spLocks noChangeArrowheads="1"/>
          </p:cNvSpPr>
          <p:nvPr/>
        </p:nvSpPr>
        <p:spPr bwMode="auto">
          <a:xfrm>
            <a:off x="378680" y="228337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188" name="Text Box 7"/>
          <p:cNvSpPr txBox="1">
            <a:spLocks noChangeArrowheads="1"/>
          </p:cNvSpPr>
          <p:nvPr/>
        </p:nvSpPr>
        <p:spPr bwMode="auto">
          <a:xfrm flipH="1">
            <a:off x="176150" y="20731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H1</a:t>
            </a:r>
            <a:endParaRPr lang="en-US" sz="1100" b="1" dirty="0">
              <a:solidFill>
                <a:schemeClr val="bg1"/>
              </a:solidFill>
              <a:latin typeface="Arial" charset="0"/>
              <a:cs typeface="Arial" charset="0"/>
            </a:endParaRPr>
          </a:p>
        </p:txBody>
      </p:sp>
      <p:sp>
        <p:nvSpPr>
          <p:cNvPr id="189" name="Text Box 7"/>
          <p:cNvSpPr txBox="1">
            <a:spLocks noChangeArrowheads="1"/>
          </p:cNvSpPr>
          <p:nvPr/>
        </p:nvSpPr>
        <p:spPr bwMode="auto">
          <a:xfrm flipH="1">
            <a:off x="1295400" y="2197925"/>
            <a:ext cx="5334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STM-1</a:t>
            </a:r>
            <a:endParaRPr lang="en-US" sz="1050" dirty="0">
              <a:latin typeface="Arial" charset="0"/>
              <a:cs typeface="Arial" charset="0"/>
            </a:endParaRPr>
          </a:p>
        </p:txBody>
      </p:sp>
      <p:cxnSp>
        <p:nvCxnSpPr>
          <p:cNvPr id="192" name="Elbow Connector 191"/>
          <p:cNvCxnSpPr/>
          <p:nvPr/>
        </p:nvCxnSpPr>
        <p:spPr>
          <a:xfrm>
            <a:off x="1295400" y="2514600"/>
            <a:ext cx="1524000" cy="1219200"/>
          </a:xfrm>
          <a:prstGeom prst="bentConnector3">
            <a:avLst>
              <a:gd name="adj1" fmla="val 50000"/>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4" name="Text Box 7"/>
          <p:cNvSpPr txBox="1">
            <a:spLocks noChangeArrowheads="1"/>
          </p:cNvSpPr>
          <p:nvPr/>
        </p:nvSpPr>
        <p:spPr bwMode="auto">
          <a:xfrm>
            <a:off x="2074023" y="3200400"/>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sp>
        <p:nvSpPr>
          <p:cNvPr id="195" name="Text Box 7"/>
          <p:cNvSpPr txBox="1">
            <a:spLocks noChangeArrowheads="1"/>
          </p:cNvSpPr>
          <p:nvPr/>
        </p:nvSpPr>
        <p:spPr bwMode="auto">
          <a:xfrm>
            <a:off x="2026725" y="3015160"/>
            <a:ext cx="609600" cy="161583"/>
          </a:xfrm>
          <a:prstGeom prst="rect">
            <a:avLst/>
          </a:prstGeom>
          <a:noFill/>
          <a:ln w="9525">
            <a:noFill/>
            <a:miter lim="800000"/>
            <a:headEnd/>
            <a:tailEnd/>
          </a:ln>
        </p:spPr>
        <p:txBody>
          <a:bodyPr wrap="square" lIns="0" tIns="0" rIns="0" bIns="0" anchor="ctr" anchorCtr="1">
            <a:spAutoFit/>
          </a:bodyPr>
          <a:lstStyle/>
          <a:p>
            <a:r>
              <a:rPr lang="en-US" sz="1050" dirty="0" smtClean="0">
                <a:solidFill>
                  <a:srgbClr val="FF0000"/>
                </a:solidFill>
                <a:latin typeface="Arial" charset="0"/>
                <a:cs typeface="Arial" charset="0"/>
              </a:rPr>
              <a:t>Future</a:t>
            </a:r>
            <a:endParaRPr lang="en-US" sz="1050" dirty="0">
              <a:solidFill>
                <a:srgbClr val="FF0000"/>
              </a:solidFill>
              <a:latin typeface="Arial" charset="0"/>
              <a:cs typeface="Arial" charset="0"/>
            </a:endParaRPr>
          </a:p>
        </p:txBody>
      </p:sp>
      <p:sp>
        <p:nvSpPr>
          <p:cNvPr id="196" name="Freeform 195"/>
          <p:cNvSpPr/>
          <p:nvPr/>
        </p:nvSpPr>
        <p:spPr>
          <a:xfrm>
            <a:off x="3124200" y="5105400"/>
            <a:ext cx="990600" cy="1447800"/>
          </a:xfrm>
          <a:custGeom>
            <a:avLst/>
            <a:gdLst>
              <a:gd name="connsiteX0" fmla="*/ 0 w 740979"/>
              <a:gd name="connsiteY0" fmla="*/ 0 h 1245476"/>
              <a:gd name="connsiteX1" fmla="*/ 0 w 740979"/>
              <a:gd name="connsiteY1" fmla="*/ 1245476 h 1245476"/>
              <a:gd name="connsiteX2" fmla="*/ 740979 w 740979"/>
              <a:gd name="connsiteY2" fmla="*/ 1245476 h 1245476"/>
            </a:gdLst>
            <a:ahLst/>
            <a:cxnLst>
              <a:cxn ang="0">
                <a:pos x="connsiteX0" y="connsiteY0"/>
              </a:cxn>
              <a:cxn ang="0">
                <a:pos x="connsiteX1" y="connsiteY1"/>
              </a:cxn>
              <a:cxn ang="0">
                <a:pos x="connsiteX2" y="connsiteY2"/>
              </a:cxn>
            </a:cxnLst>
            <a:rect l="l" t="t" r="r" b="b"/>
            <a:pathLst>
              <a:path w="740979" h="1245476">
                <a:moveTo>
                  <a:pt x="0" y="0"/>
                </a:moveTo>
                <a:lnTo>
                  <a:pt x="0" y="1245476"/>
                </a:lnTo>
                <a:lnTo>
                  <a:pt x="740979" y="124547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8" name="Group 197"/>
          <p:cNvGrpSpPr/>
          <p:nvPr/>
        </p:nvGrpSpPr>
        <p:grpSpPr>
          <a:xfrm rot="16200000">
            <a:off x="3931925" y="6406094"/>
            <a:ext cx="289549" cy="291664"/>
            <a:chOff x="1981200" y="5410200"/>
            <a:chExt cx="304800" cy="353702"/>
          </a:xfrm>
        </p:grpSpPr>
        <p:cxnSp>
          <p:nvCxnSpPr>
            <p:cNvPr id="199" name="Straight Connector 198"/>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3" name="Text Box 7"/>
          <p:cNvSpPr txBox="1">
            <a:spLocks noChangeArrowheads="1"/>
          </p:cNvSpPr>
          <p:nvPr/>
        </p:nvSpPr>
        <p:spPr bwMode="auto">
          <a:xfrm flipH="1">
            <a:off x="4124325" y="6200775"/>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H2</a:t>
            </a:r>
            <a:endParaRPr lang="en-US" sz="1100" b="1" dirty="0">
              <a:solidFill>
                <a:schemeClr val="bg1"/>
              </a:solidFill>
              <a:latin typeface="Arial" charset="0"/>
              <a:cs typeface="Arial" charset="0"/>
            </a:endParaRPr>
          </a:p>
        </p:txBody>
      </p:sp>
      <p:sp>
        <p:nvSpPr>
          <p:cNvPr id="204" name="Text Box 7"/>
          <p:cNvSpPr txBox="1">
            <a:spLocks noChangeArrowheads="1"/>
          </p:cNvSpPr>
          <p:nvPr/>
        </p:nvSpPr>
        <p:spPr bwMode="auto">
          <a:xfrm flipH="1">
            <a:off x="3048000" y="5762298"/>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06" name="Text Box 7"/>
          <p:cNvSpPr txBox="1">
            <a:spLocks noChangeArrowheads="1"/>
          </p:cNvSpPr>
          <p:nvPr/>
        </p:nvSpPr>
        <p:spPr bwMode="auto">
          <a:xfrm>
            <a:off x="4114800" y="655846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210" name="Text Box 7"/>
          <p:cNvSpPr txBox="1">
            <a:spLocks noChangeArrowheads="1"/>
          </p:cNvSpPr>
          <p:nvPr/>
        </p:nvSpPr>
        <p:spPr bwMode="auto">
          <a:xfrm flipH="1">
            <a:off x="3238500" y="2036889"/>
            <a:ext cx="533400" cy="323165"/>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N x</a:t>
            </a:r>
          </a:p>
          <a:p>
            <a:r>
              <a:rPr lang="en-US" sz="1050" dirty="0" smtClean="0">
                <a:latin typeface="Arial" charset="0"/>
                <a:cs typeface="Arial" charset="0"/>
              </a:rPr>
              <a:t>STM-1</a:t>
            </a:r>
            <a:endParaRPr lang="en-US" sz="1050" dirty="0">
              <a:latin typeface="Arial" charset="0"/>
              <a:cs typeface="Arial" charset="0"/>
            </a:endParaRPr>
          </a:p>
        </p:txBody>
      </p:sp>
      <p:grpSp>
        <p:nvGrpSpPr>
          <p:cNvPr id="213" name="Group 212"/>
          <p:cNvGrpSpPr/>
          <p:nvPr/>
        </p:nvGrpSpPr>
        <p:grpSpPr>
          <a:xfrm>
            <a:off x="7162800" y="5257800"/>
            <a:ext cx="381000" cy="381000"/>
            <a:chOff x="7162800" y="5257800"/>
            <a:chExt cx="381000" cy="381000"/>
          </a:xfrm>
        </p:grpSpPr>
        <p:sp>
          <p:nvSpPr>
            <p:cNvPr id="211" name="Rounded Rectangle 210"/>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14" name="Group 213"/>
          <p:cNvGrpSpPr/>
          <p:nvPr/>
        </p:nvGrpSpPr>
        <p:grpSpPr>
          <a:xfrm>
            <a:off x="6413936" y="5257800"/>
            <a:ext cx="381000" cy="381000"/>
            <a:chOff x="7162800" y="5257800"/>
            <a:chExt cx="381000" cy="381000"/>
          </a:xfrm>
        </p:grpSpPr>
        <p:sp>
          <p:nvSpPr>
            <p:cNvPr id="215" name="Rounded Rectangle 214"/>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17" name="Group 216"/>
          <p:cNvGrpSpPr/>
          <p:nvPr/>
        </p:nvGrpSpPr>
        <p:grpSpPr>
          <a:xfrm>
            <a:off x="5638800" y="5257800"/>
            <a:ext cx="381000" cy="381000"/>
            <a:chOff x="7162800" y="5257800"/>
            <a:chExt cx="381000" cy="381000"/>
          </a:xfrm>
        </p:grpSpPr>
        <p:sp>
          <p:nvSpPr>
            <p:cNvPr id="218" name="Rounded Rectangle 217"/>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20" name="Group 219"/>
          <p:cNvGrpSpPr/>
          <p:nvPr/>
        </p:nvGrpSpPr>
        <p:grpSpPr>
          <a:xfrm>
            <a:off x="4863664" y="5257800"/>
            <a:ext cx="381000" cy="381000"/>
            <a:chOff x="7162800" y="5257800"/>
            <a:chExt cx="381000" cy="381000"/>
          </a:xfrm>
        </p:grpSpPr>
        <p:sp>
          <p:nvSpPr>
            <p:cNvPr id="221" name="Rounded Rectangle 220"/>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23" name="Group 222"/>
          <p:cNvGrpSpPr/>
          <p:nvPr/>
        </p:nvGrpSpPr>
        <p:grpSpPr>
          <a:xfrm>
            <a:off x="3429000" y="6335106"/>
            <a:ext cx="381000" cy="381000"/>
            <a:chOff x="7162800" y="5257800"/>
            <a:chExt cx="381000" cy="381000"/>
          </a:xfrm>
        </p:grpSpPr>
        <p:sp>
          <p:nvSpPr>
            <p:cNvPr id="224" name="Rounded Rectangle 223"/>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26" name="Group 225"/>
          <p:cNvGrpSpPr/>
          <p:nvPr/>
        </p:nvGrpSpPr>
        <p:grpSpPr>
          <a:xfrm>
            <a:off x="1037898" y="6350872"/>
            <a:ext cx="381000" cy="381000"/>
            <a:chOff x="7162800" y="5257800"/>
            <a:chExt cx="381000" cy="381000"/>
          </a:xfrm>
        </p:grpSpPr>
        <p:sp>
          <p:nvSpPr>
            <p:cNvPr id="227" name="Rounded Rectangle 226"/>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ysClr val="windowText" lastClr="000000"/>
                  </a:solidFill>
                </a:ln>
              </a:endParaRPr>
            </a:p>
          </p:txBody>
        </p:sp>
        <p:sp>
          <p:nvSpPr>
            <p:cNvPr id="228"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29" name="Group 228"/>
          <p:cNvGrpSpPr/>
          <p:nvPr/>
        </p:nvGrpSpPr>
        <p:grpSpPr>
          <a:xfrm>
            <a:off x="1035268" y="5778064"/>
            <a:ext cx="381000" cy="381000"/>
            <a:chOff x="7162800" y="5257800"/>
            <a:chExt cx="381000" cy="381000"/>
          </a:xfrm>
        </p:grpSpPr>
        <p:sp>
          <p:nvSpPr>
            <p:cNvPr id="230" name="Rounded Rectangle 229"/>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32" name="Group 231"/>
          <p:cNvGrpSpPr/>
          <p:nvPr/>
        </p:nvGrpSpPr>
        <p:grpSpPr>
          <a:xfrm>
            <a:off x="1032638" y="5110660"/>
            <a:ext cx="381000" cy="381000"/>
            <a:chOff x="7162800" y="5257800"/>
            <a:chExt cx="381000" cy="381000"/>
          </a:xfrm>
        </p:grpSpPr>
        <p:sp>
          <p:nvSpPr>
            <p:cNvPr id="233" name="Rounded Rectangle 232"/>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35" name="Group 234"/>
          <p:cNvGrpSpPr/>
          <p:nvPr/>
        </p:nvGrpSpPr>
        <p:grpSpPr>
          <a:xfrm>
            <a:off x="1190298" y="4022834"/>
            <a:ext cx="381000" cy="381000"/>
            <a:chOff x="7162800" y="5257800"/>
            <a:chExt cx="381000" cy="381000"/>
          </a:xfrm>
        </p:grpSpPr>
        <p:sp>
          <p:nvSpPr>
            <p:cNvPr id="236" name="Rounded Rectangle 235"/>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41" name="Group 240"/>
          <p:cNvGrpSpPr/>
          <p:nvPr/>
        </p:nvGrpSpPr>
        <p:grpSpPr>
          <a:xfrm>
            <a:off x="917030" y="1295400"/>
            <a:ext cx="606970" cy="454570"/>
            <a:chOff x="7162800" y="5257800"/>
            <a:chExt cx="381000" cy="381000"/>
          </a:xfrm>
        </p:grpSpPr>
        <p:sp>
          <p:nvSpPr>
            <p:cNvPr id="242" name="Rounded Rectangle 241"/>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44" name="Group 243"/>
          <p:cNvGrpSpPr/>
          <p:nvPr/>
        </p:nvGrpSpPr>
        <p:grpSpPr>
          <a:xfrm>
            <a:off x="2362200" y="4813736"/>
            <a:ext cx="762000" cy="291664"/>
            <a:chOff x="7162800" y="5257800"/>
            <a:chExt cx="381000" cy="381000"/>
          </a:xfrm>
        </p:grpSpPr>
        <p:sp>
          <p:nvSpPr>
            <p:cNvPr id="245" name="Rounded Rectangle 244"/>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6"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47" name="Group 246"/>
          <p:cNvGrpSpPr/>
          <p:nvPr/>
        </p:nvGrpSpPr>
        <p:grpSpPr>
          <a:xfrm>
            <a:off x="3825766" y="2133600"/>
            <a:ext cx="762000" cy="990600"/>
            <a:chOff x="7162800" y="5257800"/>
            <a:chExt cx="381000" cy="381000"/>
          </a:xfrm>
        </p:grpSpPr>
        <p:sp>
          <p:nvSpPr>
            <p:cNvPr id="248" name="Rounded Rectangle 247"/>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9" name="Text Box 7"/>
            <p:cNvSpPr txBox="1">
              <a:spLocks noChangeArrowheads="1"/>
            </p:cNvSpPr>
            <p:nvPr/>
          </p:nvSpPr>
          <p:spPr bwMode="auto">
            <a:xfrm flipH="1">
              <a:off x="7162800" y="5371969"/>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50" name="Group 249"/>
          <p:cNvGrpSpPr/>
          <p:nvPr/>
        </p:nvGrpSpPr>
        <p:grpSpPr>
          <a:xfrm>
            <a:off x="7533294" y="3718034"/>
            <a:ext cx="609600" cy="457200"/>
            <a:chOff x="7162800" y="5257800"/>
            <a:chExt cx="381000" cy="381000"/>
          </a:xfrm>
        </p:grpSpPr>
        <p:sp>
          <p:nvSpPr>
            <p:cNvPr id="251" name="Rounded Rectangle 250"/>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2"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53" name="Group 252"/>
          <p:cNvGrpSpPr/>
          <p:nvPr/>
        </p:nvGrpSpPr>
        <p:grpSpPr>
          <a:xfrm>
            <a:off x="7514898" y="2133600"/>
            <a:ext cx="609600" cy="457200"/>
            <a:chOff x="7162800" y="5257800"/>
            <a:chExt cx="381000" cy="381000"/>
          </a:xfrm>
        </p:grpSpPr>
        <p:sp>
          <p:nvSpPr>
            <p:cNvPr id="254" name="Rounded Rectangle 253"/>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5"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cxnSp>
        <p:nvCxnSpPr>
          <p:cNvPr id="256" name="Straight Connector 255"/>
          <p:cNvCxnSpPr/>
          <p:nvPr/>
        </p:nvCxnSpPr>
        <p:spPr>
          <a:xfrm>
            <a:off x="990600" y="2362200"/>
            <a:ext cx="1219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2130970" y="1742088"/>
            <a:ext cx="1122004" cy="1059402"/>
            <a:chOff x="2209800" y="2438400"/>
            <a:chExt cx="1122004" cy="1059402"/>
          </a:xfrm>
        </p:grpSpPr>
        <p:sp>
          <p:nvSpPr>
            <p:cNvPr id="180" name="AutoShape 31"/>
            <p:cNvSpPr>
              <a:spLocks noChangeArrowheads="1"/>
            </p:cNvSpPr>
            <p:nvPr/>
          </p:nvSpPr>
          <p:spPr bwMode="auto">
            <a:xfrm>
              <a:off x="2209800" y="2438400"/>
              <a:ext cx="1122004" cy="105940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a:p>
          </p:txBody>
        </p:sp>
        <p:sp>
          <p:nvSpPr>
            <p:cNvPr id="181" name="Text Box 9"/>
            <p:cNvSpPr txBox="1">
              <a:spLocks noChangeArrowheads="1"/>
            </p:cNvSpPr>
            <p:nvPr/>
          </p:nvSpPr>
          <p:spPr bwMode="auto">
            <a:xfrm>
              <a:off x="2317532" y="2801035"/>
              <a:ext cx="920794" cy="323165"/>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STM-4 SDH Network </a:t>
              </a:r>
              <a:endParaRPr lang="en-US" sz="1050" dirty="0">
                <a:latin typeface="Arial" charset="0"/>
                <a:cs typeface="Arial" charset="0"/>
              </a:endParaRPr>
            </a:p>
          </p:txBody>
        </p:sp>
      </p:grpSp>
      <p:grpSp>
        <p:nvGrpSpPr>
          <p:cNvPr id="238" name="Group 237"/>
          <p:cNvGrpSpPr/>
          <p:nvPr/>
        </p:nvGrpSpPr>
        <p:grpSpPr>
          <a:xfrm>
            <a:off x="893684" y="2194034"/>
            <a:ext cx="381000" cy="381000"/>
            <a:chOff x="7162800" y="5257800"/>
            <a:chExt cx="381000" cy="381000"/>
          </a:xfrm>
        </p:grpSpPr>
        <p:sp>
          <p:nvSpPr>
            <p:cNvPr id="239" name="Rounded Rectangle 238"/>
            <p:cNvSpPr/>
            <p:nvPr/>
          </p:nvSpPr>
          <p:spPr>
            <a:xfrm>
              <a:off x="7162800" y="5257800"/>
              <a:ext cx="381000" cy="381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Text Box 7"/>
            <p:cNvSpPr txBox="1">
              <a:spLocks noChangeArrowheads="1"/>
            </p:cNvSpPr>
            <p:nvPr/>
          </p:nvSpPr>
          <p:spPr bwMode="auto">
            <a:xfrm flipH="1">
              <a:off x="7162800" y="53786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cxnSp>
        <p:nvCxnSpPr>
          <p:cNvPr id="260" name="Straight Connector 259"/>
          <p:cNvCxnSpPr/>
          <p:nvPr/>
        </p:nvCxnSpPr>
        <p:spPr>
          <a:xfrm rot="5400000">
            <a:off x="266700" y="3457200"/>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1" name="Text Box 7"/>
          <p:cNvSpPr txBox="1">
            <a:spLocks noChangeArrowheads="1"/>
          </p:cNvSpPr>
          <p:nvPr/>
        </p:nvSpPr>
        <p:spPr bwMode="auto">
          <a:xfrm>
            <a:off x="59375" y="3376550"/>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cxnSp>
        <p:nvCxnSpPr>
          <p:cNvPr id="262" name="Straight Connector 261"/>
          <p:cNvCxnSpPr/>
          <p:nvPr/>
        </p:nvCxnSpPr>
        <p:spPr>
          <a:xfrm rot="5400000">
            <a:off x="628900" y="3462150"/>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3" name="Text Box 7"/>
          <p:cNvSpPr txBox="1">
            <a:spLocks noChangeArrowheads="1"/>
          </p:cNvSpPr>
          <p:nvPr/>
        </p:nvSpPr>
        <p:spPr bwMode="auto">
          <a:xfrm>
            <a:off x="421575" y="3369625"/>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cxnSp>
        <p:nvCxnSpPr>
          <p:cNvPr id="264" name="Straight Connector 263"/>
          <p:cNvCxnSpPr/>
          <p:nvPr/>
        </p:nvCxnSpPr>
        <p:spPr>
          <a:xfrm rot="5400000">
            <a:off x="991100" y="3467100"/>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5" name="Text Box 7"/>
          <p:cNvSpPr txBox="1">
            <a:spLocks noChangeArrowheads="1"/>
          </p:cNvSpPr>
          <p:nvPr/>
        </p:nvSpPr>
        <p:spPr bwMode="auto">
          <a:xfrm>
            <a:off x="783775" y="3374575"/>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cxnSp>
        <p:nvCxnSpPr>
          <p:cNvPr id="266" name="Straight Connector 265"/>
          <p:cNvCxnSpPr/>
          <p:nvPr/>
        </p:nvCxnSpPr>
        <p:spPr>
          <a:xfrm rot="5400000">
            <a:off x="1353300" y="3460175"/>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7" name="Text Box 7"/>
          <p:cNvSpPr txBox="1">
            <a:spLocks noChangeArrowheads="1"/>
          </p:cNvSpPr>
          <p:nvPr/>
        </p:nvSpPr>
        <p:spPr bwMode="auto">
          <a:xfrm>
            <a:off x="1145975" y="3379525"/>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sp>
        <p:nvSpPr>
          <p:cNvPr id="268" name="Text Box 7"/>
          <p:cNvSpPr txBox="1">
            <a:spLocks noChangeArrowheads="1"/>
          </p:cNvSpPr>
          <p:nvPr/>
        </p:nvSpPr>
        <p:spPr bwMode="auto">
          <a:xfrm>
            <a:off x="633350" y="2814450"/>
            <a:ext cx="609600" cy="161583"/>
          </a:xfrm>
          <a:prstGeom prst="rect">
            <a:avLst/>
          </a:prstGeom>
          <a:noFill/>
          <a:ln w="9525">
            <a:noFill/>
            <a:miter lim="800000"/>
            <a:headEnd/>
            <a:tailEnd/>
          </a:ln>
        </p:spPr>
        <p:txBody>
          <a:bodyPr wrap="square" lIns="0" tIns="0" rIns="0" bIns="0" anchor="ctr" anchorCtr="1">
            <a:spAutoFit/>
          </a:bodyPr>
          <a:lstStyle/>
          <a:p>
            <a:r>
              <a:rPr lang="en-US" sz="1050" dirty="0" smtClean="0">
                <a:solidFill>
                  <a:srgbClr val="FF0000"/>
                </a:solidFill>
                <a:latin typeface="Arial" charset="0"/>
                <a:cs typeface="Arial" charset="0"/>
              </a:rPr>
              <a:t>Future</a:t>
            </a:r>
            <a:endParaRPr lang="en-US" sz="1050" dirty="0">
              <a:solidFill>
                <a:srgbClr val="FF0000"/>
              </a:solidFill>
              <a:latin typeface="Arial" charset="0"/>
              <a:cs typeface="Arial" charset="0"/>
            </a:endParaRPr>
          </a:p>
        </p:txBody>
      </p:sp>
      <p:sp>
        <p:nvSpPr>
          <p:cNvPr id="269" name="Left Brace 268"/>
          <p:cNvSpPr/>
          <p:nvPr/>
        </p:nvSpPr>
        <p:spPr>
          <a:xfrm rot="5400000">
            <a:off x="814450" y="2438400"/>
            <a:ext cx="271150" cy="137160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1" name="Group 270"/>
          <p:cNvGrpSpPr/>
          <p:nvPr/>
        </p:nvGrpSpPr>
        <p:grpSpPr>
          <a:xfrm>
            <a:off x="197068" y="4327634"/>
            <a:ext cx="381000" cy="322263"/>
            <a:chOff x="197068" y="4327634"/>
            <a:chExt cx="381000" cy="322263"/>
          </a:xfrm>
        </p:grpSpPr>
        <p:pic>
          <p:nvPicPr>
            <p:cNvPr id="67" name="Picture 26" descr="rnc"/>
            <p:cNvPicPr>
              <a:picLocks noChangeAspect="1" noChangeArrowheads="1"/>
            </p:cNvPicPr>
            <p:nvPr/>
          </p:nvPicPr>
          <p:blipFill>
            <a:blip r:embed="rId5" cstate="print"/>
            <a:srcRect/>
            <a:stretch>
              <a:fillRect/>
            </a:stretch>
          </p:blipFill>
          <p:spPr bwMode="auto">
            <a:xfrm>
              <a:off x="197068" y="4327634"/>
              <a:ext cx="381000" cy="322263"/>
            </a:xfrm>
            <a:prstGeom prst="rect">
              <a:avLst/>
            </a:prstGeom>
            <a:noFill/>
            <a:ln w="9525">
              <a:noFill/>
              <a:miter lim="800000"/>
              <a:headEnd/>
              <a:tailEnd/>
            </a:ln>
          </p:spPr>
        </p:pic>
        <p:sp>
          <p:nvSpPr>
            <p:cNvPr id="68" name="Text Box 5"/>
            <p:cNvSpPr txBox="1">
              <a:spLocks noChangeArrowheads="1"/>
            </p:cNvSpPr>
            <p:nvPr/>
          </p:nvSpPr>
          <p:spPr bwMode="auto">
            <a:xfrm>
              <a:off x="231230" y="4435366"/>
              <a:ext cx="307777" cy="169277"/>
            </a:xfrm>
            <a:prstGeom prst="rect">
              <a:avLst/>
            </a:prstGeom>
            <a:noFill/>
            <a:ln w="9525">
              <a:noFill/>
              <a:miter lim="800000"/>
              <a:headEnd/>
              <a:tailEnd/>
            </a:ln>
          </p:spPr>
          <p:txBody>
            <a:bodyPr wrap="none" lIns="0" tIns="0" rIns="0" bIns="0" anchor="ctr" anchorCtr="1">
              <a:spAutoFit/>
            </a:bodyPr>
            <a:lstStyle/>
            <a:p>
              <a:r>
                <a:rPr lang="en-US" sz="1100" dirty="0" smtClean="0">
                  <a:latin typeface="Arial" charset="0"/>
                  <a:cs typeface="Arial" charset="0"/>
                </a:rPr>
                <a:t>RNC</a:t>
              </a:r>
              <a:endParaRPr lang="en-US" sz="1200" dirty="0">
                <a:latin typeface="Arial" charset="0"/>
                <a:cs typeface="Aria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ounded Rectangle 319"/>
          <p:cNvSpPr/>
          <p:nvPr/>
        </p:nvSpPr>
        <p:spPr>
          <a:xfrm>
            <a:off x="3200400" y="6187966"/>
            <a:ext cx="1295400" cy="591204"/>
          </a:xfrm>
          <a:prstGeom prst="roundRect">
            <a:avLst/>
          </a:prstGeom>
          <a:solidFill>
            <a:schemeClr val="tx2">
              <a:lumMod val="20000"/>
              <a:lumOff val="80000"/>
            </a:schemeClr>
          </a:solidFill>
          <a:ln>
            <a:solidFill>
              <a:schemeClr val="tx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a:solidFill>
                  <a:schemeClr val="tx2">
                    <a:lumMod val="40000"/>
                    <a:lumOff val="60000"/>
                  </a:schemeClr>
                </a:solidFill>
              </a:ln>
            </a:endParaRPr>
          </a:p>
        </p:txBody>
      </p:sp>
      <p:sp>
        <p:nvSpPr>
          <p:cNvPr id="293" name="Rounded Rectangle 292"/>
          <p:cNvSpPr/>
          <p:nvPr/>
        </p:nvSpPr>
        <p:spPr>
          <a:xfrm>
            <a:off x="304800" y="2133600"/>
            <a:ext cx="1398324" cy="591204"/>
          </a:xfrm>
          <a:prstGeom prst="roundRect">
            <a:avLst/>
          </a:prstGeom>
          <a:solidFill>
            <a:schemeClr val="tx2">
              <a:lumMod val="20000"/>
              <a:lumOff val="80000"/>
            </a:schemeClr>
          </a:solidFill>
          <a:ln>
            <a:solidFill>
              <a:schemeClr val="tx2">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80" name="Straight Connector 279"/>
          <p:cNvCxnSpPr/>
          <p:nvPr/>
        </p:nvCxnSpPr>
        <p:spPr>
          <a:xfrm>
            <a:off x="1857702" y="4191000"/>
            <a:ext cx="49136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4" name="Rounded Rectangle 273"/>
          <p:cNvSpPr/>
          <p:nvPr/>
        </p:nvSpPr>
        <p:spPr>
          <a:xfrm>
            <a:off x="2091562" y="4629804"/>
            <a:ext cx="1232336" cy="591204"/>
          </a:xfrm>
          <a:prstGeom prst="roundRect">
            <a:avLst/>
          </a:prstGeom>
          <a:solidFill>
            <a:srgbClr val="F29400">
              <a:alpha val="18000"/>
            </a:srgb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152400" y="6308834"/>
            <a:ext cx="1692166" cy="4572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0" name="Freeform 259"/>
          <p:cNvSpPr/>
          <p:nvPr/>
        </p:nvSpPr>
        <p:spPr>
          <a:xfrm>
            <a:off x="790902" y="5044966"/>
            <a:ext cx="2133600" cy="1524000"/>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Rounded Rectangle 195"/>
          <p:cNvSpPr/>
          <p:nvPr/>
        </p:nvSpPr>
        <p:spPr>
          <a:xfrm>
            <a:off x="275898" y="1066800"/>
            <a:ext cx="1524000" cy="762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152400" y="3673366"/>
            <a:ext cx="1860332" cy="10510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2" name="Rounded Rectangle 241"/>
          <p:cNvSpPr/>
          <p:nvPr/>
        </p:nvSpPr>
        <p:spPr>
          <a:xfrm>
            <a:off x="160276" y="4974026"/>
            <a:ext cx="1692166" cy="59120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3" name="Rounded Rectangle 242"/>
          <p:cNvSpPr/>
          <p:nvPr/>
        </p:nvSpPr>
        <p:spPr>
          <a:xfrm>
            <a:off x="152400" y="5644060"/>
            <a:ext cx="1692166" cy="59120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4" name="Rounded Rectangle 243"/>
          <p:cNvSpPr/>
          <p:nvPr/>
        </p:nvSpPr>
        <p:spPr>
          <a:xfrm>
            <a:off x="3657600" y="1773620"/>
            <a:ext cx="1828800" cy="1480784"/>
          </a:xfrm>
          <a:prstGeom prst="roundRect">
            <a:avLst/>
          </a:prstGeom>
          <a:solidFill>
            <a:schemeClr val="accent2">
              <a:lumMod val="60000"/>
              <a:lumOff val="40000"/>
              <a:alpha val="18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7283668" y="2002220"/>
            <a:ext cx="1828800" cy="71470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6" name="Rounded Rectangle 245"/>
          <p:cNvSpPr/>
          <p:nvPr/>
        </p:nvSpPr>
        <p:spPr>
          <a:xfrm>
            <a:off x="7359868" y="3069020"/>
            <a:ext cx="1739464" cy="12192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7" name="Rounded Rectangle 246"/>
          <p:cNvSpPr/>
          <p:nvPr/>
        </p:nvSpPr>
        <p:spPr>
          <a:xfrm>
            <a:off x="4724400" y="4974020"/>
            <a:ext cx="656898" cy="9906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8" name="Rounded Rectangle 247"/>
          <p:cNvSpPr/>
          <p:nvPr/>
        </p:nvSpPr>
        <p:spPr>
          <a:xfrm>
            <a:off x="5486400" y="4974020"/>
            <a:ext cx="670034" cy="9906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9" name="Rounded Rectangle 248"/>
          <p:cNvSpPr/>
          <p:nvPr/>
        </p:nvSpPr>
        <p:spPr>
          <a:xfrm>
            <a:off x="6279932" y="4974020"/>
            <a:ext cx="670034" cy="9906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7026166" y="4974020"/>
            <a:ext cx="670034" cy="9906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7" name="Freeform 236"/>
          <p:cNvSpPr/>
          <p:nvPr/>
        </p:nvSpPr>
        <p:spPr>
          <a:xfrm>
            <a:off x="512374" y="4511566"/>
            <a:ext cx="2133600" cy="1450429"/>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7" name="Straight Connector 186"/>
          <p:cNvCxnSpPr/>
          <p:nvPr/>
        </p:nvCxnSpPr>
        <p:spPr>
          <a:xfrm>
            <a:off x="4419600" y="284305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419600" y="2916620"/>
            <a:ext cx="1143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0800000">
            <a:off x="6400800" y="2393726"/>
            <a:ext cx="228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
            <a:ext cx="8229600" cy="1143000"/>
          </a:xfrm>
        </p:spPr>
        <p:txBody>
          <a:bodyPr/>
          <a:lstStyle/>
          <a:p>
            <a:r>
              <a:rPr lang="en-US" b="1" dirty="0" smtClean="0"/>
              <a:t>“</a:t>
            </a:r>
            <a:r>
              <a:rPr lang="en-US" b="1" dirty="0" err="1" smtClean="0"/>
              <a:t>SuperEther</a:t>
            </a:r>
            <a:r>
              <a:rPr lang="en-US" b="1" dirty="0" smtClean="0"/>
              <a:t>” Carrier  Solution</a:t>
            </a:r>
            <a:endParaRPr lang="en-US" b="1" dirty="0"/>
          </a:p>
        </p:txBody>
      </p:sp>
      <p:sp>
        <p:nvSpPr>
          <p:cNvPr id="20" name="Text Box 7"/>
          <p:cNvSpPr txBox="1">
            <a:spLocks noChangeArrowheads="1"/>
          </p:cNvSpPr>
          <p:nvPr/>
        </p:nvSpPr>
        <p:spPr bwMode="auto">
          <a:xfrm>
            <a:off x="3715404" y="3052143"/>
            <a:ext cx="1082526"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ETX-5300A</a:t>
            </a:r>
            <a:endParaRPr lang="en-US" sz="1100" dirty="0">
              <a:latin typeface="Arial" charset="0"/>
              <a:cs typeface="Arial" charset="0"/>
            </a:endParaRPr>
          </a:p>
        </p:txBody>
      </p:sp>
      <p:pic>
        <p:nvPicPr>
          <p:cNvPr id="21" name="Picture 45"/>
          <p:cNvPicPr>
            <a:picLocks noChangeAspect="1" noChangeArrowheads="1"/>
          </p:cNvPicPr>
          <p:nvPr/>
        </p:nvPicPr>
        <p:blipFill>
          <a:blip r:embed="rId3" cstate="print"/>
          <a:srcRect/>
          <a:stretch>
            <a:fillRect/>
          </a:stretch>
        </p:blipFill>
        <p:spPr>
          <a:xfrm rot="5400000">
            <a:off x="5294334" y="3954844"/>
            <a:ext cx="300037" cy="661987"/>
          </a:xfrm>
          <a:prstGeom prst="rect">
            <a:avLst/>
          </a:prstGeom>
          <a:noFill/>
        </p:spPr>
      </p:pic>
      <p:cxnSp>
        <p:nvCxnSpPr>
          <p:cNvPr id="24" name="Elbow Connector 23"/>
          <p:cNvCxnSpPr/>
          <p:nvPr/>
        </p:nvCxnSpPr>
        <p:spPr>
          <a:xfrm rot="5400000">
            <a:off x="4767615" y="4745419"/>
            <a:ext cx="762000" cy="1524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5362431" y="4724947"/>
            <a:ext cx="762000" cy="1933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029199" y="5292467"/>
            <a:ext cx="304800" cy="353702"/>
            <a:chOff x="1981200" y="5410200"/>
            <a:chExt cx="304800" cy="353702"/>
          </a:xfrm>
        </p:grpSpPr>
        <p:cxnSp>
          <p:nvCxnSpPr>
            <p:cNvPr id="38" name="Straight Connector 37"/>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674055" y="5292467"/>
            <a:ext cx="304800" cy="353702"/>
            <a:chOff x="1981200" y="5410200"/>
            <a:chExt cx="304800" cy="353702"/>
          </a:xfrm>
        </p:grpSpPr>
        <p:cxnSp>
          <p:nvCxnSpPr>
            <p:cNvPr id="53" name="Straight Connector 52"/>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5400000">
            <a:off x="4797755" y="5414727"/>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4641999" y="5567947"/>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60" name="Text Box 7"/>
          <p:cNvSpPr txBox="1">
            <a:spLocks noChangeArrowheads="1"/>
          </p:cNvSpPr>
          <p:nvPr/>
        </p:nvSpPr>
        <p:spPr bwMode="auto">
          <a:xfrm>
            <a:off x="4918991" y="5570484"/>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61" name="Text Box 7"/>
          <p:cNvSpPr txBox="1">
            <a:spLocks noChangeArrowheads="1"/>
          </p:cNvSpPr>
          <p:nvPr/>
        </p:nvSpPr>
        <p:spPr bwMode="auto">
          <a:xfrm>
            <a:off x="5533698" y="5567854"/>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62" name="Text Box 7"/>
          <p:cNvSpPr txBox="1">
            <a:spLocks noChangeArrowheads="1"/>
          </p:cNvSpPr>
          <p:nvPr/>
        </p:nvSpPr>
        <p:spPr bwMode="auto">
          <a:xfrm>
            <a:off x="4710751" y="461534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sp>
        <p:nvSpPr>
          <p:cNvPr id="63" name="Text Box 7"/>
          <p:cNvSpPr txBox="1">
            <a:spLocks noChangeArrowheads="1"/>
          </p:cNvSpPr>
          <p:nvPr/>
        </p:nvSpPr>
        <p:spPr bwMode="auto">
          <a:xfrm>
            <a:off x="5439783" y="462330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sp>
        <p:nvSpPr>
          <p:cNvPr id="64" name="Text Box 7"/>
          <p:cNvSpPr txBox="1">
            <a:spLocks noChangeArrowheads="1"/>
          </p:cNvSpPr>
          <p:nvPr/>
        </p:nvSpPr>
        <p:spPr bwMode="auto">
          <a:xfrm>
            <a:off x="7039302" y="5016058"/>
            <a:ext cx="6858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LA-210</a:t>
            </a:r>
            <a:endParaRPr lang="en-US" sz="1100" dirty="0">
              <a:latin typeface="Arial" charset="0"/>
              <a:cs typeface="Arial" charset="0"/>
            </a:endParaRPr>
          </a:p>
        </p:txBody>
      </p:sp>
      <p:sp>
        <p:nvSpPr>
          <p:cNvPr id="65" name="Text Box 7"/>
          <p:cNvSpPr txBox="1">
            <a:spLocks noChangeArrowheads="1"/>
          </p:cNvSpPr>
          <p:nvPr/>
        </p:nvSpPr>
        <p:spPr bwMode="auto">
          <a:xfrm>
            <a:off x="5517932" y="5018688"/>
            <a:ext cx="6858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LA-210</a:t>
            </a:r>
            <a:endParaRPr lang="en-US" sz="1100" dirty="0">
              <a:latin typeface="Arial" charset="0"/>
              <a:cs typeface="Arial" charset="0"/>
            </a:endParaRPr>
          </a:p>
        </p:txBody>
      </p:sp>
      <p:cxnSp>
        <p:nvCxnSpPr>
          <p:cNvPr id="67" name="Elbow Connector 66"/>
          <p:cNvCxnSpPr>
            <a:endCxn id="21" idx="1"/>
          </p:cNvCxnSpPr>
          <p:nvPr/>
        </p:nvCxnSpPr>
        <p:spPr>
          <a:xfrm rot="5400000">
            <a:off x="5122476" y="3467096"/>
            <a:ext cx="990600" cy="3468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Picture 45"/>
          <p:cNvPicPr>
            <a:picLocks noChangeAspect="1" noChangeArrowheads="1"/>
          </p:cNvPicPr>
          <p:nvPr/>
        </p:nvPicPr>
        <p:blipFill>
          <a:blip r:embed="rId3" cstate="print"/>
          <a:srcRect/>
          <a:stretch>
            <a:fillRect/>
          </a:stretch>
        </p:blipFill>
        <p:spPr>
          <a:xfrm rot="5400000">
            <a:off x="6796726" y="3954844"/>
            <a:ext cx="300037" cy="661987"/>
          </a:xfrm>
          <a:prstGeom prst="rect">
            <a:avLst/>
          </a:prstGeom>
          <a:noFill/>
        </p:spPr>
      </p:pic>
      <p:cxnSp>
        <p:nvCxnSpPr>
          <p:cNvPr id="70" name="Elbow Connector 69"/>
          <p:cNvCxnSpPr/>
          <p:nvPr/>
        </p:nvCxnSpPr>
        <p:spPr>
          <a:xfrm rot="5400000">
            <a:off x="6283655" y="4745419"/>
            <a:ext cx="762000" cy="1524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6200000" flipH="1">
            <a:off x="6851175" y="4724947"/>
            <a:ext cx="762000" cy="19334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59" descr="rad6a"/>
          <p:cNvPicPr>
            <a:picLocks noChangeAspect="1" noChangeArrowheads="1"/>
          </p:cNvPicPr>
          <p:nvPr/>
        </p:nvPicPr>
        <p:blipFill>
          <a:blip r:embed="rId4" cstate="print"/>
          <a:srcRect/>
          <a:stretch>
            <a:fillRect/>
          </a:stretch>
        </p:blipFill>
        <p:spPr bwMode="auto">
          <a:xfrm>
            <a:off x="5607268" y="5202620"/>
            <a:ext cx="430212" cy="178648"/>
          </a:xfrm>
          <a:prstGeom prst="rect">
            <a:avLst/>
          </a:prstGeom>
          <a:noFill/>
          <a:ln w="9525">
            <a:noFill/>
            <a:miter lim="800000"/>
            <a:headEnd/>
            <a:tailEnd/>
          </a:ln>
        </p:spPr>
      </p:pic>
      <p:grpSp>
        <p:nvGrpSpPr>
          <p:cNvPr id="74" name="Group 73"/>
          <p:cNvGrpSpPr/>
          <p:nvPr/>
        </p:nvGrpSpPr>
        <p:grpSpPr>
          <a:xfrm>
            <a:off x="6436055" y="5292467"/>
            <a:ext cx="304800" cy="353702"/>
            <a:chOff x="1981200" y="5410200"/>
            <a:chExt cx="304800" cy="353702"/>
          </a:xfrm>
        </p:grpSpPr>
        <p:cxnSp>
          <p:nvCxnSpPr>
            <p:cNvPr id="75" name="Straight Connector 74"/>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 Box 7"/>
          <p:cNvSpPr txBox="1">
            <a:spLocks noChangeArrowheads="1"/>
          </p:cNvSpPr>
          <p:nvPr/>
        </p:nvSpPr>
        <p:spPr bwMode="auto">
          <a:xfrm>
            <a:off x="7113895" y="5554299"/>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86" name="Text Box 7"/>
          <p:cNvSpPr txBox="1">
            <a:spLocks noChangeArrowheads="1"/>
          </p:cNvSpPr>
          <p:nvPr/>
        </p:nvSpPr>
        <p:spPr bwMode="auto">
          <a:xfrm>
            <a:off x="6327965" y="5572917"/>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88" name="Text Box 7"/>
          <p:cNvSpPr txBox="1">
            <a:spLocks noChangeArrowheads="1"/>
          </p:cNvSpPr>
          <p:nvPr/>
        </p:nvSpPr>
        <p:spPr bwMode="auto">
          <a:xfrm>
            <a:off x="6226791" y="461534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sp>
        <p:nvSpPr>
          <p:cNvPr id="89" name="Text Box 7"/>
          <p:cNvSpPr txBox="1">
            <a:spLocks noChangeArrowheads="1"/>
          </p:cNvSpPr>
          <p:nvPr/>
        </p:nvSpPr>
        <p:spPr bwMode="auto">
          <a:xfrm>
            <a:off x="6928527" y="4623305"/>
            <a:ext cx="685800" cy="184666"/>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4w</a:t>
            </a:r>
            <a:endParaRPr lang="en-US" sz="1200" dirty="0">
              <a:latin typeface="Arial" charset="0"/>
              <a:cs typeface="Arial" charset="0"/>
            </a:endParaRPr>
          </a:p>
        </p:txBody>
      </p:sp>
      <p:sp>
        <p:nvSpPr>
          <p:cNvPr id="90" name="Text Box 7"/>
          <p:cNvSpPr txBox="1">
            <a:spLocks noChangeArrowheads="1"/>
          </p:cNvSpPr>
          <p:nvPr/>
        </p:nvSpPr>
        <p:spPr bwMode="auto">
          <a:xfrm>
            <a:off x="6256290" y="5034454"/>
            <a:ext cx="6858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LA-210</a:t>
            </a:r>
            <a:endParaRPr lang="en-US" sz="1100" dirty="0">
              <a:latin typeface="Arial" charset="0"/>
              <a:cs typeface="Arial" charset="0"/>
            </a:endParaRPr>
          </a:p>
        </p:txBody>
      </p:sp>
      <p:sp>
        <p:nvSpPr>
          <p:cNvPr id="91" name="Text Box 7"/>
          <p:cNvSpPr txBox="1">
            <a:spLocks noChangeArrowheads="1"/>
          </p:cNvSpPr>
          <p:nvPr/>
        </p:nvSpPr>
        <p:spPr bwMode="auto">
          <a:xfrm>
            <a:off x="4761206" y="5029194"/>
            <a:ext cx="6858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LA-210</a:t>
            </a:r>
            <a:endParaRPr lang="en-US" sz="1100" dirty="0">
              <a:latin typeface="Arial" charset="0"/>
              <a:cs typeface="Arial" charset="0"/>
            </a:endParaRPr>
          </a:p>
        </p:txBody>
      </p:sp>
      <p:cxnSp>
        <p:nvCxnSpPr>
          <p:cNvPr id="93" name="Elbow Connector 92"/>
          <p:cNvCxnSpPr>
            <a:endCxn id="69" idx="1"/>
          </p:cNvCxnSpPr>
          <p:nvPr/>
        </p:nvCxnSpPr>
        <p:spPr>
          <a:xfrm rot="16200000" flipH="1">
            <a:off x="6064173" y="3253248"/>
            <a:ext cx="990598" cy="77454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7214547" y="5393119"/>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 Box 7"/>
          <p:cNvSpPr txBox="1">
            <a:spLocks noChangeArrowheads="1"/>
          </p:cNvSpPr>
          <p:nvPr/>
        </p:nvSpPr>
        <p:spPr bwMode="auto">
          <a:xfrm>
            <a:off x="8274268" y="2230820"/>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solidFill>
                  <a:schemeClr val="bg1"/>
                </a:solidFill>
                <a:latin typeface="Arial" charset="0"/>
                <a:cs typeface="Arial" charset="0"/>
              </a:rPr>
              <a:t>GbE</a:t>
            </a:r>
            <a:endParaRPr lang="en-US" sz="1100" dirty="0">
              <a:solidFill>
                <a:schemeClr val="bg1"/>
              </a:solidFill>
              <a:latin typeface="Arial" charset="0"/>
              <a:cs typeface="Arial" charset="0"/>
            </a:endParaRPr>
          </a:p>
        </p:txBody>
      </p:sp>
      <p:sp>
        <p:nvSpPr>
          <p:cNvPr id="101" name="Text Box 7"/>
          <p:cNvSpPr txBox="1">
            <a:spLocks noChangeArrowheads="1"/>
          </p:cNvSpPr>
          <p:nvPr/>
        </p:nvSpPr>
        <p:spPr bwMode="auto">
          <a:xfrm>
            <a:off x="3032234" y="3429000"/>
            <a:ext cx="4572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10GbE</a:t>
            </a:r>
            <a:endParaRPr lang="en-US" sz="1050" dirty="0">
              <a:latin typeface="Arial" charset="0"/>
              <a:cs typeface="Arial" charset="0"/>
            </a:endParaRPr>
          </a:p>
        </p:txBody>
      </p:sp>
      <p:sp>
        <p:nvSpPr>
          <p:cNvPr id="103" name="Text Box 7"/>
          <p:cNvSpPr txBox="1">
            <a:spLocks noChangeArrowheads="1"/>
          </p:cNvSpPr>
          <p:nvPr/>
        </p:nvSpPr>
        <p:spPr bwMode="auto">
          <a:xfrm flipH="1">
            <a:off x="4753302" y="2672254"/>
            <a:ext cx="5334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10GbE</a:t>
            </a:r>
            <a:endParaRPr lang="en-US" sz="1100" dirty="0">
              <a:latin typeface="Arial" charset="0"/>
              <a:cs typeface="Arial" charset="0"/>
            </a:endParaRPr>
          </a:p>
        </p:txBody>
      </p:sp>
      <p:pic>
        <p:nvPicPr>
          <p:cNvPr id="111" name="Picture 26" descr="rnc"/>
          <p:cNvPicPr>
            <a:picLocks noChangeAspect="1" noChangeArrowheads="1"/>
          </p:cNvPicPr>
          <p:nvPr/>
        </p:nvPicPr>
        <p:blipFill>
          <a:blip r:embed="rId5" cstate="print"/>
          <a:srcRect/>
          <a:stretch>
            <a:fillRect/>
          </a:stretch>
        </p:blipFill>
        <p:spPr bwMode="auto">
          <a:xfrm>
            <a:off x="197068" y="4327634"/>
            <a:ext cx="381000" cy="322263"/>
          </a:xfrm>
          <a:prstGeom prst="rect">
            <a:avLst/>
          </a:prstGeom>
          <a:noFill/>
          <a:ln w="9525">
            <a:noFill/>
            <a:miter lim="800000"/>
            <a:headEnd/>
            <a:tailEnd/>
          </a:ln>
        </p:spPr>
      </p:pic>
      <p:sp>
        <p:nvSpPr>
          <p:cNvPr id="115" name="Text Box 5"/>
          <p:cNvSpPr txBox="1">
            <a:spLocks noChangeArrowheads="1"/>
          </p:cNvSpPr>
          <p:nvPr/>
        </p:nvSpPr>
        <p:spPr bwMode="auto">
          <a:xfrm>
            <a:off x="231230" y="4435366"/>
            <a:ext cx="307777" cy="169277"/>
          </a:xfrm>
          <a:prstGeom prst="rect">
            <a:avLst/>
          </a:prstGeom>
          <a:noFill/>
          <a:ln w="9525">
            <a:noFill/>
            <a:miter lim="800000"/>
            <a:headEnd/>
            <a:tailEnd/>
          </a:ln>
        </p:spPr>
        <p:txBody>
          <a:bodyPr wrap="none" lIns="0" tIns="0" rIns="0" bIns="0" anchor="ctr" anchorCtr="1">
            <a:spAutoFit/>
          </a:bodyPr>
          <a:lstStyle/>
          <a:p>
            <a:r>
              <a:rPr lang="en-US" sz="1100" dirty="0" smtClean="0">
                <a:latin typeface="Arial" charset="0"/>
                <a:cs typeface="Arial" charset="0"/>
              </a:rPr>
              <a:t>RNC</a:t>
            </a:r>
            <a:endParaRPr lang="en-US" sz="1200" dirty="0">
              <a:latin typeface="Arial" charset="0"/>
              <a:cs typeface="Arial" charset="0"/>
            </a:endParaRPr>
          </a:p>
        </p:txBody>
      </p:sp>
      <p:grpSp>
        <p:nvGrpSpPr>
          <p:cNvPr id="117" name="Group 116"/>
          <p:cNvGrpSpPr/>
          <p:nvPr/>
        </p:nvGrpSpPr>
        <p:grpSpPr>
          <a:xfrm rot="5400000">
            <a:off x="764117" y="5274079"/>
            <a:ext cx="242249" cy="214951"/>
            <a:chOff x="1981200" y="5410200"/>
            <a:chExt cx="304800" cy="353702"/>
          </a:xfrm>
        </p:grpSpPr>
        <p:cxnSp>
          <p:nvCxnSpPr>
            <p:cNvPr id="118" name="Straight Connector 117"/>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Elbow Connector 122"/>
          <p:cNvCxnSpPr/>
          <p:nvPr/>
        </p:nvCxnSpPr>
        <p:spPr>
          <a:xfrm rot="10800000">
            <a:off x="676542" y="5176271"/>
            <a:ext cx="381000" cy="76200"/>
          </a:xfrm>
          <a:prstGeom prst="bentConnector3">
            <a:avLst>
              <a:gd name="adj1" fmla="val 2850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7"/>
          <p:cNvSpPr txBox="1">
            <a:spLocks noChangeArrowheads="1"/>
          </p:cNvSpPr>
          <p:nvPr/>
        </p:nvSpPr>
        <p:spPr bwMode="auto">
          <a:xfrm>
            <a:off x="334368" y="5127767"/>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126" name="Text Box 7"/>
          <p:cNvSpPr txBox="1">
            <a:spLocks noChangeArrowheads="1"/>
          </p:cNvSpPr>
          <p:nvPr/>
        </p:nvSpPr>
        <p:spPr bwMode="auto">
          <a:xfrm>
            <a:off x="363782" y="5303381"/>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pic>
        <p:nvPicPr>
          <p:cNvPr id="116" name="Picture 59" descr="rad6a"/>
          <p:cNvPicPr>
            <a:picLocks noChangeAspect="1" noChangeArrowheads="1"/>
          </p:cNvPicPr>
          <p:nvPr/>
        </p:nvPicPr>
        <p:blipFill>
          <a:blip r:embed="rId4" cstate="print"/>
          <a:srcRect/>
          <a:stretch>
            <a:fillRect/>
          </a:stretch>
        </p:blipFill>
        <p:spPr bwMode="auto">
          <a:xfrm>
            <a:off x="6400800" y="5231522"/>
            <a:ext cx="430212" cy="178648"/>
          </a:xfrm>
          <a:prstGeom prst="rect">
            <a:avLst/>
          </a:prstGeom>
          <a:noFill/>
          <a:ln w="9525">
            <a:noFill/>
            <a:miter lim="800000"/>
            <a:headEnd/>
            <a:tailEnd/>
          </a:ln>
        </p:spPr>
      </p:pic>
      <p:grpSp>
        <p:nvGrpSpPr>
          <p:cNvPr id="130" name="Group 129"/>
          <p:cNvGrpSpPr/>
          <p:nvPr/>
        </p:nvGrpSpPr>
        <p:grpSpPr>
          <a:xfrm rot="5400000">
            <a:off x="618429" y="1416781"/>
            <a:ext cx="242249" cy="214951"/>
            <a:chOff x="1981200" y="5410200"/>
            <a:chExt cx="304800" cy="353702"/>
          </a:xfrm>
        </p:grpSpPr>
        <p:cxnSp>
          <p:nvCxnSpPr>
            <p:cNvPr id="131" name="Straight Connector 130"/>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Text Box 7"/>
          <p:cNvSpPr txBox="1">
            <a:spLocks noChangeArrowheads="1"/>
          </p:cNvSpPr>
          <p:nvPr/>
        </p:nvSpPr>
        <p:spPr bwMode="auto">
          <a:xfrm>
            <a:off x="218094" y="1446083"/>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pic>
        <p:nvPicPr>
          <p:cNvPr id="138" name="Picture 59" descr="rad6a"/>
          <p:cNvPicPr>
            <a:picLocks noChangeAspect="1" noChangeArrowheads="1"/>
          </p:cNvPicPr>
          <p:nvPr/>
        </p:nvPicPr>
        <p:blipFill>
          <a:blip r:embed="rId4" cstate="print"/>
          <a:srcRect/>
          <a:stretch>
            <a:fillRect/>
          </a:stretch>
        </p:blipFill>
        <p:spPr bwMode="auto">
          <a:xfrm>
            <a:off x="7131268" y="5231522"/>
            <a:ext cx="430212" cy="178648"/>
          </a:xfrm>
          <a:prstGeom prst="rect">
            <a:avLst/>
          </a:prstGeom>
          <a:noFill/>
          <a:ln w="9525">
            <a:noFill/>
            <a:miter lim="800000"/>
            <a:headEnd/>
            <a:tailEnd/>
          </a:ln>
        </p:spPr>
      </p:pic>
      <p:pic>
        <p:nvPicPr>
          <p:cNvPr id="105" name="Picture 8" descr="bsc"/>
          <p:cNvPicPr>
            <a:picLocks noChangeAspect="1" noChangeArrowheads="1"/>
          </p:cNvPicPr>
          <p:nvPr/>
        </p:nvPicPr>
        <p:blipFill>
          <a:blip r:embed="rId6" cstate="print"/>
          <a:srcRect/>
          <a:stretch>
            <a:fillRect/>
          </a:stretch>
        </p:blipFill>
        <p:spPr bwMode="auto">
          <a:xfrm>
            <a:off x="212834" y="3946634"/>
            <a:ext cx="384888" cy="314325"/>
          </a:xfrm>
          <a:prstGeom prst="rect">
            <a:avLst/>
          </a:prstGeom>
          <a:noFill/>
          <a:ln w="9525">
            <a:noFill/>
            <a:miter lim="800000"/>
            <a:headEnd/>
            <a:tailEnd/>
          </a:ln>
        </p:spPr>
      </p:pic>
      <p:grpSp>
        <p:nvGrpSpPr>
          <p:cNvPr id="162" name="Group 161"/>
          <p:cNvGrpSpPr/>
          <p:nvPr/>
        </p:nvGrpSpPr>
        <p:grpSpPr>
          <a:xfrm>
            <a:off x="7937508" y="3801452"/>
            <a:ext cx="762000" cy="163776"/>
            <a:chOff x="8077200" y="5715000"/>
            <a:chExt cx="762000" cy="163776"/>
          </a:xfrm>
        </p:grpSpPr>
        <p:cxnSp>
          <p:nvCxnSpPr>
            <p:cNvPr id="158" name="Straight Connector 157"/>
            <p:cNvCxnSpPr/>
            <p:nvPr/>
          </p:nvCxnSpPr>
          <p:spPr>
            <a:xfrm rot="10800000">
              <a:off x="8077200" y="57150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a:off x="8077200" y="5769592"/>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a:off x="8077200" y="5824184"/>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a:off x="8077200" y="5878776"/>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6" name="Picture 84" descr="rad18a"/>
          <p:cNvPicPr>
            <a:picLocks noChangeAspect="1" noChangeArrowheads="1"/>
          </p:cNvPicPr>
          <p:nvPr/>
        </p:nvPicPr>
        <p:blipFill>
          <a:blip r:embed="rId7" cstate="print"/>
          <a:srcRect/>
          <a:stretch>
            <a:fillRect/>
          </a:stretch>
        </p:blipFill>
        <p:spPr bwMode="auto">
          <a:xfrm>
            <a:off x="7391400" y="2179781"/>
            <a:ext cx="951998" cy="304800"/>
          </a:xfrm>
          <a:prstGeom prst="rect">
            <a:avLst/>
          </a:prstGeom>
          <a:noFill/>
          <a:ln w="9525">
            <a:noFill/>
            <a:miter lim="800000"/>
            <a:headEnd/>
            <a:tailEnd/>
          </a:ln>
        </p:spPr>
      </p:pic>
      <p:pic>
        <p:nvPicPr>
          <p:cNvPr id="153" name="Picture 7" descr="bts-r"/>
          <p:cNvPicPr>
            <a:picLocks noChangeAspect="1" noChangeArrowheads="1"/>
          </p:cNvPicPr>
          <p:nvPr/>
        </p:nvPicPr>
        <p:blipFill>
          <a:blip r:embed="rId8" cstate="print"/>
          <a:srcRect/>
          <a:stretch>
            <a:fillRect/>
          </a:stretch>
        </p:blipFill>
        <p:spPr bwMode="auto">
          <a:xfrm>
            <a:off x="8625426" y="3215250"/>
            <a:ext cx="381000" cy="801154"/>
          </a:xfrm>
          <a:prstGeom prst="rect">
            <a:avLst/>
          </a:prstGeom>
          <a:noFill/>
          <a:ln w="9525">
            <a:noFill/>
            <a:miter lim="800000"/>
            <a:headEnd/>
            <a:tailEnd/>
          </a:ln>
        </p:spPr>
      </p:pic>
      <p:pic>
        <p:nvPicPr>
          <p:cNvPr id="154" name="Picture 7" descr="bts-r"/>
          <p:cNvPicPr>
            <a:picLocks noChangeAspect="1" noChangeArrowheads="1"/>
          </p:cNvPicPr>
          <p:nvPr/>
        </p:nvPicPr>
        <p:blipFill>
          <a:blip r:embed="rId8" cstate="print"/>
          <a:srcRect/>
          <a:stretch>
            <a:fillRect/>
          </a:stretch>
        </p:blipFill>
        <p:spPr bwMode="auto">
          <a:xfrm>
            <a:off x="8152460" y="2758050"/>
            <a:ext cx="381000" cy="801154"/>
          </a:xfrm>
          <a:prstGeom prst="rect">
            <a:avLst/>
          </a:prstGeom>
          <a:noFill/>
          <a:ln w="9525">
            <a:noFill/>
            <a:miter lim="800000"/>
            <a:headEnd/>
            <a:tailEnd/>
          </a:ln>
        </p:spPr>
      </p:pic>
      <p:sp>
        <p:nvSpPr>
          <p:cNvPr id="174" name="Text Box 7"/>
          <p:cNvSpPr txBox="1">
            <a:spLocks noChangeArrowheads="1"/>
          </p:cNvSpPr>
          <p:nvPr/>
        </p:nvSpPr>
        <p:spPr bwMode="auto">
          <a:xfrm>
            <a:off x="8321566" y="398079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4xE1</a:t>
            </a:r>
            <a:endParaRPr lang="en-US" sz="1100" dirty="0">
              <a:solidFill>
                <a:schemeClr val="bg1"/>
              </a:solidFill>
              <a:latin typeface="Arial" charset="0"/>
              <a:cs typeface="Arial" charset="0"/>
            </a:endParaRPr>
          </a:p>
        </p:txBody>
      </p:sp>
      <p:sp>
        <p:nvSpPr>
          <p:cNvPr id="175" name="Text Box 5"/>
          <p:cNvSpPr txBox="1">
            <a:spLocks noChangeArrowheads="1"/>
          </p:cNvSpPr>
          <p:nvPr/>
        </p:nvSpPr>
        <p:spPr bwMode="auto">
          <a:xfrm>
            <a:off x="8705196" y="4028088"/>
            <a:ext cx="275717" cy="169277"/>
          </a:xfrm>
          <a:prstGeom prst="rect">
            <a:avLst/>
          </a:prstGeom>
          <a:noFill/>
          <a:ln w="9525">
            <a:noFill/>
            <a:miter lim="800000"/>
            <a:headEnd/>
            <a:tailEnd/>
          </a:ln>
        </p:spPr>
        <p:txBody>
          <a:bodyPr wrap="none" lIns="0" tIns="0" rIns="0" bIns="0" anchor="ctr" anchorCtr="1">
            <a:spAutoFit/>
          </a:bodyPr>
          <a:lstStyle/>
          <a:p>
            <a:r>
              <a:rPr lang="en-US" sz="1100" dirty="0" smtClean="0">
                <a:solidFill>
                  <a:schemeClr val="bg1"/>
                </a:solidFill>
                <a:latin typeface="Arial" charset="0"/>
                <a:cs typeface="Arial" charset="0"/>
              </a:rPr>
              <a:t>BTS</a:t>
            </a:r>
            <a:endParaRPr lang="en-US" sz="1200" dirty="0">
              <a:solidFill>
                <a:schemeClr val="bg1"/>
              </a:solidFill>
              <a:latin typeface="Arial" charset="0"/>
              <a:cs typeface="Arial" charset="0"/>
            </a:endParaRPr>
          </a:p>
        </p:txBody>
      </p:sp>
      <p:sp>
        <p:nvSpPr>
          <p:cNvPr id="177" name="Text Box 7"/>
          <p:cNvSpPr txBox="1">
            <a:spLocks noChangeArrowheads="1"/>
          </p:cNvSpPr>
          <p:nvPr/>
        </p:nvSpPr>
        <p:spPr bwMode="auto">
          <a:xfrm>
            <a:off x="6858000" y="2196658"/>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100" dirty="0">
              <a:latin typeface="Arial" charset="0"/>
              <a:cs typeface="Arial" charset="0"/>
            </a:endParaRPr>
          </a:p>
        </p:txBody>
      </p:sp>
      <p:pic>
        <p:nvPicPr>
          <p:cNvPr id="155" name="Picture 7" descr="bts-r"/>
          <p:cNvPicPr>
            <a:picLocks noChangeAspect="1" noChangeArrowheads="1"/>
          </p:cNvPicPr>
          <p:nvPr/>
        </p:nvPicPr>
        <p:blipFill>
          <a:blip r:embed="rId8" cstate="print"/>
          <a:srcRect/>
          <a:stretch>
            <a:fillRect/>
          </a:stretch>
        </p:blipFill>
        <p:spPr bwMode="auto">
          <a:xfrm>
            <a:off x="8572363" y="1695285"/>
            <a:ext cx="381000" cy="801154"/>
          </a:xfrm>
          <a:prstGeom prst="rect">
            <a:avLst/>
          </a:prstGeom>
          <a:noFill/>
          <a:ln w="9525">
            <a:noFill/>
            <a:miter lim="800000"/>
            <a:headEnd/>
            <a:tailEnd/>
          </a:ln>
        </p:spPr>
      </p:pic>
      <p:sp>
        <p:nvSpPr>
          <p:cNvPr id="181" name="Text Box 7"/>
          <p:cNvSpPr txBox="1">
            <a:spLocks noChangeArrowheads="1"/>
          </p:cNvSpPr>
          <p:nvPr/>
        </p:nvSpPr>
        <p:spPr bwMode="auto">
          <a:xfrm>
            <a:off x="7572702" y="3465786"/>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solidFill>
                  <a:schemeClr val="bg1"/>
                </a:solidFill>
                <a:latin typeface="Arial" charset="0"/>
                <a:cs typeface="Arial" charset="0"/>
              </a:rPr>
              <a:t>GbE</a:t>
            </a:r>
            <a:endParaRPr lang="en-US" sz="1100" dirty="0">
              <a:solidFill>
                <a:schemeClr val="bg1"/>
              </a:solidFill>
              <a:latin typeface="Arial" charset="0"/>
              <a:cs typeface="Arial" charset="0"/>
            </a:endParaRPr>
          </a:p>
        </p:txBody>
      </p:sp>
      <p:sp>
        <p:nvSpPr>
          <p:cNvPr id="182" name="Text Box 5"/>
          <p:cNvSpPr txBox="1">
            <a:spLocks noChangeArrowheads="1"/>
          </p:cNvSpPr>
          <p:nvPr/>
        </p:nvSpPr>
        <p:spPr bwMode="auto">
          <a:xfrm>
            <a:off x="8142894" y="3555122"/>
            <a:ext cx="471283" cy="169277"/>
          </a:xfrm>
          <a:prstGeom prst="rect">
            <a:avLst/>
          </a:prstGeom>
          <a:noFill/>
          <a:ln w="9525">
            <a:noFill/>
            <a:miter lim="800000"/>
            <a:headEnd/>
            <a:tailEnd/>
          </a:ln>
        </p:spPr>
        <p:txBody>
          <a:bodyPr wrap="none" lIns="0" tIns="0" rIns="0" bIns="0" anchor="ctr" anchorCtr="1">
            <a:spAutoFit/>
          </a:bodyPr>
          <a:lstStyle/>
          <a:p>
            <a:r>
              <a:rPr lang="en-US" sz="1100" dirty="0" smtClean="0">
                <a:solidFill>
                  <a:schemeClr val="bg1"/>
                </a:solidFill>
                <a:latin typeface="Arial" charset="0"/>
                <a:cs typeface="Arial" charset="0"/>
              </a:rPr>
              <a:t>Node B</a:t>
            </a:r>
            <a:endParaRPr lang="en-US" sz="1200" dirty="0">
              <a:solidFill>
                <a:schemeClr val="bg1"/>
              </a:solidFill>
              <a:latin typeface="Arial" charset="0"/>
              <a:cs typeface="Arial" charset="0"/>
            </a:endParaRPr>
          </a:p>
        </p:txBody>
      </p:sp>
      <p:sp>
        <p:nvSpPr>
          <p:cNvPr id="186" name="Text Box 7"/>
          <p:cNvSpPr txBox="1">
            <a:spLocks noChangeArrowheads="1"/>
          </p:cNvSpPr>
          <p:nvPr/>
        </p:nvSpPr>
        <p:spPr bwMode="auto">
          <a:xfrm>
            <a:off x="6871136" y="2961288"/>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100" dirty="0">
              <a:latin typeface="Arial" charset="0"/>
              <a:cs typeface="Arial" charset="0"/>
            </a:endParaRPr>
          </a:p>
        </p:txBody>
      </p:sp>
      <p:sp>
        <p:nvSpPr>
          <p:cNvPr id="203" name="Text Box 7"/>
          <p:cNvSpPr txBox="1">
            <a:spLocks noChangeArrowheads="1"/>
          </p:cNvSpPr>
          <p:nvPr/>
        </p:nvSpPr>
        <p:spPr bwMode="auto">
          <a:xfrm flipH="1">
            <a:off x="1079936" y="5024425"/>
            <a:ext cx="748864"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ETX-203AX</a:t>
            </a:r>
            <a:endParaRPr lang="en-US" sz="1200" dirty="0">
              <a:latin typeface="Arial" charset="0"/>
              <a:cs typeface="Arial" charset="0"/>
            </a:endParaRPr>
          </a:p>
        </p:txBody>
      </p:sp>
      <p:sp>
        <p:nvSpPr>
          <p:cNvPr id="205" name="Text Box 7"/>
          <p:cNvSpPr txBox="1">
            <a:spLocks noChangeArrowheads="1"/>
          </p:cNvSpPr>
          <p:nvPr/>
        </p:nvSpPr>
        <p:spPr bwMode="auto">
          <a:xfrm flipH="1">
            <a:off x="5010804" y="3815254"/>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06" name="Text Box 7"/>
          <p:cNvSpPr txBox="1">
            <a:spLocks noChangeArrowheads="1"/>
          </p:cNvSpPr>
          <p:nvPr/>
        </p:nvSpPr>
        <p:spPr bwMode="auto">
          <a:xfrm flipH="1">
            <a:off x="1857702" y="5197366"/>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07" name="Text Box 7"/>
          <p:cNvSpPr txBox="1">
            <a:spLocks noChangeArrowheads="1"/>
          </p:cNvSpPr>
          <p:nvPr/>
        </p:nvSpPr>
        <p:spPr bwMode="auto">
          <a:xfrm flipH="1">
            <a:off x="6524298" y="3831020"/>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15" name="Text Box 7"/>
          <p:cNvSpPr txBox="1">
            <a:spLocks noChangeArrowheads="1"/>
          </p:cNvSpPr>
          <p:nvPr/>
        </p:nvSpPr>
        <p:spPr bwMode="auto">
          <a:xfrm flipH="1">
            <a:off x="7239000" y="2002220"/>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A2</a:t>
            </a:r>
            <a:endParaRPr lang="en-US" sz="1100" b="1" dirty="0">
              <a:solidFill>
                <a:schemeClr val="bg1"/>
              </a:solidFill>
              <a:latin typeface="Arial" charset="0"/>
              <a:cs typeface="Arial" charset="0"/>
            </a:endParaRPr>
          </a:p>
        </p:txBody>
      </p:sp>
      <p:sp>
        <p:nvSpPr>
          <p:cNvPr id="141" name="Text Box 7"/>
          <p:cNvSpPr txBox="1">
            <a:spLocks noChangeArrowheads="1"/>
          </p:cNvSpPr>
          <p:nvPr/>
        </p:nvSpPr>
        <p:spPr bwMode="auto">
          <a:xfrm>
            <a:off x="7543800" y="2484581"/>
            <a:ext cx="6858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ETX-205A</a:t>
            </a:r>
            <a:endParaRPr lang="en-US" sz="1100" dirty="0">
              <a:solidFill>
                <a:schemeClr val="bg1"/>
              </a:solidFill>
              <a:latin typeface="Arial" charset="0"/>
              <a:cs typeface="Arial" charset="0"/>
            </a:endParaRPr>
          </a:p>
        </p:txBody>
      </p:sp>
      <p:sp>
        <p:nvSpPr>
          <p:cNvPr id="135" name="Text Box 5"/>
          <p:cNvSpPr txBox="1">
            <a:spLocks noChangeArrowheads="1"/>
          </p:cNvSpPr>
          <p:nvPr/>
        </p:nvSpPr>
        <p:spPr bwMode="auto">
          <a:xfrm>
            <a:off x="8583381" y="2484581"/>
            <a:ext cx="471283" cy="169277"/>
          </a:xfrm>
          <a:prstGeom prst="rect">
            <a:avLst/>
          </a:prstGeom>
          <a:noFill/>
          <a:ln w="9525">
            <a:noFill/>
            <a:miter lim="800000"/>
            <a:headEnd/>
            <a:tailEnd/>
          </a:ln>
        </p:spPr>
        <p:txBody>
          <a:bodyPr wrap="none" lIns="0" tIns="0" rIns="0" bIns="0" anchor="ctr" anchorCtr="1">
            <a:spAutoFit/>
          </a:bodyPr>
          <a:lstStyle/>
          <a:p>
            <a:r>
              <a:rPr lang="en-US" sz="1100" dirty="0" smtClean="0">
                <a:solidFill>
                  <a:schemeClr val="bg1"/>
                </a:solidFill>
                <a:latin typeface="Arial" charset="0"/>
                <a:cs typeface="Arial" charset="0"/>
              </a:rPr>
              <a:t>Node B</a:t>
            </a:r>
            <a:endParaRPr lang="en-US" sz="1200" dirty="0">
              <a:solidFill>
                <a:schemeClr val="bg1"/>
              </a:solidFill>
              <a:latin typeface="Arial" charset="0"/>
              <a:cs typeface="Arial" charset="0"/>
            </a:endParaRPr>
          </a:p>
        </p:txBody>
      </p:sp>
      <p:sp>
        <p:nvSpPr>
          <p:cNvPr id="148" name="Freeform 147"/>
          <p:cNvSpPr/>
          <p:nvPr/>
        </p:nvSpPr>
        <p:spPr>
          <a:xfrm>
            <a:off x="7945821" y="3418489"/>
            <a:ext cx="283779" cy="331076"/>
          </a:xfrm>
          <a:custGeom>
            <a:avLst/>
            <a:gdLst>
              <a:gd name="connsiteX0" fmla="*/ 283779 w 283779"/>
              <a:gd name="connsiteY0" fmla="*/ 0 h 331076"/>
              <a:gd name="connsiteX1" fmla="*/ 0 w 283779"/>
              <a:gd name="connsiteY1" fmla="*/ 0 h 331076"/>
              <a:gd name="connsiteX2" fmla="*/ 0 w 283779"/>
              <a:gd name="connsiteY2" fmla="*/ 331076 h 331076"/>
            </a:gdLst>
            <a:ahLst/>
            <a:cxnLst>
              <a:cxn ang="0">
                <a:pos x="connsiteX0" y="connsiteY0"/>
              </a:cxn>
              <a:cxn ang="0">
                <a:pos x="connsiteX1" y="connsiteY1"/>
              </a:cxn>
              <a:cxn ang="0">
                <a:pos x="connsiteX2" y="connsiteY2"/>
              </a:cxn>
            </a:cxnLst>
            <a:rect l="l" t="t" r="r" b="b"/>
            <a:pathLst>
              <a:path w="283779" h="331076">
                <a:moveTo>
                  <a:pt x="283779" y="0"/>
                </a:moveTo>
                <a:lnTo>
                  <a:pt x="0" y="0"/>
                </a:lnTo>
                <a:lnTo>
                  <a:pt x="0" y="33107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6779172" y="3134710"/>
            <a:ext cx="612228" cy="848710"/>
          </a:xfrm>
          <a:custGeom>
            <a:avLst/>
            <a:gdLst>
              <a:gd name="connsiteX0" fmla="*/ 662152 w 662152"/>
              <a:gd name="connsiteY0" fmla="*/ 819807 h 819807"/>
              <a:gd name="connsiteX1" fmla="*/ 536028 w 662152"/>
              <a:gd name="connsiteY1" fmla="*/ 819807 h 819807"/>
              <a:gd name="connsiteX2" fmla="*/ 536028 w 662152"/>
              <a:gd name="connsiteY2" fmla="*/ 0 h 819807"/>
              <a:gd name="connsiteX3" fmla="*/ 0 w 662152"/>
              <a:gd name="connsiteY3" fmla="*/ 0 h 819807"/>
            </a:gdLst>
            <a:ahLst/>
            <a:cxnLst>
              <a:cxn ang="0">
                <a:pos x="connsiteX0" y="connsiteY0"/>
              </a:cxn>
              <a:cxn ang="0">
                <a:pos x="connsiteX1" y="connsiteY1"/>
              </a:cxn>
              <a:cxn ang="0">
                <a:pos x="connsiteX2" y="connsiteY2"/>
              </a:cxn>
              <a:cxn ang="0">
                <a:pos x="connsiteX3" y="connsiteY3"/>
              </a:cxn>
            </a:cxnLst>
            <a:rect l="l" t="t" r="r" b="b"/>
            <a:pathLst>
              <a:path w="662152" h="819807">
                <a:moveTo>
                  <a:pt x="662152" y="819807"/>
                </a:moveTo>
                <a:lnTo>
                  <a:pt x="536028" y="819807"/>
                </a:lnTo>
                <a:lnTo>
                  <a:pt x="536028" y="0"/>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5" name="Picture 84" descr="rad18a"/>
          <p:cNvPicPr>
            <a:picLocks noChangeAspect="1" noChangeArrowheads="1"/>
          </p:cNvPicPr>
          <p:nvPr/>
        </p:nvPicPr>
        <p:blipFill>
          <a:blip r:embed="rId7" cstate="print"/>
          <a:srcRect/>
          <a:stretch>
            <a:fillRect/>
          </a:stretch>
        </p:blipFill>
        <p:spPr bwMode="auto">
          <a:xfrm>
            <a:off x="7394030" y="3739054"/>
            <a:ext cx="951998" cy="304800"/>
          </a:xfrm>
          <a:prstGeom prst="rect">
            <a:avLst/>
          </a:prstGeom>
          <a:noFill/>
          <a:ln w="9525">
            <a:noFill/>
            <a:miter lim="800000"/>
            <a:headEnd/>
            <a:tailEnd/>
          </a:ln>
        </p:spPr>
      </p:pic>
      <p:sp>
        <p:nvSpPr>
          <p:cNvPr id="173" name="Text Box 7"/>
          <p:cNvSpPr txBox="1">
            <a:spLocks noChangeArrowheads="1"/>
          </p:cNvSpPr>
          <p:nvPr/>
        </p:nvSpPr>
        <p:spPr bwMode="auto">
          <a:xfrm>
            <a:off x="7556936" y="4049114"/>
            <a:ext cx="6858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ETX-205A</a:t>
            </a:r>
            <a:endParaRPr lang="en-US" sz="1100" dirty="0">
              <a:solidFill>
                <a:schemeClr val="bg1"/>
              </a:solidFill>
              <a:latin typeface="Arial" charset="0"/>
              <a:cs typeface="Arial" charset="0"/>
            </a:endParaRPr>
          </a:p>
        </p:txBody>
      </p:sp>
      <p:grpSp>
        <p:nvGrpSpPr>
          <p:cNvPr id="150" name="Group 149"/>
          <p:cNvGrpSpPr/>
          <p:nvPr/>
        </p:nvGrpSpPr>
        <p:grpSpPr>
          <a:xfrm>
            <a:off x="5257800" y="2205176"/>
            <a:ext cx="1577448" cy="1244844"/>
            <a:chOff x="5257800" y="2869956"/>
            <a:chExt cx="1577448" cy="1244844"/>
          </a:xfrm>
        </p:grpSpPr>
        <p:sp>
          <p:nvSpPr>
            <p:cNvPr id="4" name="Freeform 20"/>
            <p:cNvSpPr>
              <a:spLocks/>
            </p:cNvSpPr>
            <p:nvPr/>
          </p:nvSpPr>
          <p:spPr bwMode="auto">
            <a:xfrm>
              <a:off x="5257800" y="2869956"/>
              <a:ext cx="1577448" cy="1244844"/>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5" name="Text Box 7"/>
            <p:cNvSpPr txBox="1">
              <a:spLocks noChangeArrowheads="1"/>
            </p:cNvSpPr>
            <p:nvPr/>
          </p:nvSpPr>
          <p:spPr bwMode="auto">
            <a:xfrm>
              <a:off x="5638800" y="3364468"/>
              <a:ext cx="962274" cy="369332"/>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Metro Eth Network </a:t>
              </a:r>
              <a:endParaRPr lang="en-US" sz="1200" dirty="0">
                <a:latin typeface="Arial" charset="0"/>
                <a:cs typeface="Arial" charset="0"/>
              </a:endParaRPr>
            </a:p>
          </p:txBody>
        </p:sp>
      </p:grpSp>
      <p:pic>
        <p:nvPicPr>
          <p:cNvPr id="35" name="Picture 59" descr="rad6a"/>
          <p:cNvPicPr>
            <a:picLocks noChangeAspect="1" noChangeArrowheads="1"/>
          </p:cNvPicPr>
          <p:nvPr/>
        </p:nvPicPr>
        <p:blipFill>
          <a:blip r:embed="rId4" cstate="print"/>
          <a:srcRect/>
          <a:stretch>
            <a:fillRect/>
          </a:stretch>
        </p:blipFill>
        <p:spPr bwMode="auto">
          <a:xfrm>
            <a:off x="4861034" y="5186854"/>
            <a:ext cx="430212" cy="178648"/>
          </a:xfrm>
          <a:prstGeom prst="rect">
            <a:avLst/>
          </a:prstGeom>
          <a:noFill/>
          <a:ln w="9525">
            <a:noFill/>
            <a:miter lim="800000"/>
            <a:headEnd/>
            <a:tailEnd/>
          </a:ln>
        </p:spPr>
      </p:pic>
      <p:cxnSp>
        <p:nvCxnSpPr>
          <p:cNvPr id="183" name="Straight Connector 182"/>
          <p:cNvCxnSpPr/>
          <p:nvPr/>
        </p:nvCxnSpPr>
        <p:spPr>
          <a:xfrm>
            <a:off x="567562" y="4130566"/>
            <a:ext cx="20442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Freeform 188"/>
          <p:cNvSpPr/>
          <p:nvPr/>
        </p:nvSpPr>
        <p:spPr>
          <a:xfrm>
            <a:off x="3105807" y="2895600"/>
            <a:ext cx="725214" cy="1048405"/>
          </a:xfrm>
          <a:custGeom>
            <a:avLst/>
            <a:gdLst>
              <a:gd name="connsiteX0" fmla="*/ 725214 w 725214"/>
              <a:gd name="connsiteY0" fmla="*/ 0 h 488731"/>
              <a:gd name="connsiteX1" fmla="*/ 378372 w 725214"/>
              <a:gd name="connsiteY1" fmla="*/ 0 h 488731"/>
              <a:gd name="connsiteX2" fmla="*/ 378372 w 725214"/>
              <a:gd name="connsiteY2" fmla="*/ 488731 h 488731"/>
              <a:gd name="connsiteX3" fmla="*/ 0 w 725214"/>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725214" h="488731">
                <a:moveTo>
                  <a:pt x="725214" y="0"/>
                </a:moveTo>
                <a:lnTo>
                  <a:pt x="378372" y="0"/>
                </a:lnTo>
                <a:lnTo>
                  <a:pt x="378372" y="488731"/>
                </a:lnTo>
                <a:lnTo>
                  <a:pt x="0" y="48873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3111064" y="2971800"/>
            <a:ext cx="846082" cy="1035267"/>
          </a:xfrm>
          <a:custGeom>
            <a:avLst/>
            <a:gdLst>
              <a:gd name="connsiteX0" fmla="*/ 725214 w 725214"/>
              <a:gd name="connsiteY0" fmla="*/ 0 h 488731"/>
              <a:gd name="connsiteX1" fmla="*/ 378372 w 725214"/>
              <a:gd name="connsiteY1" fmla="*/ 0 h 488731"/>
              <a:gd name="connsiteX2" fmla="*/ 378372 w 725214"/>
              <a:gd name="connsiteY2" fmla="*/ 488731 h 488731"/>
              <a:gd name="connsiteX3" fmla="*/ 0 w 725214"/>
              <a:gd name="connsiteY3" fmla="*/ 488731 h 488731"/>
            </a:gdLst>
            <a:ahLst/>
            <a:cxnLst>
              <a:cxn ang="0">
                <a:pos x="connsiteX0" y="connsiteY0"/>
              </a:cxn>
              <a:cxn ang="0">
                <a:pos x="connsiteX1" y="connsiteY1"/>
              </a:cxn>
              <a:cxn ang="0">
                <a:pos x="connsiteX2" y="connsiteY2"/>
              </a:cxn>
              <a:cxn ang="0">
                <a:pos x="connsiteX3" y="connsiteY3"/>
              </a:cxn>
            </a:cxnLst>
            <a:rect l="l" t="t" r="r" b="b"/>
            <a:pathLst>
              <a:path w="725214" h="488731">
                <a:moveTo>
                  <a:pt x="725214" y="0"/>
                </a:moveTo>
                <a:lnTo>
                  <a:pt x="378372" y="0"/>
                </a:lnTo>
                <a:lnTo>
                  <a:pt x="378372" y="488731"/>
                </a:lnTo>
                <a:lnTo>
                  <a:pt x="0" y="488731"/>
                </a:lnTo>
              </a:path>
            </a:pathLst>
          </a:cu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Text Box 7"/>
          <p:cNvSpPr txBox="1">
            <a:spLocks noChangeArrowheads="1"/>
          </p:cNvSpPr>
          <p:nvPr/>
        </p:nvSpPr>
        <p:spPr bwMode="auto">
          <a:xfrm>
            <a:off x="2015362" y="3901966"/>
            <a:ext cx="4572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10GbE</a:t>
            </a:r>
            <a:endParaRPr lang="en-US" sz="1100" dirty="0">
              <a:latin typeface="Arial" charset="0"/>
              <a:cs typeface="Arial" charset="0"/>
            </a:endParaRPr>
          </a:p>
        </p:txBody>
      </p:sp>
      <p:sp>
        <p:nvSpPr>
          <p:cNvPr id="223" name="Text Box 7"/>
          <p:cNvSpPr txBox="1">
            <a:spLocks noChangeArrowheads="1"/>
          </p:cNvSpPr>
          <p:nvPr/>
        </p:nvSpPr>
        <p:spPr bwMode="auto">
          <a:xfrm flipH="1">
            <a:off x="516575" y="3966247"/>
            <a:ext cx="5334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STM-1</a:t>
            </a:r>
            <a:endParaRPr lang="en-US" sz="1050" dirty="0">
              <a:latin typeface="Arial" charset="0"/>
              <a:cs typeface="Arial" charset="0"/>
            </a:endParaRPr>
          </a:p>
        </p:txBody>
      </p:sp>
      <p:sp>
        <p:nvSpPr>
          <p:cNvPr id="224" name="Freeform 223"/>
          <p:cNvSpPr/>
          <p:nvPr/>
        </p:nvSpPr>
        <p:spPr>
          <a:xfrm>
            <a:off x="533399" y="4251435"/>
            <a:ext cx="901263" cy="244365"/>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Text Box 7"/>
          <p:cNvSpPr txBox="1">
            <a:spLocks noChangeArrowheads="1"/>
          </p:cNvSpPr>
          <p:nvPr/>
        </p:nvSpPr>
        <p:spPr bwMode="auto">
          <a:xfrm flipH="1">
            <a:off x="654268" y="4338140"/>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27" name="Text Box 7"/>
          <p:cNvSpPr txBox="1">
            <a:spLocks noChangeArrowheads="1"/>
          </p:cNvSpPr>
          <p:nvPr/>
        </p:nvSpPr>
        <p:spPr bwMode="auto">
          <a:xfrm flipH="1">
            <a:off x="4403834" y="4167352"/>
            <a:ext cx="762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IP DSLAM</a:t>
            </a:r>
            <a:endParaRPr lang="en-US" sz="1200" dirty="0">
              <a:latin typeface="Arial" charset="0"/>
              <a:cs typeface="Arial" charset="0"/>
            </a:endParaRPr>
          </a:p>
        </p:txBody>
      </p:sp>
      <p:sp>
        <p:nvSpPr>
          <p:cNvPr id="228" name="Text Box 7"/>
          <p:cNvSpPr txBox="1">
            <a:spLocks noChangeArrowheads="1"/>
          </p:cNvSpPr>
          <p:nvPr/>
        </p:nvSpPr>
        <p:spPr bwMode="auto">
          <a:xfrm flipH="1">
            <a:off x="5912068" y="4180488"/>
            <a:ext cx="762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IP DSLAM</a:t>
            </a:r>
            <a:endParaRPr lang="en-US" sz="1200" dirty="0">
              <a:latin typeface="Arial" charset="0"/>
              <a:cs typeface="Arial" charset="0"/>
            </a:endParaRPr>
          </a:p>
        </p:txBody>
      </p:sp>
      <p:sp>
        <p:nvSpPr>
          <p:cNvPr id="229" name="Freeform 228"/>
          <p:cNvSpPr/>
          <p:nvPr/>
        </p:nvSpPr>
        <p:spPr>
          <a:xfrm>
            <a:off x="1462395" y="1489841"/>
            <a:ext cx="1324303" cy="299545"/>
          </a:xfrm>
          <a:custGeom>
            <a:avLst/>
            <a:gdLst>
              <a:gd name="connsiteX0" fmla="*/ 0 w 1324303"/>
              <a:gd name="connsiteY0" fmla="*/ 0 h 756745"/>
              <a:gd name="connsiteX1" fmla="*/ 1324303 w 1324303"/>
              <a:gd name="connsiteY1" fmla="*/ 0 h 756745"/>
              <a:gd name="connsiteX2" fmla="*/ 1324303 w 1324303"/>
              <a:gd name="connsiteY2" fmla="*/ 756745 h 756745"/>
            </a:gdLst>
            <a:ahLst/>
            <a:cxnLst>
              <a:cxn ang="0">
                <a:pos x="connsiteX0" y="connsiteY0"/>
              </a:cxn>
              <a:cxn ang="0">
                <a:pos x="connsiteX1" y="connsiteY1"/>
              </a:cxn>
              <a:cxn ang="0">
                <a:pos x="connsiteX2" y="connsiteY2"/>
              </a:cxn>
            </a:cxnLst>
            <a:rect l="l" t="t" r="r" b="b"/>
            <a:pathLst>
              <a:path w="1324303" h="756745">
                <a:moveTo>
                  <a:pt x="0" y="0"/>
                </a:moveTo>
                <a:lnTo>
                  <a:pt x="1324303" y="0"/>
                </a:lnTo>
                <a:lnTo>
                  <a:pt x="1324303" y="75674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Freeform 229"/>
          <p:cNvSpPr/>
          <p:nvPr/>
        </p:nvSpPr>
        <p:spPr>
          <a:xfrm>
            <a:off x="1425610" y="1539767"/>
            <a:ext cx="1324303" cy="173419"/>
          </a:xfrm>
          <a:custGeom>
            <a:avLst/>
            <a:gdLst>
              <a:gd name="connsiteX0" fmla="*/ 0 w 1324303"/>
              <a:gd name="connsiteY0" fmla="*/ 0 h 756745"/>
              <a:gd name="connsiteX1" fmla="*/ 1324303 w 1324303"/>
              <a:gd name="connsiteY1" fmla="*/ 0 h 756745"/>
              <a:gd name="connsiteX2" fmla="*/ 1324303 w 1324303"/>
              <a:gd name="connsiteY2" fmla="*/ 756745 h 756745"/>
            </a:gdLst>
            <a:ahLst/>
            <a:cxnLst>
              <a:cxn ang="0">
                <a:pos x="connsiteX0" y="connsiteY0"/>
              </a:cxn>
              <a:cxn ang="0">
                <a:pos x="connsiteX1" y="connsiteY1"/>
              </a:cxn>
              <a:cxn ang="0">
                <a:pos x="connsiteX2" y="connsiteY2"/>
              </a:cxn>
            </a:cxnLst>
            <a:rect l="l" t="t" r="r" b="b"/>
            <a:pathLst>
              <a:path w="1324303" h="756745">
                <a:moveTo>
                  <a:pt x="0" y="0"/>
                </a:moveTo>
                <a:lnTo>
                  <a:pt x="1324303" y="0"/>
                </a:lnTo>
                <a:lnTo>
                  <a:pt x="1324303" y="75674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1365175" y="1584435"/>
            <a:ext cx="1324303" cy="128751"/>
          </a:xfrm>
          <a:custGeom>
            <a:avLst/>
            <a:gdLst>
              <a:gd name="connsiteX0" fmla="*/ 0 w 1324303"/>
              <a:gd name="connsiteY0" fmla="*/ 0 h 756745"/>
              <a:gd name="connsiteX1" fmla="*/ 1324303 w 1324303"/>
              <a:gd name="connsiteY1" fmla="*/ 0 h 756745"/>
              <a:gd name="connsiteX2" fmla="*/ 1324303 w 1324303"/>
              <a:gd name="connsiteY2" fmla="*/ 756745 h 756745"/>
            </a:gdLst>
            <a:ahLst/>
            <a:cxnLst>
              <a:cxn ang="0">
                <a:pos x="connsiteX0" y="connsiteY0"/>
              </a:cxn>
              <a:cxn ang="0">
                <a:pos x="connsiteX1" y="connsiteY1"/>
              </a:cxn>
              <a:cxn ang="0">
                <a:pos x="connsiteX2" y="connsiteY2"/>
              </a:cxn>
            </a:cxnLst>
            <a:rect l="l" t="t" r="r" b="b"/>
            <a:pathLst>
              <a:path w="1324303" h="756745">
                <a:moveTo>
                  <a:pt x="0" y="0"/>
                </a:moveTo>
                <a:lnTo>
                  <a:pt x="1324303" y="0"/>
                </a:lnTo>
                <a:lnTo>
                  <a:pt x="1324303" y="75674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6" name="Picture 84" descr="rad18a"/>
          <p:cNvPicPr>
            <a:picLocks noChangeAspect="1" noChangeArrowheads="1"/>
          </p:cNvPicPr>
          <p:nvPr/>
        </p:nvPicPr>
        <p:blipFill>
          <a:blip r:embed="rId7" cstate="print"/>
          <a:srcRect/>
          <a:stretch>
            <a:fillRect/>
          </a:stretch>
        </p:blipFill>
        <p:spPr bwMode="auto">
          <a:xfrm>
            <a:off x="831776" y="1387366"/>
            <a:ext cx="713999" cy="228600"/>
          </a:xfrm>
          <a:prstGeom prst="rect">
            <a:avLst/>
          </a:prstGeom>
          <a:noFill/>
          <a:ln w="9525">
            <a:noFill/>
            <a:miter lim="800000"/>
            <a:headEnd/>
            <a:tailEnd/>
          </a:ln>
        </p:spPr>
      </p:pic>
      <p:sp>
        <p:nvSpPr>
          <p:cNvPr id="232" name="Text Box 7"/>
          <p:cNvSpPr txBox="1">
            <a:spLocks noChangeArrowheads="1"/>
          </p:cNvSpPr>
          <p:nvPr/>
        </p:nvSpPr>
        <p:spPr bwMode="auto">
          <a:xfrm>
            <a:off x="1869674" y="129540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8xE1</a:t>
            </a:r>
            <a:endParaRPr lang="en-US" sz="1100" dirty="0">
              <a:latin typeface="Arial" charset="0"/>
              <a:cs typeface="Arial" charset="0"/>
            </a:endParaRPr>
          </a:p>
        </p:txBody>
      </p:sp>
      <p:sp>
        <p:nvSpPr>
          <p:cNvPr id="234" name="Freeform 233"/>
          <p:cNvSpPr/>
          <p:nvPr/>
        </p:nvSpPr>
        <p:spPr>
          <a:xfrm>
            <a:off x="1442540" y="4968766"/>
            <a:ext cx="1008997" cy="396765"/>
          </a:xfrm>
          <a:custGeom>
            <a:avLst/>
            <a:gdLst>
              <a:gd name="connsiteX0" fmla="*/ 882869 w 882869"/>
              <a:gd name="connsiteY0" fmla="*/ 0 h 472965"/>
              <a:gd name="connsiteX1" fmla="*/ 882869 w 882869"/>
              <a:gd name="connsiteY1" fmla="*/ 472965 h 472965"/>
              <a:gd name="connsiteX2" fmla="*/ 0 w 882869"/>
              <a:gd name="connsiteY2" fmla="*/ 472965 h 472965"/>
            </a:gdLst>
            <a:ahLst/>
            <a:cxnLst>
              <a:cxn ang="0">
                <a:pos x="connsiteX0" y="connsiteY0"/>
              </a:cxn>
              <a:cxn ang="0">
                <a:pos x="connsiteX1" y="connsiteY1"/>
              </a:cxn>
              <a:cxn ang="0">
                <a:pos x="connsiteX2" y="connsiteY2"/>
              </a:cxn>
            </a:cxnLst>
            <a:rect l="l" t="t" r="r" b="b"/>
            <a:pathLst>
              <a:path w="882869" h="472965">
                <a:moveTo>
                  <a:pt x="882869" y="0"/>
                </a:moveTo>
                <a:lnTo>
                  <a:pt x="882869" y="472965"/>
                </a:lnTo>
                <a:lnTo>
                  <a:pt x="0" y="47296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3" name="Picture 84" descr="rad18a"/>
          <p:cNvPicPr>
            <a:picLocks noChangeAspect="1" noChangeArrowheads="1"/>
          </p:cNvPicPr>
          <p:nvPr/>
        </p:nvPicPr>
        <p:blipFill>
          <a:blip r:embed="rId7" cstate="print"/>
          <a:srcRect/>
          <a:stretch>
            <a:fillRect/>
          </a:stretch>
        </p:blipFill>
        <p:spPr bwMode="auto">
          <a:xfrm>
            <a:off x="990600" y="5197366"/>
            <a:ext cx="713999" cy="228600"/>
          </a:xfrm>
          <a:prstGeom prst="rect">
            <a:avLst/>
          </a:prstGeom>
          <a:noFill/>
          <a:ln w="9525">
            <a:noFill/>
            <a:miter lim="800000"/>
            <a:headEnd/>
            <a:tailEnd/>
          </a:ln>
        </p:spPr>
      </p:pic>
      <p:grpSp>
        <p:nvGrpSpPr>
          <p:cNvPr id="172" name="Group 171"/>
          <p:cNvGrpSpPr/>
          <p:nvPr/>
        </p:nvGrpSpPr>
        <p:grpSpPr>
          <a:xfrm>
            <a:off x="2332332" y="3670736"/>
            <a:ext cx="1249068" cy="914400"/>
            <a:chOff x="2133600" y="4495800"/>
            <a:chExt cx="1249068" cy="914400"/>
          </a:xfrm>
        </p:grpSpPr>
        <p:sp>
          <p:nvSpPr>
            <p:cNvPr id="7" name="Freeform 20"/>
            <p:cNvSpPr>
              <a:spLocks/>
            </p:cNvSpPr>
            <p:nvPr/>
          </p:nvSpPr>
          <p:spPr bwMode="auto">
            <a:xfrm>
              <a:off x="2133600" y="4495800"/>
              <a:ext cx="1249068" cy="91440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solidFill>
              <a:schemeClr val="bg1">
                <a:lumMod val="75000"/>
              </a:schemeClr>
            </a:solidFill>
            <a:ln w="12700">
              <a:noFill/>
              <a:round/>
              <a:headEnd/>
              <a:tailEnd/>
            </a:ln>
            <a:effectLst>
              <a:prstShdw prst="shdw17" dist="17961" dir="2700000">
                <a:srgbClr val="867B65"/>
              </a:prstShdw>
            </a:effectLst>
          </p:spPr>
          <p:txBody>
            <a:bodyPr wrap="none" anchor="ctr"/>
            <a:lstStyle/>
            <a:p>
              <a:endParaRPr lang="en-US"/>
            </a:p>
          </p:txBody>
        </p:sp>
        <p:sp>
          <p:nvSpPr>
            <p:cNvPr id="8" name="Text Box 7"/>
            <p:cNvSpPr txBox="1">
              <a:spLocks noChangeArrowheads="1"/>
            </p:cNvSpPr>
            <p:nvPr/>
          </p:nvSpPr>
          <p:spPr bwMode="auto">
            <a:xfrm>
              <a:off x="2209840" y="4831765"/>
              <a:ext cx="1082526" cy="369332"/>
            </a:xfrm>
            <a:prstGeom prst="rect">
              <a:avLst/>
            </a:prstGeom>
            <a:noFill/>
            <a:ln w="9525">
              <a:noFill/>
              <a:miter lim="800000"/>
              <a:headEnd/>
              <a:tailEnd/>
            </a:ln>
          </p:spPr>
          <p:txBody>
            <a:bodyPr wrap="square" lIns="0" tIns="0" rIns="0" bIns="0" anchor="ctr" anchorCtr="1">
              <a:spAutoFit/>
            </a:bodyPr>
            <a:lstStyle/>
            <a:p>
              <a:r>
                <a:rPr lang="en-US" sz="1200" dirty="0" smtClean="0">
                  <a:latin typeface="Arial" charset="0"/>
                  <a:cs typeface="Arial" charset="0"/>
                </a:rPr>
                <a:t>IP/Eth </a:t>
              </a:r>
            </a:p>
            <a:p>
              <a:r>
                <a:rPr lang="en-US" sz="1200" dirty="0" smtClean="0">
                  <a:latin typeface="Arial" charset="0"/>
                  <a:cs typeface="Arial" charset="0"/>
                </a:rPr>
                <a:t>Network </a:t>
              </a:r>
              <a:endParaRPr lang="en-US" sz="1200" dirty="0">
                <a:latin typeface="Arial" charset="0"/>
                <a:cs typeface="Arial" charset="0"/>
              </a:endParaRPr>
            </a:p>
          </p:txBody>
        </p:sp>
      </p:grpSp>
      <p:sp>
        <p:nvSpPr>
          <p:cNvPr id="235" name="Text Box 7"/>
          <p:cNvSpPr txBox="1">
            <a:spLocks noChangeArrowheads="1"/>
          </p:cNvSpPr>
          <p:nvPr/>
        </p:nvSpPr>
        <p:spPr bwMode="auto">
          <a:xfrm flipH="1">
            <a:off x="827680" y="5651345"/>
            <a:ext cx="966958"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IPmux-4L/GE</a:t>
            </a:r>
            <a:endParaRPr lang="en-US" sz="1200" dirty="0">
              <a:latin typeface="Arial" charset="0"/>
              <a:cs typeface="Arial" charset="0"/>
            </a:endParaRPr>
          </a:p>
        </p:txBody>
      </p:sp>
      <p:pic>
        <p:nvPicPr>
          <p:cNvPr id="236" name="Picture 84" descr="rad18a"/>
          <p:cNvPicPr>
            <a:picLocks noChangeAspect="1" noChangeArrowheads="1"/>
          </p:cNvPicPr>
          <p:nvPr/>
        </p:nvPicPr>
        <p:blipFill>
          <a:blip r:embed="rId7" cstate="print"/>
          <a:srcRect/>
          <a:stretch>
            <a:fillRect/>
          </a:stretch>
        </p:blipFill>
        <p:spPr bwMode="auto">
          <a:xfrm>
            <a:off x="990600" y="5838498"/>
            <a:ext cx="713999" cy="228600"/>
          </a:xfrm>
          <a:prstGeom prst="rect">
            <a:avLst/>
          </a:prstGeom>
          <a:noFill/>
          <a:ln w="9525">
            <a:noFill/>
            <a:miter lim="800000"/>
            <a:headEnd/>
            <a:tailEnd/>
          </a:ln>
        </p:spPr>
      </p:pic>
      <p:sp>
        <p:nvSpPr>
          <p:cNvPr id="238" name="Text Box 7"/>
          <p:cNvSpPr txBox="1">
            <a:spLocks noChangeArrowheads="1"/>
          </p:cNvSpPr>
          <p:nvPr/>
        </p:nvSpPr>
        <p:spPr bwMode="auto">
          <a:xfrm>
            <a:off x="225970" y="5822732"/>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E1</a:t>
            </a:r>
            <a:endParaRPr lang="en-US" sz="1100" dirty="0">
              <a:latin typeface="Arial" charset="0"/>
              <a:cs typeface="Arial" charset="0"/>
            </a:endParaRPr>
          </a:p>
        </p:txBody>
      </p:sp>
      <p:sp>
        <p:nvSpPr>
          <p:cNvPr id="239" name="Text Box 7"/>
          <p:cNvSpPr txBox="1">
            <a:spLocks noChangeArrowheads="1"/>
          </p:cNvSpPr>
          <p:nvPr/>
        </p:nvSpPr>
        <p:spPr bwMode="auto">
          <a:xfrm flipH="1">
            <a:off x="1889234" y="5730766"/>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40" name="Text Box 7"/>
          <p:cNvSpPr txBox="1">
            <a:spLocks noChangeArrowheads="1"/>
          </p:cNvSpPr>
          <p:nvPr/>
        </p:nvSpPr>
        <p:spPr bwMode="auto">
          <a:xfrm flipH="1">
            <a:off x="914400" y="1219200"/>
            <a:ext cx="533400"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RIC-LC</a:t>
            </a:r>
            <a:endParaRPr lang="en-US" sz="1200" dirty="0">
              <a:solidFill>
                <a:schemeClr val="bg1"/>
              </a:solidFill>
              <a:latin typeface="Arial" charset="0"/>
              <a:cs typeface="Arial" charset="0"/>
            </a:endParaRPr>
          </a:p>
        </p:txBody>
      </p:sp>
      <p:sp>
        <p:nvSpPr>
          <p:cNvPr id="251" name="Text Box 7"/>
          <p:cNvSpPr txBox="1">
            <a:spLocks noChangeArrowheads="1"/>
          </p:cNvSpPr>
          <p:nvPr/>
        </p:nvSpPr>
        <p:spPr bwMode="auto">
          <a:xfrm flipH="1">
            <a:off x="7330966" y="308478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A3</a:t>
            </a:r>
            <a:endParaRPr lang="en-US" sz="1100" b="1" dirty="0">
              <a:solidFill>
                <a:schemeClr val="bg1"/>
              </a:solidFill>
              <a:latin typeface="Arial" charset="0"/>
              <a:cs typeface="Arial" charset="0"/>
            </a:endParaRPr>
          </a:p>
        </p:txBody>
      </p:sp>
      <p:sp>
        <p:nvSpPr>
          <p:cNvPr id="252" name="Text Box 7"/>
          <p:cNvSpPr txBox="1">
            <a:spLocks noChangeArrowheads="1"/>
          </p:cNvSpPr>
          <p:nvPr/>
        </p:nvSpPr>
        <p:spPr bwMode="auto">
          <a:xfrm flipH="1">
            <a:off x="181302" y="36733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A1</a:t>
            </a:r>
            <a:endParaRPr lang="en-US" sz="1100" b="1" dirty="0">
              <a:solidFill>
                <a:schemeClr val="bg1"/>
              </a:solidFill>
              <a:latin typeface="Arial" charset="0"/>
              <a:cs typeface="Arial" charset="0"/>
            </a:endParaRPr>
          </a:p>
        </p:txBody>
      </p:sp>
      <p:sp>
        <p:nvSpPr>
          <p:cNvPr id="253" name="Text Box 7"/>
          <p:cNvSpPr txBox="1">
            <a:spLocks noChangeArrowheads="1"/>
          </p:cNvSpPr>
          <p:nvPr/>
        </p:nvSpPr>
        <p:spPr bwMode="auto">
          <a:xfrm flipH="1">
            <a:off x="273268" y="111146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B1</a:t>
            </a:r>
            <a:endParaRPr lang="en-US" sz="1100" b="1" dirty="0">
              <a:solidFill>
                <a:schemeClr val="bg1"/>
              </a:solidFill>
              <a:latin typeface="Arial" charset="0"/>
              <a:cs typeface="Arial" charset="0"/>
            </a:endParaRPr>
          </a:p>
        </p:txBody>
      </p:sp>
      <p:sp>
        <p:nvSpPr>
          <p:cNvPr id="254" name="Text Box 7"/>
          <p:cNvSpPr txBox="1">
            <a:spLocks noChangeArrowheads="1"/>
          </p:cNvSpPr>
          <p:nvPr/>
        </p:nvSpPr>
        <p:spPr bwMode="auto">
          <a:xfrm flipH="1">
            <a:off x="6232634" y="5767552"/>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B2</a:t>
            </a:r>
            <a:endParaRPr lang="en-US" sz="1100" b="1" dirty="0">
              <a:solidFill>
                <a:schemeClr val="bg1"/>
              </a:solidFill>
              <a:latin typeface="Arial" charset="0"/>
              <a:cs typeface="Arial" charset="0"/>
            </a:endParaRPr>
          </a:p>
        </p:txBody>
      </p:sp>
      <p:sp>
        <p:nvSpPr>
          <p:cNvPr id="255" name="Text Box 7"/>
          <p:cNvSpPr txBox="1">
            <a:spLocks noChangeArrowheads="1"/>
          </p:cNvSpPr>
          <p:nvPr/>
        </p:nvSpPr>
        <p:spPr bwMode="auto">
          <a:xfrm flipH="1">
            <a:off x="6970978" y="578068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C2</a:t>
            </a:r>
            <a:endParaRPr lang="en-US" sz="1100" b="1" dirty="0">
              <a:solidFill>
                <a:schemeClr val="bg1"/>
              </a:solidFill>
              <a:latin typeface="Arial" charset="0"/>
              <a:cs typeface="Arial" charset="0"/>
            </a:endParaRPr>
          </a:p>
        </p:txBody>
      </p:sp>
      <p:sp>
        <p:nvSpPr>
          <p:cNvPr id="256" name="Text Box 7"/>
          <p:cNvSpPr txBox="1">
            <a:spLocks noChangeArrowheads="1"/>
          </p:cNvSpPr>
          <p:nvPr/>
        </p:nvSpPr>
        <p:spPr bwMode="auto">
          <a:xfrm flipH="1">
            <a:off x="110362" y="60355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C1</a:t>
            </a:r>
            <a:endParaRPr lang="en-US" sz="1100" b="1" dirty="0">
              <a:solidFill>
                <a:schemeClr val="bg1"/>
              </a:solidFill>
              <a:latin typeface="Arial" charset="0"/>
              <a:cs typeface="Arial" charset="0"/>
            </a:endParaRPr>
          </a:p>
        </p:txBody>
      </p:sp>
      <p:sp>
        <p:nvSpPr>
          <p:cNvPr id="257" name="Text Box 7"/>
          <p:cNvSpPr txBox="1">
            <a:spLocks noChangeArrowheads="1"/>
          </p:cNvSpPr>
          <p:nvPr/>
        </p:nvSpPr>
        <p:spPr bwMode="auto">
          <a:xfrm flipH="1">
            <a:off x="110362" y="53497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D1</a:t>
            </a:r>
            <a:endParaRPr lang="en-US" sz="1100" b="1" dirty="0">
              <a:solidFill>
                <a:schemeClr val="bg1"/>
              </a:solidFill>
              <a:latin typeface="Arial" charset="0"/>
              <a:cs typeface="Arial" charset="0"/>
            </a:endParaRPr>
          </a:p>
        </p:txBody>
      </p:sp>
      <p:sp>
        <p:nvSpPr>
          <p:cNvPr id="258" name="Text Box 7"/>
          <p:cNvSpPr txBox="1">
            <a:spLocks noChangeArrowheads="1"/>
          </p:cNvSpPr>
          <p:nvPr/>
        </p:nvSpPr>
        <p:spPr bwMode="auto">
          <a:xfrm flipH="1">
            <a:off x="4682362" y="579908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D2</a:t>
            </a:r>
            <a:endParaRPr lang="en-US" sz="1100" b="1" dirty="0">
              <a:solidFill>
                <a:schemeClr val="bg1"/>
              </a:solidFill>
              <a:latin typeface="Arial" charset="0"/>
              <a:cs typeface="Arial" charset="0"/>
            </a:endParaRPr>
          </a:p>
        </p:txBody>
      </p:sp>
      <p:pic>
        <p:nvPicPr>
          <p:cNvPr id="259" name="Picture 59" descr="rad6a"/>
          <p:cNvPicPr>
            <a:picLocks noChangeAspect="1" noChangeArrowheads="1"/>
          </p:cNvPicPr>
          <p:nvPr/>
        </p:nvPicPr>
        <p:blipFill>
          <a:blip r:embed="rId4" cstate="print"/>
          <a:srcRect/>
          <a:stretch>
            <a:fillRect/>
          </a:stretch>
        </p:blipFill>
        <p:spPr bwMode="auto">
          <a:xfrm>
            <a:off x="1035268" y="6482260"/>
            <a:ext cx="430212" cy="178648"/>
          </a:xfrm>
          <a:prstGeom prst="rect">
            <a:avLst/>
          </a:prstGeom>
          <a:noFill/>
          <a:ln w="9525">
            <a:noFill/>
            <a:miter lim="800000"/>
            <a:headEnd/>
            <a:tailEnd/>
          </a:ln>
        </p:spPr>
      </p:pic>
      <p:grpSp>
        <p:nvGrpSpPr>
          <p:cNvPr id="262" name="Group 261"/>
          <p:cNvGrpSpPr/>
          <p:nvPr/>
        </p:nvGrpSpPr>
        <p:grpSpPr>
          <a:xfrm rot="5400000">
            <a:off x="722079" y="6460254"/>
            <a:ext cx="242249" cy="214951"/>
            <a:chOff x="1981200" y="5410200"/>
            <a:chExt cx="304800" cy="353702"/>
          </a:xfrm>
        </p:grpSpPr>
        <p:cxnSp>
          <p:nvCxnSpPr>
            <p:cNvPr id="263" name="Straight Connector 262"/>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7" name="Text Box 7"/>
          <p:cNvSpPr txBox="1">
            <a:spLocks noChangeArrowheads="1"/>
          </p:cNvSpPr>
          <p:nvPr/>
        </p:nvSpPr>
        <p:spPr bwMode="auto">
          <a:xfrm>
            <a:off x="381000" y="6416566"/>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268" name="Text Box 7"/>
          <p:cNvSpPr txBox="1">
            <a:spLocks noChangeArrowheads="1"/>
          </p:cNvSpPr>
          <p:nvPr/>
        </p:nvSpPr>
        <p:spPr bwMode="auto">
          <a:xfrm flipH="1">
            <a:off x="78830" y="6565225"/>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E1</a:t>
            </a:r>
            <a:endParaRPr lang="en-US" sz="1100" b="1" dirty="0">
              <a:solidFill>
                <a:schemeClr val="bg1"/>
              </a:solidFill>
              <a:latin typeface="Arial" charset="0"/>
              <a:cs typeface="Arial" charset="0"/>
            </a:endParaRPr>
          </a:p>
        </p:txBody>
      </p:sp>
      <p:sp>
        <p:nvSpPr>
          <p:cNvPr id="269" name="Text Box 7"/>
          <p:cNvSpPr txBox="1">
            <a:spLocks noChangeArrowheads="1"/>
          </p:cNvSpPr>
          <p:nvPr/>
        </p:nvSpPr>
        <p:spPr bwMode="auto">
          <a:xfrm flipH="1">
            <a:off x="5470634" y="5783318"/>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E2</a:t>
            </a:r>
            <a:endParaRPr lang="en-US" sz="1100" b="1" dirty="0">
              <a:solidFill>
                <a:schemeClr val="bg1"/>
              </a:solidFill>
              <a:latin typeface="Arial" charset="0"/>
              <a:cs typeface="Arial" charset="0"/>
            </a:endParaRPr>
          </a:p>
        </p:txBody>
      </p:sp>
      <p:sp>
        <p:nvSpPr>
          <p:cNvPr id="270" name="Text Box 7"/>
          <p:cNvSpPr txBox="1">
            <a:spLocks noChangeArrowheads="1"/>
          </p:cNvSpPr>
          <p:nvPr/>
        </p:nvSpPr>
        <p:spPr bwMode="auto">
          <a:xfrm flipH="1">
            <a:off x="1891864" y="6321970"/>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273" name="Text Box 7"/>
          <p:cNvSpPr txBox="1">
            <a:spLocks noChangeArrowheads="1"/>
          </p:cNvSpPr>
          <p:nvPr/>
        </p:nvSpPr>
        <p:spPr bwMode="auto">
          <a:xfrm>
            <a:off x="2236072" y="4648200"/>
            <a:ext cx="4572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10GbE</a:t>
            </a:r>
            <a:endParaRPr lang="en-US" sz="1050" dirty="0">
              <a:latin typeface="Arial" charset="0"/>
              <a:cs typeface="Arial" charset="0"/>
            </a:endParaRPr>
          </a:p>
        </p:txBody>
      </p:sp>
      <p:sp>
        <p:nvSpPr>
          <p:cNvPr id="275" name="Text Box 7"/>
          <p:cNvSpPr txBox="1">
            <a:spLocks noChangeArrowheads="1"/>
          </p:cNvSpPr>
          <p:nvPr/>
        </p:nvSpPr>
        <p:spPr bwMode="auto">
          <a:xfrm flipH="1">
            <a:off x="2971800" y="463243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F1</a:t>
            </a:r>
            <a:endParaRPr lang="en-US" sz="1100" b="1" dirty="0">
              <a:latin typeface="Arial" charset="0"/>
              <a:cs typeface="Arial" charset="0"/>
            </a:endParaRPr>
          </a:p>
        </p:txBody>
      </p:sp>
      <p:sp>
        <p:nvSpPr>
          <p:cNvPr id="276" name="Text Box 7"/>
          <p:cNvSpPr txBox="1">
            <a:spLocks noChangeArrowheads="1"/>
          </p:cNvSpPr>
          <p:nvPr/>
        </p:nvSpPr>
        <p:spPr bwMode="auto">
          <a:xfrm flipH="1">
            <a:off x="4800600" y="182879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G1</a:t>
            </a:r>
            <a:endParaRPr lang="en-US" sz="1100" b="1" dirty="0">
              <a:latin typeface="Arial" charset="0"/>
              <a:cs typeface="Arial" charset="0"/>
            </a:endParaRPr>
          </a:p>
        </p:txBody>
      </p:sp>
      <p:sp>
        <p:nvSpPr>
          <p:cNvPr id="277" name="Text Box 7"/>
          <p:cNvSpPr txBox="1">
            <a:spLocks noChangeArrowheads="1"/>
          </p:cNvSpPr>
          <p:nvPr/>
        </p:nvSpPr>
        <p:spPr bwMode="auto">
          <a:xfrm flipH="1">
            <a:off x="853966" y="6311464"/>
            <a:ext cx="825064"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ETX-203AX</a:t>
            </a:r>
            <a:endParaRPr lang="en-US" sz="1200" dirty="0">
              <a:solidFill>
                <a:schemeClr val="bg1"/>
              </a:solidFill>
              <a:latin typeface="Arial" charset="0"/>
              <a:cs typeface="Arial" charset="0"/>
            </a:endParaRPr>
          </a:p>
        </p:txBody>
      </p:sp>
      <p:sp>
        <p:nvSpPr>
          <p:cNvPr id="278" name="Rectangle 52"/>
          <p:cNvSpPr>
            <a:spLocks noChangeArrowheads="1"/>
          </p:cNvSpPr>
          <p:nvPr/>
        </p:nvSpPr>
        <p:spPr bwMode="auto">
          <a:xfrm>
            <a:off x="822434" y="5150068"/>
            <a:ext cx="228600" cy="76200"/>
          </a:xfrm>
          <a:prstGeom prst="rect">
            <a:avLst/>
          </a:prstGeom>
          <a:solidFill>
            <a:srgbClr val="0099CC"/>
          </a:solidFill>
          <a:ln w="6350">
            <a:solidFill>
              <a:schemeClr val="tx1"/>
            </a:solidFill>
            <a:miter lim="800000"/>
            <a:headEnd/>
            <a:tailEnd/>
          </a:ln>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279" name="Text Box 7"/>
          <p:cNvSpPr txBox="1">
            <a:spLocks noChangeArrowheads="1"/>
          </p:cNvSpPr>
          <p:nvPr/>
        </p:nvSpPr>
        <p:spPr bwMode="auto">
          <a:xfrm flipH="1">
            <a:off x="381000" y="4984532"/>
            <a:ext cx="748864"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MiTOP</a:t>
            </a:r>
            <a:endParaRPr lang="en-US" sz="1200" dirty="0">
              <a:latin typeface="Arial" charset="0"/>
              <a:cs typeface="Arial" charset="0"/>
            </a:endParaRPr>
          </a:p>
        </p:txBody>
      </p:sp>
      <p:cxnSp>
        <p:nvCxnSpPr>
          <p:cNvPr id="283" name="Straight Connector 282"/>
          <p:cNvCxnSpPr/>
          <p:nvPr/>
        </p:nvCxnSpPr>
        <p:spPr>
          <a:xfrm rot="5400000">
            <a:off x="2534304" y="4794032"/>
            <a:ext cx="381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71" name="Picture 124" descr="rad26"/>
          <p:cNvPicPr>
            <a:picLocks noChangeAspect="1" noChangeArrowheads="1"/>
          </p:cNvPicPr>
          <p:nvPr/>
        </p:nvPicPr>
        <p:blipFill>
          <a:blip r:embed="rId9" cstate="print"/>
          <a:srcRect/>
          <a:stretch>
            <a:fillRect/>
          </a:stretch>
        </p:blipFill>
        <p:spPr bwMode="auto">
          <a:xfrm>
            <a:off x="2241332" y="4816366"/>
            <a:ext cx="970523" cy="332473"/>
          </a:xfrm>
          <a:prstGeom prst="rect">
            <a:avLst/>
          </a:prstGeom>
          <a:noFill/>
          <a:ln w="9525">
            <a:noFill/>
            <a:miter lim="800000"/>
            <a:headEnd/>
            <a:tailEnd/>
          </a:ln>
        </p:spPr>
      </p:pic>
      <p:sp>
        <p:nvSpPr>
          <p:cNvPr id="284" name="Text Box 7"/>
          <p:cNvSpPr txBox="1">
            <a:spLocks noChangeArrowheads="1"/>
          </p:cNvSpPr>
          <p:nvPr/>
        </p:nvSpPr>
        <p:spPr bwMode="auto">
          <a:xfrm>
            <a:off x="3749566" y="1910254"/>
            <a:ext cx="1082526"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Egate-100</a:t>
            </a:r>
            <a:endParaRPr lang="en-US" sz="1100" dirty="0">
              <a:latin typeface="Arial" charset="0"/>
              <a:cs typeface="Arial" charset="0"/>
            </a:endParaRPr>
          </a:p>
        </p:txBody>
      </p:sp>
      <p:cxnSp>
        <p:nvCxnSpPr>
          <p:cNvPr id="287" name="Straight Connector 286"/>
          <p:cNvCxnSpPr/>
          <p:nvPr/>
        </p:nvCxnSpPr>
        <p:spPr>
          <a:xfrm rot="5400000">
            <a:off x="4038600" y="253562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Picture 124" descr="rad26"/>
          <p:cNvPicPr>
            <a:picLocks noChangeAspect="1" noChangeArrowheads="1"/>
          </p:cNvPicPr>
          <p:nvPr/>
        </p:nvPicPr>
        <p:blipFill>
          <a:blip r:embed="rId9" cstate="print"/>
          <a:srcRect/>
          <a:stretch>
            <a:fillRect/>
          </a:stretch>
        </p:blipFill>
        <p:spPr bwMode="auto">
          <a:xfrm>
            <a:off x="3810000" y="2688020"/>
            <a:ext cx="970523" cy="332473"/>
          </a:xfrm>
          <a:prstGeom prst="rect">
            <a:avLst/>
          </a:prstGeom>
          <a:noFill/>
          <a:ln w="9525">
            <a:noFill/>
            <a:miter lim="800000"/>
            <a:headEnd/>
            <a:tailEnd/>
          </a:ln>
        </p:spPr>
      </p:pic>
      <p:sp>
        <p:nvSpPr>
          <p:cNvPr id="288" name="Text Box 7"/>
          <p:cNvSpPr txBox="1">
            <a:spLocks noChangeArrowheads="1"/>
          </p:cNvSpPr>
          <p:nvPr/>
        </p:nvSpPr>
        <p:spPr bwMode="auto">
          <a:xfrm>
            <a:off x="4264570" y="2490952"/>
            <a:ext cx="3810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100" dirty="0">
              <a:latin typeface="Arial" charset="0"/>
              <a:cs typeface="Arial" charset="0"/>
            </a:endParaRPr>
          </a:p>
        </p:txBody>
      </p:sp>
      <p:cxnSp>
        <p:nvCxnSpPr>
          <p:cNvPr id="290" name="Straight Connector 289"/>
          <p:cNvCxnSpPr/>
          <p:nvPr/>
        </p:nvCxnSpPr>
        <p:spPr>
          <a:xfrm rot="10800000">
            <a:off x="3260834" y="231228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 Box 7"/>
          <p:cNvSpPr txBox="1">
            <a:spLocks noChangeArrowheads="1"/>
          </p:cNvSpPr>
          <p:nvPr/>
        </p:nvSpPr>
        <p:spPr bwMode="auto">
          <a:xfrm flipH="1">
            <a:off x="3200400" y="2481783"/>
            <a:ext cx="5334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STM-1</a:t>
            </a:r>
            <a:endParaRPr lang="en-US" sz="1050" dirty="0">
              <a:latin typeface="Arial" charset="0"/>
              <a:cs typeface="Arial" charset="0"/>
            </a:endParaRPr>
          </a:p>
        </p:txBody>
      </p:sp>
      <p:pic>
        <p:nvPicPr>
          <p:cNvPr id="285" name="Picture 84" descr="rad18a"/>
          <p:cNvPicPr>
            <a:picLocks noChangeAspect="1" noChangeArrowheads="1"/>
          </p:cNvPicPr>
          <p:nvPr/>
        </p:nvPicPr>
        <p:blipFill>
          <a:blip r:embed="rId7" cstate="print"/>
          <a:srcRect/>
          <a:stretch>
            <a:fillRect/>
          </a:stretch>
        </p:blipFill>
        <p:spPr bwMode="auto">
          <a:xfrm>
            <a:off x="3749566" y="2109952"/>
            <a:ext cx="1066800" cy="341556"/>
          </a:xfrm>
          <a:prstGeom prst="rect">
            <a:avLst/>
          </a:prstGeom>
          <a:noFill/>
          <a:ln w="9525">
            <a:noFill/>
            <a:miter lim="800000"/>
            <a:headEnd/>
            <a:tailEnd/>
          </a:ln>
        </p:spPr>
      </p:pic>
      <p:sp>
        <p:nvSpPr>
          <p:cNvPr id="272" name="Text Box 7"/>
          <p:cNvSpPr txBox="1">
            <a:spLocks noChangeArrowheads="1"/>
          </p:cNvSpPr>
          <p:nvPr/>
        </p:nvSpPr>
        <p:spPr bwMode="auto">
          <a:xfrm>
            <a:off x="2301766" y="4924099"/>
            <a:ext cx="864444" cy="168166"/>
          </a:xfrm>
          <a:prstGeom prst="rect">
            <a:avLst/>
          </a:prstGeom>
          <a:solidFill>
            <a:schemeClr val="bg1"/>
          </a:solidFill>
          <a:ln w="9525">
            <a:noFill/>
            <a:miter lim="800000"/>
            <a:headEnd/>
            <a:tailEnd/>
          </a:ln>
        </p:spPr>
        <p:txBody>
          <a:bodyPr wrap="square" lIns="0" tIns="0" rIns="0" bIns="0" anchor="ctr" anchorCtr="1">
            <a:spAutoFit/>
          </a:bodyPr>
          <a:lstStyle/>
          <a:p>
            <a:r>
              <a:rPr lang="en-US" sz="1100" dirty="0" smtClean="0">
                <a:latin typeface="Arial" charset="0"/>
                <a:cs typeface="Arial" charset="0"/>
              </a:rPr>
              <a:t>ETX-5300A</a:t>
            </a:r>
            <a:endParaRPr lang="en-US" sz="1100" dirty="0">
              <a:latin typeface="Arial" charset="0"/>
              <a:cs typeface="Arial" charset="0"/>
            </a:endParaRPr>
          </a:p>
        </p:txBody>
      </p:sp>
      <p:sp>
        <p:nvSpPr>
          <p:cNvPr id="104" name="Text Box 5"/>
          <p:cNvSpPr txBox="1">
            <a:spLocks noChangeArrowheads="1"/>
          </p:cNvSpPr>
          <p:nvPr/>
        </p:nvSpPr>
        <p:spPr bwMode="auto">
          <a:xfrm>
            <a:off x="273268" y="4021723"/>
            <a:ext cx="291747" cy="169277"/>
          </a:xfrm>
          <a:prstGeom prst="rect">
            <a:avLst/>
          </a:prstGeom>
          <a:noFill/>
          <a:ln w="9525">
            <a:noFill/>
            <a:miter lim="800000"/>
            <a:headEnd/>
            <a:tailEnd/>
          </a:ln>
        </p:spPr>
        <p:txBody>
          <a:bodyPr wrap="none" lIns="0" tIns="0" rIns="0" bIns="0" anchor="ctr" anchorCtr="1">
            <a:spAutoFit/>
          </a:bodyPr>
          <a:lstStyle/>
          <a:p>
            <a:r>
              <a:rPr lang="en-US" sz="1100" dirty="0">
                <a:latin typeface="Arial" charset="0"/>
                <a:cs typeface="Arial" charset="0"/>
              </a:rPr>
              <a:t>BSC</a:t>
            </a:r>
          </a:p>
        </p:txBody>
      </p:sp>
      <p:sp>
        <p:nvSpPr>
          <p:cNvPr id="294" name="Freeform 293"/>
          <p:cNvSpPr/>
          <p:nvPr/>
        </p:nvSpPr>
        <p:spPr>
          <a:xfrm>
            <a:off x="3042745" y="2632841"/>
            <a:ext cx="756745" cy="189187"/>
          </a:xfrm>
          <a:custGeom>
            <a:avLst/>
            <a:gdLst>
              <a:gd name="connsiteX0" fmla="*/ 756745 w 756745"/>
              <a:gd name="connsiteY0" fmla="*/ 189187 h 189187"/>
              <a:gd name="connsiteX1" fmla="*/ 425669 w 756745"/>
              <a:gd name="connsiteY1" fmla="*/ 189187 h 189187"/>
              <a:gd name="connsiteX2" fmla="*/ 425669 w 756745"/>
              <a:gd name="connsiteY2" fmla="*/ 0 h 189187"/>
              <a:gd name="connsiteX3" fmla="*/ 0 w 756745"/>
              <a:gd name="connsiteY3" fmla="*/ 0 h 189187"/>
            </a:gdLst>
            <a:ahLst/>
            <a:cxnLst>
              <a:cxn ang="0">
                <a:pos x="connsiteX0" y="connsiteY0"/>
              </a:cxn>
              <a:cxn ang="0">
                <a:pos x="connsiteX1" y="connsiteY1"/>
              </a:cxn>
              <a:cxn ang="0">
                <a:pos x="connsiteX2" y="connsiteY2"/>
              </a:cxn>
              <a:cxn ang="0">
                <a:pos x="connsiteX3" y="connsiteY3"/>
              </a:cxn>
            </a:cxnLst>
            <a:rect l="l" t="t" r="r" b="b"/>
            <a:pathLst>
              <a:path w="756745" h="189187">
                <a:moveTo>
                  <a:pt x="756745" y="189187"/>
                </a:moveTo>
                <a:lnTo>
                  <a:pt x="425669" y="189187"/>
                </a:lnTo>
                <a:lnTo>
                  <a:pt x="425669" y="0"/>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1" name="Group 170"/>
          <p:cNvGrpSpPr/>
          <p:nvPr/>
        </p:nvGrpSpPr>
        <p:grpSpPr>
          <a:xfrm>
            <a:off x="2130970" y="1742088"/>
            <a:ext cx="1122004" cy="1059402"/>
            <a:chOff x="2209800" y="2438400"/>
            <a:chExt cx="1122004" cy="1059402"/>
          </a:xfrm>
        </p:grpSpPr>
        <p:sp>
          <p:nvSpPr>
            <p:cNvPr id="169" name="AutoShape 31"/>
            <p:cNvSpPr>
              <a:spLocks noChangeArrowheads="1"/>
            </p:cNvSpPr>
            <p:nvPr/>
          </p:nvSpPr>
          <p:spPr bwMode="auto">
            <a:xfrm>
              <a:off x="2209800" y="2438400"/>
              <a:ext cx="1122004" cy="105940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a:p>
          </p:txBody>
        </p:sp>
        <p:sp>
          <p:nvSpPr>
            <p:cNvPr id="170" name="Text Box 9"/>
            <p:cNvSpPr txBox="1">
              <a:spLocks noChangeArrowheads="1"/>
            </p:cNvSpPr>
            <p:nvPr/>
          </p:nvSpPr>
          <p:spPr bwMode="auto">
            <a:xfrm>
              <a:off x="2317532" y="2801035"/>
              <a:ext cx="920794" cy="323165"/>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STM-4 SDH Network </a:t>
              </a:r>
              <a:endParaRPr lang="en-US" sz="1050" dirty="0">
                <a:latin typeface="Arial" charset="0"/>
                <a:cs typeface="Arial" charset="0"/>
              </a:endParaRPr>
            </a:p>
          </p:txBody>
        </p:sp>
      </p:grpSp>
      <p:grpSp>
        <p:nvGrpSpPr>
          <p:cNvPr id="297" name="Group 296"/>
          <p:cNvGrpSpPr/>
          <p:nvPr/>
        </p:nvGrpSpPr>
        <p:grpSpPr>
          <a:xfrm rot="5400000">
            <a:off x="669630" y="2362713"/>
            <a:ext cx="242249" cy="214951"/>
            <a:chOff x="1981200" y="5410200"/>
            <a:chExt cx="304800" cy="353702"/>
          </a:xfrm>
        </p:grpSpPr>
        <p:cxnSp>
          <p:nvCxnSpPr>
            <p:cNvPr id="298" name="Straight Connector 297"/>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2" name="Text Box 7"/>
          <p:cNvSpPr txBox="1">
            <a:spLocks noChangeArrowheads="1"/>
          </p:cNvSpPr>
          <p:nvPr/>
        </p:nvSpPr>
        <p:spPr bwMode="auto">
          <a:xfrm>
            <a:off x="364830" y="235957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303" name="Text Box 7"/>
          <p:cNvSpPr txBox="1">
            <a:spLocks noChangeArrowheads="1"/>
          </p:cNvSpPr>
          <p:nvPr/>
        </p:nvSpPr>
        <p:spPr bwMode="auto">
          <a:xfrm flipH="1">
            <a:off x="259728" y="2165132"/>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H1</a:t>
            </a:r>
            <a:endParaRPr lang="en-US" sz="1100" b="1" dirty="0">
              <a:solidFill>
                <a:schemeClr val="bg1"/>
              </a:solidFill>
              <a:latin typeface="Arial" charset="0"/>
              <a:cs typeface="Arial" charset="0"/>
            </a:endParaRPr>
          </a:p>
        </p:txBody>
      </p:sp>
      <p:sp>
        <p:nvSpPr>
          <p:cNvPr id="305" name="Rectangle 52"/>
          <p:cNvSpPr>
            <a:spLocks noChangeArrowheads="1"/>
          </p:cNvSpPr>
          <p:nvPr/>
        </p:nvSpPr>
        <p:spPr bwMode="auto">
          <a:xfrm>
            <a:off x="3599796" y="2774732"/>
            <a:ext cx="228600" cy="76200"/>
          </a:xfrm>
          <a:prstGeom prst="rect">
            <a:avLst/>
          </a:prstGeom>
          <a:solidFill>
            <a:srgbClr val="0099CC"/>
          </a:solidFill>
          <a:ln w="6350">
            <a:solidFill>
              <a:schemeClr val="tx1"/>
            </a:solidFill>
            <a:miter lim="800000"/>
            <a:headEnd/>
            <a:tailEnd/>
          </a:ln>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306" name="Text Box 7"/>
          <p:cNvSpPr txBox="1">
            <a:spLocks noChangeArrowheads="1"/>
          </p:cNvSpPr>
          <p:nvPr/>
        </p:nvSpPr>
        <p:spPr bwMode="auto">
          <a:xfrm flipH="1">
            <a:off x="3518336" y="2498834"/>
            <a:ext cx="748864"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MiRIC</a:t>
            </a:r>
            <a:endParaRPr lang="en-US" sz="1200" dirty="0">
              <a:latin typeface="Arial" charset="0"/>
              <a:cs typeface="Arial" charset="0"/>
            </a:endParaRPr>
          </a:p>
        </p:txBody>
      </p:sp>
      <p:cxnSp>
        <p:nvCxnSpPr>
          <p:cNvPr id="308" name="Elbow Connector 307"/>
          <p:cNvCxnSpPr/>
          <p:nvPr/>
        </p:nvCxnSpPr>
        <p:spPr>
          <a:xfrm>
            <a:off x="1464625" y="2514600"/>
            <a:ext cx="1295400" cy="1219200"/>
          </a:xfrm>
          <a:prstGeom prst="bentConnector3">
            <a:avLst>
              <a:gd name="adj1" fmla="val 50000"/>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1" name="Text Box 7"/>
          <p:cNvSpPr txBox="1">
            <a:spLocks noChangeArrowheads="1"/>
          </p:cNvSpPr>
          <p:nvPr/>
        </p:nvSpPr>
        <p:spPr bwMode="auto">
          <a:xfrm>
            <a:off x="2097773" y="3200400"/>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sp>
        <p:nvSpPr>
          <p:cNvPr id="312" name="Text Box 7"/>
          <p:cNvSpPr txBox="1">
            <a:spLocks noChangeArrowheads="1"/>
          </p:cNvSpPr>
          <p:nvPr/>
        </p:nvSpPr>
        <p:spPr bwMode="auto">
          <a:xfrm>
            <a:off x="2050475" y="3015160"/>
            <a:ext cx="609600" cy="161583"/>
          </a:xfrm>
          <a:prstGeom prst="rect">
            <a:avLst/>
          </a:prstGeom>
          <a:noFill/>
          <a:ln w="9525">
            <a:noFill/>
            <a:miter lim="800000"/>
            <a:headEnd/>
            <a:tailEnd/>
          </a:ln>
        </p:spPr>
        <p:txBody>
          <a:bodyPr wrap="square" lIns="0" tIns="0" rIns="0" bIns="0" anchor="ctr" anchorCtr="1">
            <a:spAutoFit/>
          </a:bodyPr>
          <a:lstStyle/>
          <a:p>
            <a:r>
              <a:rPr lang="en-US" sz="1050" dirty="0" smtClean="0">
                <a:solidFill>
                  <a:srgbClr val="FF0000"/>
                </a:solidFill>
                <a:latin typeface="Arial" charset="0"/>
                <a:cs typeface="Arial" charset="0"/>
              </a:rPr>
              <a:t>Future</a:t>
            </a:r>
            <a:endParaRPr lang="en-US" sz="1050" dirty="0">
              <a:solidFill>
                <a:srgbClr val="FF0000"/>
              </a:solidFill>
              <a:latin typeface="Arial" charset="0"/>
              <a:cs typeface="Arial" charset="0"/>
            </a:endParaRPr>
          </a:p>
        </p:txBody>
      </p:sp>
      <p:sp>
        <p:nvSpPr>
          <p:cNvPr id="314" name="Freeform 313"/>
          <p:cNvSpPr/>
          <p:nvPr/>
        </p:nvSpPr>
        <p:spPr>
          <a:xfrm>
            <a:off x="3124200" y="5105400"/>
            <a:ext cx="990600" cy="1447800"/>
          </a:xfrm>
          <a:custGeom>
            <a:avLst/>
            <a:gdLst>
              <a:gd name="connsiteX0" fmla="*/ 0 w 740979"/>
              <a:gd name="connsiteY0" fmla="*/ 0 h 1245476"/>
              <a:gd name="connsiteX1" fmla="*/ 0 w 740979"/>
              <a:gd name="connsiteY1" fmla="*/ 1245476 h 1245476"/>
              <a:gd name="connsiteX2" fmla="*/ 740979 w 740979"/>
              <a:gd name="connsiteY2" fmla="*/ 1245476 h 1245476"/>
            </a:gdLst>
            <a:ahLst/>
            <a:cxnLst>
              <a:cxn ang="0">
                <a:pos x="connsiteX0" y="connsiteY0"/>
              </a:cxn>
              <a:cxn ang="0">
                <a:pos x="connsiteX1" y="connsiteY1"/>
              </a:cxn>
              <a:cxn ang="0">
                <a:pos x="connsiteX2" y="connsiteY2"/>
              </a:cxn>
            </a:cxnLst>
            <a:rect l="l" t="t" r="r" b="b"/>
            <a:pathLst>
              <a:path w="740979" h="1245476">
                <a:moveTo>
                  <a:pt x="0" y="0"/>
                </a:moveTo>
                <a:lnTo>
                  <a:pt x="0" y="1245476"/>
                </a:lnTo>
                <a:lnTo>
                  <a:pt x="740979" y="124547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3" name="Picture 59" descr="rad6a"/>
          <p:cNvPicPr>
            <a:picLocks noChangeAspect="1" noChangeArrowheads="1"/>
          </p:cNvPicPr>
          <p:nvPr/>
        </p:nvPicPr>
        <p:blipFill>
          <a:blip r:embed="rId4" cstate="print"/>
          <a:srcRect/>
          <a:stretch>
            <a:fillRect/>
          </a:stretch>
        </p:blipFill>
        <p:spPr bwMode="auto">
          <a:xfrm>
            <a:off x="3365936" y="6432332"/>
            <a:ext cx="430212" cy="178648"/>
          </a:xfrm>
          <a:prstGeom prst="rect">
            <a:avLst/>
          </a:prstGeom>
          <a:noFill/>
          <a:ln w="9525">
            <a:noFill/>
            <a:miter lim="800000"/>
            <a:headEnd/>
            <a:tailEnd/>
          </a:ln>
        </p:spPr>
      </p:pic>
      <p:grpSp>
        <p:nvGrpSpPr>
          <p:cNvPr id="315" name="Group 314"/>
          <p:cNvGrpSpPr/>
          <p:nvPr/>
        </p:nvGrpSpPr>
        <p:grpSpPr>
          <a:xfrm rot="16200000">
            <a:off x="3931925" y="6406094"/>
            <a:ext cx="289549" cy="291664"/>
            <a:chOff x="1981200" y="5410200"/>
            <a:chExt cx="304800" cy="353702"/>
          </a:xfrm>
        </p:grpSpPr>
        <p:cxnSp>
          <p:nvCxnSpPr>
            <p:cNvPr id="316" name="Straight Connector 315"/>
            <p:cNvCxnSpPr/>
            <p:nvPr/>
          </p:nvCxnSpPr>
          <p:spPr>
            <a:xfrm rot="16200000" flipH="1">
              <a:off x="2018492" y="5525308"/>
              <a:ext cx="23021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1981200" y="5638800"/>
              <a:ext cx="304800" cy="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5400000">
              <a:off x="2146217" y="571283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5400000">
              <a:off x="2003771" y="5589352"/>
              <a:ext cx="102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1" name="Text Box 7"/>
          <p:cNvSpPr txBox="1">
            <a:spLocks noChangeArrowheads="1"/>
          </p:cNvSpPr>
          <p:nvPr/>
        </p:nvSpPr>
        <p:spPr bwMode="auto">
          <a:xfrm flipH="1">
            <a:off x="4114800" y="6172200"/>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H2</a:t>
            </a:r>
            <a:endParaRPr lang="en-US" sz="1100" b="1" dirty="0">
              <a:solidFill>
                <a:schemeClr val="bg1"/>
              </a:solidFill>
              <a:latin typeface="Arial" charset="0"/>
              <a:cs typeface="Arial" charset="0"/>
            </a:endParaRPr>
          </a:p>
        </p:txBody>
      </p:sp>
      <p:sp>
        <p:nvSpPr>
          <p:cNvPr id="322" name="Text Box 7"/>
          <p:cNvSpPr txBox="1">
            <a:spLocks noChangeArrowheads="1"/>
          </p:cNvSpPr>
          <p:nvPr/>
        </p:nvSpPr>
        <p:spPr bwMode="auto">
          <a:xfrm flipH="1">
            <a:off x="3048000" y="5762298"/>
            <a:ext cx="533400"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GbE</a:t>
            </a:r>
            <a:endParaRPr lang="en-US" sz="1200" dirty="0">
              <a:latin typeface="Arial" charset="0"/>
              <a:cs typeface="Arial" charset="0"/>
            </a:endParaRPr>
          </a:p>
        </p:txBody>
      </p:sp>
      <p:sp>
        <p:nvSpPr>
          <p:cNvPr id="323" name="Text Box 7"/>
          <p:cNvSpPr txBox="1">
            <a:spLocks noChangeArrowheads="1"/>
          </p:cNvSpPr>
          <p:nvPr/>
        </p:nvSpPr>
        <p:spPr bwMode="auto">
          <a:xfrm flipH="1">
            <a:off x="3187264" y="6248400"/>
            <a:ext cx="825064"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ETX-203A</a:t>
            </a:r>
            <a:endParaRPr lang="en-US" sz="1200" dirty="0">
              <a:latin typeface="Arial" charset="0"/>
              <a:cs typeface="Arial" charset="0"/>
            </a:endParaRPr>
          </a:p>
        </p:txBody>
      </p:sp>
      <p:sp>
        <p:nvSpPr>
          <p:cNvPr id="324" name="Text Box 7"/>
          <p:cNvSpPr txBox="1">
            <a:spLocks noChangeArrowheads="1"/>
          </p:cNvSpPr>
          <p:nvPr/>
        </p:nvSpPr>
        <p:spPr bwMode="auto">
          <a:xfrm>
            <a:off x="4114800" y="6558460"/>
            <a:ext cx="381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Eth</a:t>
            </a:r>
            <a:endParaRPr lang="en-US" sz="1100" dirty="0">
              <a:latin typeface="Arial" charset="0"/>
              <a:cs typeface="Arial" charset="0"/>
            </a:endParaRPr>
          </a:p>
        </p:txBody>
      </p:sp>
      <p:sp>
        <p:nvSpPr>
          <p:cNvPr id="326" name="Text Box 7"/>
          <p:cNvSpPr txBox="1">
            <a:spLocks noChangeArrowheads="1"/>
          </p:cNvSpPr>
          <p:nvPr/>
        </p:nvSpPr>
        <p:spPr bwMode="auto">
          <a:xfrm flipH="1">
            <a:off x="1088979" y="2161391"/>
            <a:ext cx="748864" cy="169277"/>
          </a:xfrm>
          <a:prstGeom prst="rect">
            <a:avLst/>
          </a:prstGeom>
          <a:noFill/>
          <a:ln w="9525">
            <a:noFill/>
            <a:miter lim="800000"/>
            <a:headEnd/>
            <a:tailEnd/>
          </a:ln>
        </p:spPr>
        <p:txBody>
          <a:bodyPr wrap="square" lIns="0" tIns="0" rIns="0" bIns="0" anchor="ctr" anchorCtr="1">
            <a:spAutoFit/>
          </a:bodyPr>
          <a:lstStyle/>
          <a:p>
            <a:r>
              <a:rPr lang="en-US" sz="1100" dirty="0" err="1" smtClean="0">
                <a:latin typeface="Arial" charset="0"/>
                <a:cs typeface="Arial" charset="0"/>
              </a:rPr>
              <a:t>MiRIC</a:t>
            </a:r>
            <a:endParaRPr lang="en-US" sz="1200" dirty="0">
              <a:latin typeface="Arial" charset="0"/>
              <a:cs typeface="Arial" charset="0"/>
            </a:endParaRPr>
          </a:p>
        </p:txBody>
      </p:sp>
      <p:sp>
        <p:nvSpPr>
          <p:cNvPr id="327" name="Text Box 7"/>
          <p:cNvSpPr txBox="1">
            <a:spLocks noChangeArrowheads="1"/>
          </p:cNvSpPr>
          <p:nvPr/>
        </p:nvSpPr>
        <p:spPr bwMode="auto">
          <a:xfrm flipH="1">
            <a:off x="819400" y="2533474"/>
            <a:ext cx="857000" cy="169277"/>
          </a:xfrm>
          <a:prstGeom prst="rect">
            <a:avLst/>
          </a:prstGeom>
          <a:noFill/>
          <a:ln w="9525">
            <a:noFill/>
            <a:miter lim="800000"/>
            <a:headEnd/>
            <a:tailEnd/>
          </a:ln>
        </p:spPr>
        <p:txBody>
          <a:bodyPr wrap="square" lIns="0" tIns="0" rIns="0" bIns="0" anchor="ctr" anchorCtr="1">
            <a:spAutoFit/>
          </a:bodyPr>
          <a:lstStyle/>
          <a:p>
            <a:r>
              <a:rPr lang="en-US" sz="1100" dirty="0" smtClean="0">
                <a:latin typeface="Arial" charset="0"/>
                <a:cs typeface="Arial" charset="0"/>
              </a:rPr>
              <a:t>ETX-203AX</a:t>
            </a:r>
            <a:endParaRPr lang="en-US" sz="1200" dirty="0">
              <a:latin typeface="Arial" charset="0"/>
              <a:cs typeface="Arial" charset="0"/>
            </a:endParaRPr>
          </a:p>
        </p:txBody>
      </p:sp>
      <p:sp>
        <p:nvSpPr>
          <p:cNvPr id="328" name="Text Box 7"/>
          <p:cNvSpPr txBox="1">
            <a:spLocks noChangeArrowheads="1"/>
          </p:cNvSpPr>
          <p:nvPr/>
        </p:nvSpPr>
        <p:spPr bwMode="auto">
          <a:xfrm flipH="1">
            <a:off x="3200400" y="2133600"/>
            <a:ext cx="5334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STM-1</a:t>
            </a:r>
            <a:endParaRPr lang="en-US" sz="1050" dirty="0">
              <a:latin typeface="Arial" charset="0"/>
              <a:cs typeface="Arial" charset="0"/>
            </a:endParaRPr>
          </a:p>
        </p:txBody>
      </p:sp>
      <p:cxnSp>
        <p:nvCxnSpPr>
          <p:cNvPr id="211" name="Straight Connector 210"/>
          <p:cNvCxnSpPr/>
          <p:nvPr/>
        </p:nvCxnSpPr>
        <p:spPr>
          <a:xfrm>
            <a:off x="1154875" y="2426525"/>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2" name="Picture 59" descr="rad6a"/>
          <p:cNvPicPr>
            <a:picLocks noChangeAspect="1" noChangeArrowheads="1"/>
          </p:cNvPicPr>
          <p:nvPr/>
        </p:nvPicPr>
        <p:blipFill>
          <a:blip r:embed="rId4" cstate="print"/>
          <a:srcRect/>
          <a:stretch>
            <a:fillRect/>
          </a:stretch>
        </p:blipFill>
        <p:spPr bwMode="auto">
          <a:xfrm>
            <a:off x="913982" y="2346434"/>
            <a:ext cx="430212" cy="178648"/>
          </a:xfrm>
          <a:prstGeom prst="rect">
            <a:avLst/>
          </a:prstGeom>
          <a:noFill/>
          <a:ln w="9525">
            <a:noFill/>
            <a:miter lim="800000"/>
            <a:headEnd/>
            <a:tailEnd/>
          </a:ln>
        </p:spPr>
      </p:pic>
      <p:sp>
        <p:nvSpPr>
          <p:cNvPr id="325" name="Rectangle 52"/>
          <p:cNvSpPr>
            <a:spLocks noChangeArrowheads="1"/>
          </p:cNvSpPr>
          <p:nvPr/>
        </p:nvSpPr>
        <p:spPr bwMode="auto">
          <a:xfrm>
            <a:off x="1381702" y="2377966"/>
            <a:ext cx="228600" cy="76200"/>
          </a:xfrm>
          <a:prstGeom prst="rect">
            <a:avLst/>
          </a:prstGeom>
          <a:solidFill>
            <a:srgbClr val="0099CC"/>
          </a:solidFill>
          <a:ln w="6350">
            <a:solidFill>
              <a:schemeClr val="tx1"/>
            </a:solidFill>
            <a:miter lim="800000"/>
            <a:headEnd/>
            <a:tailEnd/>
          </a:ln>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213" name="Text Box 7"/>
          <p:cNvSpPr txBox="1">
            <a:spLocks noChangeArrowheads="1"/>
          </p:cNvSpPr>
          <p:nvPr/>
        </p:nvSpPr>
        <p:spPr bwMode="auto">
          <a:xfrm flipH="1">
            <a:off x="1664525" y="2209800"/>
            <a:ext cx="533400" cy="161583"/>
          </a:xfrm>
          <a:prstGeom prst="rect">
            <a:avLst/>
          </a:prstGeom>
          <a:noFill/>
          <a:ln w="9525">
            <a:noFill/>
            <a:miter lim="800000"/>
            <a:headEnd/>
            <a:tailEnd/>
          </a:ln>
        </p:spPr>
        <p:txBody>
          <a:bodyPr wrap="square" lIns="0" tIns="0" rIns="0" bIns="0" anchor="ctr" anchorCtr="1">
            <a:spAutoFit/>
          </a:bodyPr>
          <a:lstStyle/>
          <a:p>
            <a:r>
              <a:rPr lang="en-US" sz="1050" dirty="0" smtClean="0">
                <a:latin typeface="Arial" charset="0"/>
                <a:cs typeface="Arial" charset="0"/>
              </a:rPr>
              <a:t>STM-1</a:t>
            </a:r>
            <a:endParaRPr lang="en-US" sz="1050" dirty="0">
              <a:latin typeface="Arial" charset="0"/>
              <a:cs typeface="Arial" charset="0"/>
            </a:endParaRPr>
          </a:p>
        </p:txBody>
      </p:sp>
      <p:sp>
        <p:nvSpPr>
          <p:cNvPr id="217" name="Text Box 7"/>
          <p:cNvSpPr txBox="1">
            <a:spLocks noChangeArrowheads="1"/>
          </p:cNvSpPr>
          <p:nvPr/>
        </p:nvSpPr>
        <p:spPr bwMode="auto">
          <a:xfrm flipH="1">
            <a:off x="374277" y="3673366"/>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solidFill>
                  <a:schemeClr val="bg1"/>
                </a:solidFill>
                <a:latin typeface="Arial" charset="0"/>
                <a:cs typeface="Arial" charset="0"/>
              </a:rPr>
              <a:t>A1</a:t>
            </a:r>
            <a:endParaRPr lang="en-US" sz="1100" b="1" dirty="0">
              <a:solidFill>
                <a:schemeClr val="bg1"/>
              </a:solidFill>
              <a:latin typeface="Arial" charset="0"/>
              <a:cs typeface="Arial" charset="0"/>
            </a:endParaRPr>
          </a:p>
        </p:txBody>
      </p:sp>
      <p:cxnSp>
        <p:nvCxnSpPr>
          <p:cNvPr id="218" name="Straight Connector 217"/>
          <p:cNvCxnSpPr/>
          <p:nvPr/>
        </p:nvCxnSpPr>
        <p:spPr>
          <a:xfrm rot="5400000">
            <a:off x="459675" y="3457200"/>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9" name="Text Box 7"/>
          <p:cNvSpPr txBox="1">
            <a:spLocks noChangeArrowheads="1"/>
          </p:cNvSpPr>
          <p:nvPr/>
        </p:nvSpPr>
        <p:spPr bwMode="auto">
          <a:xfrm>
            <a:off x="252350" y="3376550"/>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cxnSp>
        <p:nvCxnSpPr>
          <p:cNvPr id="220" name="Straight Connector 219"/>
          <p:cNvCxnSpPr/>
          <p:nvPr/>
        </p:nvCxnSpPr>
        <p:spPr>
          <a:xfrm rot="5400000">
            <a:off x="821875" y="3462150"/>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1" name="Text Box 7"/>
          <p:cNvSpPr txBox="1">
            <a:spLocks noChangeArrowheads="1"/>
          </p:cNvSpPr>
          <p:nvPr/>
        </p:nvSpPr>
        <p:spPr bwMode="auto">
          <a:xfrm>
            <a:off x="614550" y="3369625"/>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cxnSp>
        <p:nvCxnSpPr>
          <p:cNvPr id="226" name="Straight Connector 225"/>
          <p:cNvCxnSpPr/>
          <p:nvPr/>
        </p:nvCxnSpPr>
        <p:spPr>
          <a:xfrm rot="5400000">
            <a:off x="1184075" y="3467100"/>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1" name="Text Box 7"/>
          <p:cNvSpPr txBox="1">
            <a:spLocks noChangeArrowheads="1"/>
          </p:cNvSpPr>
          <p:nvPr/>
        </p:nvSpPr>
        <p:spPr bwMode="auto">
          <a:xfrm>
            <a:off x="976750" y="3374575"/>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cxnSp>
        <p:nvCxnSpPr>
          <p:cNvPr id="282" name="Straight Connector 281"/>
          <p:cNvCxnSpPr/>
          <p:nvPr/>
        </p:nvCxnSpPr>
        <p:spPr>
          <a:xfrm rot="5400000">
            <a:off x="1546275" y="3460175"/>
            <a:ext cx="38100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6" name="Text Box 7"/>
          <p:cNvSpPr txBox="1">
            <a:spLocks noChangeArrowheads="1"/>
          </p:cNvSpPr>
          <p:nvPr/>
        </p:nvSpPr>
        <p:spPr bwMode="auto">
          <a:xfrm>
            <a:off x="1338950" y="3379525"/>
            <a:ext cx="457200" cy="161583"/>
          </a:xfrm>
          <a:prstGeom prst="rect">
            <a:avLst/>
          </a:prstGeom>
          <a:noFill/>
          <a:ln w="9525">
            <a:noFill/>
            <a:miter lim="800000"/>
            <a:headEnd/>
            <a:tailEnd/>
          </a:ln>
        </p:spPr>
        <p:txBody>
          <a:bodyPr wrap="square" lIns="0" tIns="0" rIns="0" bIns="0" anchor="ctr" anchorCtr="1">
            <a:spAutoFit/>
          </a:bodyPr>
          <a:lstStyle/>
          <a:p>
            <a:r>
              <a:rPr lang="en-US" sz="1050" dirty="0" err="1" smtClean="0">
                <a:solidFill>
                  <a:srgbClr val="FF0000"/>
                </a:solidFill>
                <a:latin typeface="Arial" charset="0"/>
                <a:cs typeface="Arial" charset="0"/>
              </a:rPr>
              <a:t>GbE</a:t>
            </a:r>
            <a:endParaRPr lang="en-US" sz="1050" dirty="0">
              <a:solidFill>
                <a:srgbClr val="FF0000"/>
              </a:solidFill>
              <a:latin typeface="Arial" charset="0"/>
              <a:cs typeface="Arial" charset="0"/>
            </a:endParaRPr>
          </a:p>
        </p:txBody>
      </p:sp>
      <p:sp>
        <p:nvSpPr>
          <p:cNvPr id="289" name="Text Box 7"/>
          <p:cNvSpPr txBox="1">
            <a:spLocks noChangeArrowheads="1"/>
          </p:cNvSpPr>
          <p:nvPr/>
        </p:nvSpPr>
        <p:spPr bwMode="auto">
          <a:xfrm>
            <a:off x="802575" y="2814450"/>
            <a:ext cx="609600" cy="161583"/>
          </a:xfrm>
          <a:prstGeom prst="rect">
            <a:avLst/>
          </a:prstGeom>
          <a:noFill/>
          <a:ln w="9525">
            <a:noFill/>
            <a:miter lim="800000"/>
            <a:headEnd/>
            <a:tailEnd/>
          </a:ln>
        </p:spPr>
        <p:txBody>
          <a:bodyPr wrap="square" lIns="0" tIns="0" rIns="0" bIns="0" anchor="ctr" anchorCtr="1">
            <a:spAutoFit/>
          </a:bodyPr>
          <a:lstStyle/>
          <a:p>
            <a:r>
              <a:rPr lang="en-US" sz="1050" dirty="0" smtClean="0">
                <a:solidFill>
                  <a:srgbClr val="FF0000"/>
                </a:solidFill>
                <a:latin typeface="Arial" charset="0"/>
                <a:cs typeface="Arial" charset="0"/>
              </a:rPr>
              <a:t>Future</a:t>
            </a:r>
            <a:endParaRPr lang="en-US" sz="1050" dirty="0">
              <a:solidFill>
                <a:srgbClr val="FF0000"/>
              </a:solidFill>
              <a:latin typeface="Arial" charset="0"/>
              <a:cs typeface="Arial" charset="0"/>
            </a:endParaRPr>
          </a:p>
        </p:txBody>
      </p:sp>
      <p:sp>
        <p:nvSpPr>
          <p:cNvPr id="295" name="Left Brace 294"/>
          <p:cNvSpPr/>
          <p:nvPr/>
        </p:nvSpPr>
        <p:spPr>
          <a:xfrm rot="5400000">
            <a:off x="971800" y="2426525"/>
            <a:ext cx="271150" cy="1371600"/>
          </a:xfrm>
          <a:prstGeom prst="leftBrace">
            <a:avLst>
              <a:gd name="adj1" fmla="val 8333"/>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9" name="Straight Connector 308"/>
          <p:cNvCxnSpPr/>
          <p:nvPr/>
        </p:nvCxnSpPr>
        <p:spPr>
          <a:xfrm>
            <a:off x="673925" y="3657600"/>
            <a:ext cx="392875"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241" idx="0"/>
          </p:cNvCxnSpPr>
          <p:nvPr/>
        </p:nvCxnSpPr>
        <p:spPr>
          <a:xfrm rot="16200000" flipH="1">
            <a:off x="1006366" y="3749566"/>
            <a:ext cx="289034" cy="1366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5400000">
            <a:off x="1219200" y="38100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5400000">
            <a:off x="1518063" y="3739738"/>
            <a:ext cx="304800" cy="140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6" name="Picture 124" descr="rad26"/>
          <p:cNvPicPr>
            <a:picLocks noChangeAspect="1" noChangeArrowheads="1"/>
          </p:cNvPicPr>
          <p:nvPr/>
        </p:nvPicPr>
        <p:blipFill>
          <a:blip r:embed="rId9" cstate="print"/>
          <a:srcRect/>
          <a:stretch>
            <a:fillRect/>
          </a:stretch>
        </p:blipFill>
        <p:spPr bwMode="auto">
          <a:xfrm>
            <a:off x="990600" y="3917732"/>
            <a:ext cx="970523" cy="332473"/>
          </a:xfrm>
          <a:prstGeom prst="rect">
            <a:avLst/>
          </a:prstGeom>
          <a:noFill/>
          <a:ln w="9525">
            <a:noFill/>
            <a:miter lim="800000"/>
            <a:headEnd/>
            <a:tailEnd/>
          </a:ln>
        </p:spPr>
      </p:pic>
      <p:sp>
        <p:nvSpPr>
          <p:cNvPr id="139" name="Text Box 7"/>
          <p:cNvSpPr txBox="1">
            <a:spLocks noChangeArrowheads="1"/>
          </p:cNvSpPr>
          <p:nvPr/>
        </p:nvSpPr>
        <p:spPr bwMode="auto">
          <a:xfrm>
            <a:off x="978725" y="4283025"/>
            <a:ext cx="1082526" cy="169277"/>
          </a:xfrm>
          <a:prstGeom prst="rect">
            <a:avLst/>
          </a:prstGeom>
          <a:noFill/>
          <a:ln w="9525">
            <a:noFill/>
            <a:miter lim="800000"/>
            <a:headEnd/>
            <a:tailEnd/>
          </a:ln>
        </p:spPr>
        <p:txBody>
          <a:bodyPr wrap="square" lIns="0" tIns="0" rIns="0" bIns="0" anchor="ctr" anchorCtr="1">
            <a:spAutoFit/>
          </a:bodyPr>
          <a:lstStyle/>
          <a:p>
            <a:r>
              <a:rPr lang="en-US" sz="1100" dirty="0" smtClean="0">
                <a:solidFill>
                  <a:schemeClr val="bg1"/>
                </a:solidFill>
                <a:latin typeface="Arial" charset="0"/>
                <a:cs typeface="Arial" charset="0"/>
              </a:rPr>
              <a:t>ETX-5300A</a:t>
            </a:r>
            <a:endParaRPr lang="en-US" sz="1100" dirty="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toShape 23"/>
          <p:cNvSpPr>
            <a:spLocks noChangeArrowheads="1"/>
          </p:cNvSpPr>
          <p:nvPr/>
        </p:nvSpPr>
        <p:spPr bwMode="auto">
          <a:xfrm>
            <a:off x="180278" y="1125918"/>
            <a:ext cx="5864922" cy="5473698"/>
          </a:xfrm>
          <a:prstGeom prst="roundRect">
            <a:avLst>
              <a:gd name="adj" fmla="val 8475"/>
            </a:avLst>
          </a:prstGeom>
          <a:solidFill>
            <a:srgbClr val="009A96"/>
          </a:solidFill>
          <a:ln w="12700">
            <a:solidFill>
              <a:srgbClr val="0000CC"/>
            </a:solidFill>
            <a:round/>
            <a:headEnd/>
            <a:tailEnd/>
          </a:ln>
        </p:spPr>
        <p:txBody>
          <a:bodyPr wrap="none" lIns="83119" tIns="41559" rIns="83119" bIns="41559" anchor="ctr"/>
          <a:lstStyle/>
          <a:p>
            <a:endParaRPr lang="en-US" sz="1600" dirty="0">
              <a:solidFill>
                <a:schemeClr val="bg1"/>
              </a:solidFill>
            </a:endParaRPr>
          </a:p>
        </p:txBody>
      </p:sp>
      <p:sp>
        <p:nvSpPr>
          <p:cNvPr id="120" name="AutoShape 23"/>
          <p:cNvSpPr>
            <a:spLocks noChangeArrowheads="1"/>
          </p:cNvSpPr>
          <p:nvPr/>
        </p:nvSpPr>
        <p:spPr bwMode="auto">
          <a:xfrm>
            <a:off x="4673600" y="1394060"/>
            <a:ext cx="1304022" cy="5049312"/>
          </a:xfrm>
          <a:prstGeom prst="roundRect">
            <a:avLst>
              <a:gd name="adj" fmla="val 8475"/>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l="-100000" b="-100000"/>
          </a:gradFill>
          <a:ln w="12700">
            <a:solidFill>
              <a:srgbClr val="75E5C2"/>
            </a:solidFill>
            <a:round/>
            <a:headEnd/>
            <a:tailEnd/>
          </a:ln>
        </p:spPr>
        <p:txBody>
          <a:bodyPr wrap="none" lIns="83119" tIns="41559" rIns="83119" bIns="41559" anchor="ctr"/>
          <a:lstStyle/>
          <a:p>
            <a:endParaRPr lang="en-US" sz="1600"/>
          </a:p>
        </p:txBody>
      </p:sp>
      <p:sp>
        <p:nvSpPr>
          <p:cNvPr id="121" name="AutoShape 23"/>
          <p:cNvSpPr>
            <a:spLocks noChangeArrowheads="1"/>
          </p:cNvSpPr>
          <p:nvPr/>
        </p:nvSpPr>
        <p:spPr bwMode="auto">
          <a:xfrm>
            <a:off x="260810" y="1398099"/>
            <a:ext cx="4361990" cy="5049312"/>
          </a:xfrm>
          <a:prstGeom prst="roundRect">
            <a:avLst>
              <a:gd name="adj" fmla="val 8475"/>
            </a:avLst>
          </a:prstGeom>
          <a:gradFill rotWithShape="1">
            <a:gsLst>
              <a:gs pos="0">
                <a:schemeClr val="bg1"/>
              </a:gs>
              <a:gs pos="100000">
                <a:srgbClr val="B7D9E5"/>
              </a:gs>
            </a:gsLst>
            <a:lin ang="5400000" scaled="1"/>
          </a:gradFill>
          <a:ln w="12700">
            <a:solidFill>
              <a:srgbClr val="84BDD6"/>
            </a:solidFill>
            <a:round/>
            <a:headEnd/>
            <a:tailEnd/>
          </a:ln>
        </p:spPr>
        <p:txBody>
          <a:bodyPr wrap="none" lIns="83119" tIns="41559" rIns="83119" bIns="41559" anchor="ctr"/>
          <a:lstStyle/>
          <a:p>
            <a:endParaRPr lang="en-US" sz="1600"/>
          </a:p>
        </p:txBody>
      </p:sp>
      <p:sp>
        <p:nvSpPr>
          <p:cNvPr id="122" name="TextBox 121"/>
          <p:cNvSpPr txBox="1"/>
          <p:nvPr/>
        </p:nvSpPr>
        <p:spPr>
          <a:xfrm>
            <a:off x="921631" y="1374167"/>
            <a:ext cx="1374943" cy="344222"/>
          </a:xfrm>
          <a:prstGeom prst="rect">
            <a:avLst/>
          </a:prstGeom>
          <a:noFill/>
        </p:spPr>
        <p:txBody>
          <a:bodyPr wrap="square" lIns="91431" tIns="45715" rIns="91431" bIns="45715" rtlCol="0">
            <a:spAutoFit/>
          </a:bodyPr>
          <a:lstStyle/>
          <a:p>
            <a:pPr algn="ctr"/>
            <a:r>
              <a:rPr lang="en-US" sz="1600" dirty="0" smtClean="0">
                <a:solidFill>
                  <a:srgbClr val="0000CC"/>
                </a:solidFill>
                <a:latin typeface="Arial" pitchFamily="34" charset="0"/>
                <a:cs typeface="Arial" pitchFamily="34" charset="0"/>
              </a:rPr>
              <a:t>Last Mile</a:t>
            </a:r>
          </a:p>
        </p:txBody>
      </p:sp>
      <p:sp>
        <p:nvSpPr>
          <p:cNvPr id="123" name="TextBox 122"/>
          <p:cNvSpPr txBox="1"/>
          <p:nvPr/>
        </p:nvSpPr>
        <p:spPr>
          <a:xfrm>
            <a:off x="4382067" y="1445384"/>
            <a:ext cx="1803992" cy="344222"/>
          </a:xfrm>
          <a:prstGeom prst="rect">
            <a:avLst/>
          </a:prstGeom>
          <a:noFill/>
        </p:spPr>
        <p:txBody>
          <a:bodyPr wrap="square" lIns="91431" tIns="45715" rIns="91431" bIns="45715" rtlCol="0">
            <a:spAutoFit/>
          </a:bodyPr>
          <a:lstStyle/>
          <a:p>
            <a:pPr algn="ctr"/>
            <a:r>
              <a:rPr lang="en-US" sz="1600" dirty="0" smtClean="0">
                <a:solidFill>
                  <a:srgbClr val="008000"/>
                </a:solidFill>
                <a:latin typeface="Arial" pitchFamily="34" charset="0"/>
                <a:cs typeface="Arial" pitchFamily="34" charset="0"/>
              </a:rPr>
              <a:t>Middle Mile </a:t>
            </a:r>
          </a:p>
        </p:txBody>
      </p:sp>
      <p:sp>
        <p:nvSpPr>
          <p:cNvPr id="124" name="TextBox 123"/>
          <p:cNvSpPr txBox="1"/>
          <p:nvPr/>
        </p:nvSpPr>
        <p:spPr>
          <a:xfrm>
            <a:off x="1333290" y="1075060"/>
            <a:ext cx="2738986" cy="344222"/>
          </a:xfrm>
          <a:prstGeom prst="rect">
            <a:avLst/>
          </a:prstGeom>
          <a:noFill/>
        </p:spPr>
        <p:txBody>
          <a:bodyPr wrap="square" lIns="91431" tIns="45715" rIns="91431" bIns="45715" rtlCol="0">
            <a:spAutoFit/>
          </a:bodyPr>
          <a:lstStyle/>
          <a:p>
            <a:pPr algn="ctr"/>
            <a:r>
              <a:rPr lang="en-US" sz="1600" dirty="0" smtClean="0">
                <a:solidFill>
                  <a:schemeClr val="bg1"/>
                </a:solidFill>
                <a:latin typeface="Arial" pitchFamily="34" charset="0"/>
                <a:cs typeface="Arial" pitchFamily="34" charset="0"/>
              </a:rPr>
              <a:t>Access Segment</a:t>
            </a:r>
          </a:p>
        </p:txBody>
      </p:sp>
      <p:sp>
        <p:nvSpPr>
          <p:cNvPr id="2" name="Title 1"/>
          <p:cNvSpPr txBox="1">
            <a:spLocks/>
          </p:cNvSpPr>
          <p:nvPr/>
        </p:nvSpPr>
        <p:spPr>
          <a:xfrm>
            <a:off x="352425" y="12700"/>
            <a:ext cx="6638925" cy="1000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j-lt"/>
                <a:ea typeface="+mj-ea"/>
                <a:cs typeface="+mj-cs"/>
              </a:rPr>
              <a:t>Access Aggregation </a:t>
            </a:r>
            <a:endParaRPr kumimoji="0" lang="en-US" sz="2800" b="0" i="0" u="none" strike="noStrike" kern="0" cap="none" spc="0" normalizeH="0" baseline="0" noProof="0" dirty="0">
              <a:ln>
                <a:noFill/>
              </a:ln>
              <a:solidFill>
                <a:schemeClr val="bg1"/>
              </a:solidFill>
              <a:effectLst/>
              <a:uLnTx/>
              <a:uFillTx/>
              <a:latin typeface="+mj-lt"/>
              <a:ea typeface="+mj-ea"/>
              <a:cs typeface="+mj-cs"/>
            </a:endParaRPr>
          </a:p>
        </p:txBody>
      </p:sp>
      <p:sp>
        <p:nvSpPr>
          <p:cNvPr id="71" name="Oval 70"/>
          <p:cNvSpPr/>
          <p:nvPr/>
        </p:nvSpPr>
        <p:spPr bwMode="auto">
          <a:xfrm>
            <a:off x="3914014" y="2992184"/>
            <a:ext cx="1412748" cy="1002982"/>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5" name="TextBox 84"/>
          <p:cNvSpPr txBox="1"/>
          <p:nvPr/>
        </p:nvSpPr>
        <p:spPr>
          <a:xfrm>
            <a:off x="4240149" y="3373755"/>
            <a:ext cx="780288"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10G Ring</a:t>
            </a:r>
          </a:p>
        </p:txBody>
      </p:sp>
      <p:sp>
        <p:nvSpPr>
          <p:cNvPr id="86" name="TextBox 85"/>
          <p:cNvSpPr txBox="1"/>
          <p:nvPr/>
        </p:nvSpPr>
        <p:spPr>
          <a:xfrm>
            <a:off x="3787253" y="2195232"/>
            <a:ext cx="96012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ETX-5300A</a:t>
            </a:r>
          </a:p>
        </p:txBody>
      </p:sp>
      <p:sp>
        <p:nvSpPr>
          <p:cNvPr id="111" name="Freeform 20"/>
          <p:cNvSpPr>
            <a:spLocks/>
          </p:cNvSpPr>
          <p:nvPr/>
        </p:nvSpPr>
        <p:spPr bwMode="auto">
          <a:xfrm>
            <a:off x="6118551" y="2114930"/>
            <a:ext cx="1339526" cy="109937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112" name="Freeform 21"/>
          <p:cNvSpPr>
            <a:spLocks/>
          </p:cNvSpPr>
          <p:nvPr/>
        </p:nvSpPr>
        <p:spPr bwMode="auto">
          <a:xfrm>
            <a:off x="7469194" y="1991678"/>
            <a:ext cx="1674806" cy="1328882"/>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anchor="ctr"/>
          <a:lstStyle/>
          <a:p>
            <a:endParaRPr lang="en-US"/>
          </a:p>
        </p:txBody>
      </p:sp>
      <p:sp>
        <p:nvSpPr>
          <p:cNvPr id="113" name="TextBox 112"/>
          <p:cNvSpPr txBox="1"/>
          <p:nvPr/>
        </p:nvSpPr>
        <p:spPr>
          <a:xfrm>
            <a:off x="8044741" y="2547000"/>
            <a:ext cx="564578" cy="292388"/>
          </a:xfrm>
          <a:prstGeom prst="rect">
            <a:avLst/>
          </a:prstGeom>
          <a:noFill/>
        </p:spPr>
        <p:txBody>
          <a:bodyPr wrap="none" rtlCol="0">
            <a:spAutoFit/>
          </a:bodyPr>
          <a:lstStyle/>
          <a:p>
            <a:pPr algn="ctr"/>
            <a:r>
              <a:rPr lang="en-US" sz="1300" dirty="0" smtClean="0">
                <a:latin typeface="Arial" pitchFamily="34" charset="0"/>
                <a:cs typeface="Arial" pitchFamily="34" charset="0"/>
              </a:rPr>
              <a:t>Core</a:t>
            </a:r>
          </a:p>
        </p:txBody>
      </p:sp>
      <p:pic>
        <p:nvPicPr>
          <p:cNvPr id="114" name="Picture 26" descr="lsr"/>
          <p:cNvPicPr>
            <a:picLocks noChangeAspect="1" noChangeArrowheads="1"/>
          </p:cNvPicPr>
          <p:nvPr/>
        </p:nvPicPr>
        <p:blipFill>
          <a:blip r:embed="rId2" cstate="print"/>
          <a:srcRect/>
          <a:stretch>
            <a:fillRect/>
          </a:stretch>
        </p:blipFill>
        <p:spPr bwMode="auto">
          <a:xfrm>
            <a:off x="5939130" y="2497870"/>
            <a:ext cx="411190" cy="427151"/>
          </a:xfrm>
          <a:prstGeom prst="rect">
            <a:avLst/>
          </a:prstGeom>
          <a:noFill/>
          <a:ln w="9525">
            <a:noFill/>
            <a:miter lim="800000"/>
            <a:headEnd/>
            <a:tailEnd/>
          </a:ln>
        </p:spPr>
      </p:pic>
      <p:sp>
        <p:nvSpPr>
          <p:cNvPr id="115" name="TextBox 114"/>
          <p:cNvSpPr txBox="1"/>
          <p:nvPr/>
        </p:nvSpPr>
        <p:spPr>
          <a:xfrm>
            <a:off x="6468355" y="2547000"/>
            <a:ext cx="639919" cy="292388"/>
          </a:xfrm>
          <a:prstGeom prst="rect">
            <a:avLst/>
          </a:prstGeom>
          <a:noFill/>
        </p:spPr>
        <p:txBody>
          <a:bodyPr wrap="none" rtlCol="0">
            <a:spAutoFit/>
          </a:bodyPr>
          <a:lstStyle/>
          <a:p>
            <a:pPr algn="ctr"/>
            <a:r>
              <a:rPr lang="en-US" sz="1300" dirty="0" smtClean="0">
                <a:latin typeface="Arial" pitchFamily="34" charset="0"/>
                <a:cs typeface="Arial" pitchFamily="34" charset="0"/>
              </a:rPr>
              <a:t>Metro</a:t>
            </a:r>
          </a:p>
        </p:txBody>
      </p:sp>
      <p:pic>
        <p:nvPicPr>
          <p:cNvPr id="116" name="Picture 26" descr="lsr"/>
          <p:cNvPicPr>
            <a:picLocks noChangeAspect="1" noChangeArrowheads="1"/>
          </p:cNvPicPr>
          <p:nvPr/>
        </p:nvPicPr>
        <p:blipFill>
          <a:blip r:embed="rId2" cstate="print"/>
          <a:srcRect/>
          <a:stretch>
            <a:fillRect/>
          </a:stretch>
        </p:blipFill>
        <p:spPr bwMode="auto">
          <a:xfrm>
            <a:off x="7251674" y="2438925"/>
            <a:ext cx="411190" cy="427151"/>
          </a:xfrm>
          <a:prstGeom prst="rect">
            <a:avLst/>
          </a:prstGeom>
          <a:noFill/>
          <a:ln w="9525">
            <a:noFill/>
            <a:miter lim="800000"/>
            <a:headEnd/>
            <a:tailEnd/>
          </a:ln>
        </p:spPr>
      </p:pic>
      <p:cxnSp>
        <p:nvCxnSpPr>
          <p:cNvPr id="117" name="Straight Connector 116"/>
          <p:cNvCxnSpPr/>
          <p:nvPr/>
        </p:nvCxnSpPr>
        <p:spPr bwMode="auto">
          <a:xfrm flipV="1">
            <a:off x="5550263" y="2617134"/>
            <a:ext cx="433679" cy="501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5" name="Rounded Rectangle 124"/>
          <p:cNvSpPr/>
          <p:nvPr/>
        </p:nvSpPr>
        <p:spPr bwMode="auto">
          <a:xfrm>
            <a:off x="450091" y="4859031"/>
            <a:ext cx="2502659" cy="1475094"/>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r>
              <a:rPr lang="en-US" sz="1400" b="0" dirty="0" smtClean="0">
                <a:latin typeface="+mn-lt"/>
              </a:rPr>
              <a:t>Complete Access Solution</a:t>
            </a:r>
          </a:p>
          <a:p>
            <a:pPr marL="285750" lvl="1" indent="-228600">
              <a:buFont typeface="Arial" pitchFamily="34" charset="0"/>
              <a:buChar char="•"/>
            </a:pPr>
            <a:r>
              <a:rPr lang="en-US" sz="1400" b="0" dirty="0" smtClean="0">
                <a:latin typeface="+mn-lt"/>
              </a:rPr>
              <a:t>OAM</a:t>
            </a:r>
          </a:p>
          <a:p>
            <a:pPr marL="285750" lvl="1" indent="-228600">
              <a:buFont typeface="Arial" pitchFamily="34" charset="0"/>
              <a:buChar char="•"/>
            </a:pPr>
            <a:r>
              <a:rPr lang="en-US" sz="1400" b="0" dirty="0" smtClean="0">
                <a:latin typeface="+mn-lt"/>
              </a:rPr>
              <a:t>TM</a:t>
            </a:r>
          </a:p>
          <a:p>
            <a:pPr marL="285750" lvl="1" indent="-228600">
              <a:buFont typeface="Arial" pitchFamily="34" charset="0"/>
              <a:buChar char="•"/>
            </a:pPr>
            <a:r>
              <a:rPr lang="en-US" sz="1400" b="0" dirty="0" smtClean="0">
                <a:latin typeface="+mn-lt"/>
              </a:rPr>
              <a:t>Timing</a:t>
            </a:r>
          </a:p>
          <a:p>
            <a:pPr marL="285750" lvl="1" indent="-228600">
              <a:buFont typeface="Arial" pitchFamily="34" charset="0"/>
              <a:buChar char="•"/>
            </a:pPr>
            <a:r>
              <a:rPr lang="en-US" sz="1400" b="0" dirty="0" smtClean="0">
                <a:latin typeface="+mn-lt"/>
              </a:rPr>
              <a:t>SDH/ SONET Replacement</a:t>
            </a:r>
          </a:p>
          <a:p>
            <a:pPr marL="285750" lvl="1" indent="-228600">
              <a:buFont typeface="Arial" pitchFamily="34" charset="0"/>
              <a:buChar char="•"/>
            </a:pPr>
            <a:r>
              <a:rPr lang="en-US" sz="1400" dirty="0" smtClean="0"/>
              <a:t>PW (Legacy Migration)</a:t>
            </a:r>
            <a:endParaRPr lang="en-US" sz="1400" b="0" dirty="0" smtClean="0">
              <a:latin typeface="+mn-lt"/>
            </a:endParaRPr>
          </a:p>
          <a:p>
            <a:endParaRPr lang="en-US" sz="1400" b="0" dirty="0" smtClean="0">
              <a:latin typeface="+mn-lt"/>
            </a:endParaRPr>
          </a:p>
          <a:p>
            <a:pPr marL="0" marR="0" indent="0" algn="l" defTabSz="914400" rtl="0" eaLnBrk="1" fontAlgn="base" latinLnBrk="0" hangingPunct="1">
              <a:spcBef>
                <a:spcPct val="0"/>
              </a:spcBef>
              <a:spcAft>
                <a:spcPct val="0"/>
              </a:spcAft>
              <a:buClrTx/>
              <a:buSzTx/>
              <a:buFontTx/>
              <a:buNone/>
              <a:tabLst/>
            </a:pPr>
            <a:endParaRPr kumimoji="0" lang="en-US" sz="1400" b="1" i="0" u="none" strike="noStrike" cap="none" normalizeH="0" baseline="0" dirty="0" smtClean="0">
              <a:ln>
                <a:noFill/>
              </a:ln>
              <a:effectLst/>
              <a:latin typeface="Times New Roman" pitchFamily="18" charset="0"/>
              <a:cs typeface="Times New Roman" pitchFamily="18" charset="0"/>
            </a:endParaRPr>
          </a:p>
        </p:txBody>
      </p:sp>
      <p:sp>
        <p:nvSpPr>
          <p:cNvPr id="77" name="Title 76"/>
          <p:cNvSpPr>
            <a:spLocks noGrp="1"/>
          </p:cNvSpPr>
          <p:nvPr>
            <p:ph type="title"/>
          </p:nvPr>
        </p:nvSpPr>
        <p:spPr/>
        <p:txBody>
          <a:bodyPr/>
          <a:lstStyle/>
          <a:p>
            <a:r>
              <a:rPr lang="en-US" dirty="0" smtClean="0"/>
              <a:t>ETX-5300A : </a:t>
            </a:r>
            <a:br>
              <a:rPr lang="en-US" dirty="0" smtClean="0"/>
            </a:br>
            <a:r>
              <a:rPr lang="en-US" sz="2400" dirty="0" smtClean="0">
                <a:solidFill>
                  <a:schemeClr val="tx1"/>
                </a:solidFill>
              </a:rPr>
              <a:t>1GE and 10GE Aggregation for PE</a:t>
            </a:r>
            <a:endParaRPr lang="en-US" dirty="0">
              <a:solidFill>
                <a:schemeClr val="tx1"/>
              </a:solidFill>
            </a:endParaRPr>
          </a:p>
        </p:txBody>
      </p:sp>
      <p:cxnSp>
        <p:nvCxnSpPr>
          <p:cNvPr id="92" name="Elbow Connector 91"/>
          <p:cNvCxnSpPr/>
          <p:nvPr/>
        </p:nvCxnSpPr>
        <p:spPr>
          <a:xfrm>
            <a:off x="2333625" y="2066925"/>
            <a:ext cx="2419350" cy="5810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385041" y="1847532"/>
            <a:ext cx="785792" cy="261610"/>
          </a:xfrm>
          <a:prstGeom prst="rect">
            <a:avLst/>
          </a:prstGeom>
        </p:spPr>
        <p:txBody>
          <a:bodyPr wrap="none">
            <a:spAutoFit/>
          </a:bodyPr>
          <a:lstStyle/>
          <a:p>
            <a:pPr algn="ctr"/>
            <a:r>
              <a:rPr lang="en-US" sz="1050" dirty="0" smtClean="0">
                <a:latin typeface="Arial" pitchFamily="34" charset="0"/>
                <a:cs typeface="Arial" pitchFamily="34" charset="0"/>
              </a:rPr>
              <a:t>1G (LAG)</a:t>
            </a:r>
          </a:p>
        </p:txBody>
      </p:sp>
      <p:cxnSp>
        <p:nvCxnSpPr>
          <p:cNvPr id="95" name="Elbow Connector 94"/>
          <p:cNvCxnSpPr>
            <a:stCxn id="134" idx="3"/>
          </p:cNvCxnSpPr>
          <p:nvPr/>
        </p:nvCxnSpPr>
        <p:spPr>
          <a:xfrm flipV="1">
            <a:off x="2385998" y="2838450"/>
            <a:ext cx="1928827" cy="547626"/>
          </a:xfrm>
          <a:prstGeom prst="bentConnector3">
            <a:avLst>
              <a:gd name="adj1" fmla="val 504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685944" y="2783835"/>
            <a:ext cx="873479" cy="215444"/>
          </a:xfrm>
          <a:prstGeom prst="rect">
            <a:avLst/>
          </a:prstGeom>
          <a:noFill/>
        </p:spPr>
        <p:txBody>
          <a:bodyPr wrap="square" rtlCol="0">
            <a:spAutoFit/>
          </a:bodyPr>
          <a:lstStyle/>
          <a:p>
            <a:pPr algn="ctr"/>
            <a:r>
              <a:rPr lang="en-US" sz="800" b="0" dirty="0" smtClean="0">
                <a:latin typeface="Arial" pitchFamily="34" charset="0"/>
                <a:cs typeface="Arial" pitchFamily="34" charset="0"/>
              </a:rPr>
              <a:t>ETX-220A</a:t>
            </a:r>
          </a:p>
        </p:txBody>
      </p:sp>
      <p:cxnSp>
        <p:nvCxnSpPr>
          <p:cNvPr id="102" name="Elbow Connector 101"/>
          <p:cNvCxnSpPr/>
          <p:nvPr/>
        </p:nvCxnSpPr>
        <p:spPr>
          <a:xfrm>
            <a:off x="2378154" y="2104573"/>
            <a:ext cx="2222421" cy="581477"/>
          </a:xfrm>
          <a:prstGeom prst="bentConnector3">
            <a:avLst>
              <a:gd name="adj1" fmla="val 50000"/>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81457" y="2131649"/>
            <a:ext cx="873479" cy="338554"/>
          </a:xfrm>
          <a:prstGeom prst="rect">
            <a:avLst/>
          </a:prstGeom>
          <a:noFill/>
        </p:spPr>
        <p:txBody>
          <a:bodyPr wrap="square" rtlCol="0">
            <a:spAutoFit/>
          </a:bodyPr>
          <a:lstStyle/>
          <a:p>
            <a:pPr algn="ctr"/>
            <a:r>
              <a:rPr lang="en-US" sz="800" b="0" dirty="0" smtClean="0">
                <a:latin typeface="Arial" pitchFamily="34" charset="0"/>
                <a:cs typeface="Arial" pitchFamily="34" charset="0"/>
              </a:rPr>
              <a:t>ETX-203A</a:t>
            </a:r>
          </a:p>
          <a:p>
            <a:pPr algn="ctr"/>
            <a:r>
              <a:rPr lang="en-US" sz="800" dirty="0" smtClean="0">
                <a:latin typeface="Arial" pitchFamily="34" charset="0"/>
                <a:cs typeface="Arial" pitchFamily="34" charset="0"/>
              </a:rPr>
              <a:t>ETX-204A</a:t>
            </a:r>
            <a:endParaRPr lang="en-US" sz="800" b="0" dirty="0" smtClean="0">
              <a:latin typeface="Arial" pitchFamily="34" charset="0"/>
              <a:cs typeface="Arial" pitchFamily="34" charset="0"/>
            </a:endParaRPr>
          </a:p>
        </p:txBody>
      </p:sp>
      <p:sp>
        <p:nvSpPr>
          <p:cNvPr id="107" name="Rectangle 106"/>
          <p:cNvSpPr/>
          <p:nvPr/>
        </p:nvSpPr>
        <p:spPr>
          <a:xfrm>
            <a:off x="2379152" y="2485643"/>
            <a:ext cx="835486" cy="253916"/>
          </a:xfrm>
          <a:prstGeom prst="rect">
            <a:avLst/>
          </a:prstGeom>
        </p:spPr>
        <p:txBody>
          <a:bodyPr wrap="none">
            <a:spAutoFit/>
          </a:bodyPr>
          <a:lstStyle/>
          <a:p>
            <a:pPr algn="ctr"/>
            <a:r>
              <a:rPr lang="en-US" sz="1050" dirty="0" smtClean="0">
                <a:latin typeface="Arial" pitchFamily="34" charset="0"/>
                <a:cs typeface="Arial" pitchFamily="34" charset="0"/>
              </a:rPr>
              <a:t>10G (LAG)</a:t>
            </a:r>
          </a:p>
        </p:txBody>
      </p:sp>
      <p:cxnSp>
        <p:nvCxnSpPr>
          <p:cNvPr id="127" name="Straight Connector 126"/>
          <p:cNvCxnSpPr/>
          <p:nvPr/>
        </p:nvCxnSpPr>
        <p:spPr bwMode="auto">
          <a:xfrm flipV="1">
            <a:off x="5548021" y="2655233"/>
            <a:ext cx="433679" cy="5014"/>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128" name="Rectangle 127"/>
          <p:cNvSpPr/>
          <p:nvPr/>
        </p:nvSpPr>
        <p:spPr>
          <a:xfrm>
            <a:off x="5490745" y="2394381"/>
            <a:ext cx="439544" cy="253916"/>
          </a:xfrm>
          <a:prstGeom prst="rect">
            <a:avLst/>
          </a:prstGeom>
        </p:spPr>
        <p:txBody>
          <a:bodyPr wrap="none">
            <a:spAutoFit/>
          </a:bodyPr>
          <a:lstStyle/>
          <a:p>
            <a:pPr algn="ctr"/>
            <a:r>
              <a:rPr lang="en-US" sz="1050" dirty="0" smtClean="0">
                <a:latin typeface="Arial" pitchFamily="34" charset="0"/>
                <a:cs typeface="Arial" pitchFamily="34" charset="0"/>
              </a:rPr>
              <a:t>10G</a:t>
            </a:r>
          </a:p>
        </p:txBody>
      </p:sp>
      <p:cxnSp>
        <p:nvCxnSpPr>
          <p:cNvPr id="129" name="Straight Connector 128"/>
          <p:cNvCxnSpPr/>
          <p:nvPr/>
        </p:nvCxnSpPr>
        <p:spPr bwMode="auto">
          <a:xfrm flipV="1">
            <a:off x="5554737" y="2762811"/>
            <a:ext cx="433679" cy="50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5552495" y="2800642"/>
            <a:ext cx="433679" cy="5014"/>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132" name="Rectangle 131"/>
          <p:cNvSpPr/>
          <p:nvPr/>
        </p:nvSpPr>
        <p:spPr>
          <a:xfrm>
            <a:off x="5515389" y="2782121"/>
            <a:ext cx="439544" cy="253916"/>
          </a:xfrm>
          <a:prstGeom prst="rect">
            <a:avLst/>
          </a:prstGeom>
        </p:spPr>
        <p:txBody>
          <a:bodyPr wrap="none">
            <a:spAutoFit/>
          </a:bodyPr>
          <a:lstStyle/>
          <a:p>
            <a:pPr algn="ctr"/>
            <a:r>
              <a:rPr lang="en-US" sz="1050" dirty="0" smtClean="0">
                <a:latin typeface="Arial" pitchFamily="34" charset="0"/>
                <a:cs typeface="Arial" pitchFamily="34" charset="0"/>
              </a:rPr>
              <a:t>10G</a:t>
            </a:r>
          </a:p>
        </p:txBody>
      </p:sp>
      <p:sp>
        <p:nvSpPr>
          <p:cNvPr id="133" name="TextBox 132"/>
          <p:cNvSpPr txBox="1"/>
          <p:nvPr/>
        </p:nvSpPr>
        <p:spPr>
          <a:xfrm>
            <a:off x="1683703" y="3453671"/>
            <a:ext cx="873479" cy="215444"/>
          </a:xfrm>
          <a:prstGeom prst="rect">
            <a:avLst/>
          </a:prstGeom>
          <a:noFill/>
        </p:spPr>
        <p:txBody>
          <a:bodyPr wrap="square" rtlCol="0">
            <a:spAutoFit/>
          </a:bodyPr>
          <a:lstStyle/>
          <a:p>
            <a:pPr algn="ctr"/>
            <a:r>
              <a:rPr lang="en-US" sz="800" b="0" dirty="0" smtClean="0">
                <a:latin typeface="Arial" pitchFamily="34" charset="0"/>
                <a:cs typeface="Arial" pitchFamily="34" charset="0"/>
              </a:rPr>
              <a:t>ETX-220A</a:t>
            </a:r>
          </a:p>
        </p:txBody>
      </p:sp>
      <p:cxnSp>
        <p:nvCxnSpPr>
          <p:cNvPr id="136" name="Elbow Connector 135"/>
          <p:cNvCxnSpPr/>
          <p:nvPr/>
        </p:nvCxnSpPr>
        <p:spPr>
          <a:xfrm flipV="1">
            <a:off x="2352380" y="2857500"/>
            <a:ext cx="2362495" cy="566011"/>
          </a:xfrm>
          <a:prstGeom prst="bentConnector3">
            <a:avLst>
              <a:gd name="adj1" fmla="val 43952"/>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flipV="1">
            <a:off x="2226564" y="2728521"/>
            <a:ext cx="1939148" cy="286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flipV="1">
            <a:off x="2235708" y="2766352"/>
            <a:ext cx="1927762" cy="1613"/>
          </a:xfrm>
          <a:prstGeom prst="line">
            <a:avLst/>
          </a:prstGeom>
          <a:solidFill>
            <a:schemeClr val="accent1"/>
          </a:solidFill>
          <a:ln w="12700" cap="flat" cmpd="sng" algn="ctr">
            <a:solidFill>
              <a:schemeClr val="tx1"/>
            </a:solidFill>
            <a:prstDash val="sysDash"/>
            <a:round/>
            <a:headEnd type="none" w="med" len="med"/>
            <a:tailEnd type="none" w="med" len="med"/>
          </a:ln>
          <a:effectLst/>
        </p:spPr>
      </p:cxnSp>
      <p:pic>
        <p:nvPicPr>
          <p:cNvPr id="134" name="Picture 90" descr="rad16"/>
          <p:cNvPicPr>
            <a:picLocks noChangeAspect="1" noChangeArrowheads="1"/>
          </p:cNvPicPr>
          <p:nvPr/>
        </p:nvPicPr>
        <p:blipFill>
          <a:blip r:embed="rId3" cstate="print"/>
          <a:srcRect/>
          <a:stretch>
            <a:fillRect/>
          </a:stretch>
        </p:blipFill>
        <p:spPr bwMode="auto">
          <a:xfrm>
            <a:off x="1802304" y="3298003"/>
            <a:ext cx="583694" cy="176145"/>
          </a:xfrm>
          <a:prstGeom prst="rect">
            <a:avLst/>
          </a:prstGeom>
          <a:noFill/>
          <a:ln w="9525">
            <a:noFill/>
            <a:miter lim="800000"/>
            <a:headEnd/>
            <a:tailEnd/>
          </a:ln>
        </p:spPr>
      </p:pic>
      <p:sp>
        <p:nvSpPr>
          <p:cNvPr id="141" name="Rectangle 140"/>
          <p:cNvSpPr/>
          <p:nvPr/>
        </p:nvSpPr>
        <p:spPr>
          <a:xfrm>
            <a:off x="2408108" y="3122675"/>
            <a:ext cx="835486" cy="253916"/>
          </a:xfrm>
          <a:prstGeom prst="rect">
            <a:avLst/>
          </a:prstGeom>
        </p:spPr>
        <p:txBody>
          <a:bodyPr wrap="none">
            <a:spAutoFit/>
          </a:bodyPr>
          <a:lstStyle/>
          <a:p>
            <a:pPr algn="ctr"/>
            <a:r>
              <a:rPr lang="en-US" sz="1050" dirty="0" smtClean="0">
                <a:latin typeface="Arial" pitchFamily="34" charset="0"/>
                <a:cs typeface="Arial" pitchFamily="34" charset="0"/>
              </a:rPr>
              <a:t>10G (LAG)</a:t>
            </a:r>
          </a:p>
        </p:txBody>
      </p:sp>
      <p:sp>
        <p:nvSpPr>
          <p:cNvPr id="142" name="TextBox 141"/>
          <p:cNvSpPr txBox="1"/>
          <p:nvPr/>
        </p:nvSpPr>
        <p:spPr>
          <a:xfrm>
            <a:off x="1666939" y="4044983"/>
            <a:ext cx="873479" cy="215444"/>
          </a:xfrm>
          <a:prstGeom prst="rect">
            <a:avLst/>
          </a:prstGeom>
          <a:noFill/>
        </p:spPr>
        <p:txBody>
          <a:bodyPr wrap="square" rtlCol="0">
            <a:spAutoFit/>
          </a:bodyPr>
          <a:lstStyle/>
          <a:p>
            <a:pPr algn="ctr"/>
            <a:r>
              <a:rPr lang="en-US" sz="800" b="0" dirty="0" smtClean="0">
                <a:latin typeface="Arial" pitchFamily="34" charset="0"/>
                <a:cs typeface="Arial" pitchFamily="34" charset="0"/>
              </a:rPr>
              <a:t>ETX-212A</a:t>
            </a:r>
          </a:p>
        </p:txBody>
      </p:sp>
      <p:cxnSp>
        <p:nvCxnSpPr>
          <p:cNvPr id="144" name="Elbow Connector 143"/>
          <p:cNvCxnSpPr/>
          <p:nvPr/>
        </p:nvCxnSpPr>
        <p:spPr>
          <a:xfrm flipV="1">
            <a:off x="2244852" y="2933700"/>
            <a:ext cx="2460498" cy="104508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2398202" y="3748658"/>
            <a:ext cx="835486" cy="253916"/>
          </a:xfrm>
          <a:prstGeom prst="rect">
            <a:avLst/>
          </a:prstGeom>
        </p:spPr>
        <p:txBody>
          <a:bodyPr wrap="none">
            <a:spAutoFit/>
          </a:bodyPr>
          <a:lstStyle/>
          <a:p>
            <a:pPr algn="ctr"/>
            <a:r>
              <a:rPr lang="en-US" sz="1050" dirty="0" smtClean="0">
                <a:latin typeface="Arial" pitchFamily="34" charset="0"/>
                <a:cs typeface="Arial" pitchFamily="34" charset="0"/>
              </a:rPr>
              <a:t>10G (LAG)</a:t>
            </a:r>
          </a:p>
        </p:txBody>
      </p:sp>
      <p:cxnSp>
        <p:nvCxnSpPr>
          <p:cNvPr id="146" name="Elbow Connector 145"/>
          <p:cNvCxnSpPr/>
          <p:nvPr/>
        </p:nvCxnSpPr>
        <p:spPr>
          <a:xfrm flipV="1">
            <a:off x="2240280" y="2971800"/>
            <a:ext cx="2579370" cy="1048131"/>
          </a:xfrm>
          <a:prstGeom prst="bentConnector3">
            <a:avLst>
              <a:gd name="adj1" fmla="val 50000"/>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124" descr="rad26"/>
          <p:cNvPicPr>
            <a:picLocks noChangeAspect="1" noChangeArrowheads="1"/>
          </p:cNvPicPr>
          <p:nvPr/>
        </p:nvPicPr>
        <p:blipFill>
          <a:blip r:embed="rId4" cstate="print"/>
          <a:srcRect/>
          <a:stretch>
            <a:fillRect/>
          </a:stretch>
        </p:blipFill>
        <p:spPr bwMode="auto">
          <a:xfrm>
            <a:off x="3746867" y="2407585"/>
            <a:ext cx="1837013" cy="662132"/>
          </a:xfrm>
          <a:prstGeom prst="rect">
            <a:avLst/>
          </a:prstGeom>
          <a:noFill/>
          <a:ln w="9525">
            <a:noFill/>
            <a:miter lim="800000"/>
            <a:headEnd/>
            <a:tailEnd/>
          </a:ln>
        </p:spPr>
      </p:pic>
      <p:sp>
        <p:nvSpPr>
          <p:cNvPr id="150" name="TextBox 149"/>
          <p:cNvSpPr txBox="1"/>
          <p:nvPr/>
        </p:nvSpPr>
        <p:spPr>
          <a:xfrm>
            <a:off x="3669475" y="3981356"/>
            <a:ext cx="873479" cy="215444"/>
          </a:xfrm>
          <a:prstGeom prst="rect">
            <a:avLst/>
          </a:prstGeom>
          <a:noFill/>
        </p:spPr>
        <p:txBody>
          <a:bodyPr wrap="square" rtlCol="0">
            <a:spAutoFit/>
          </a:bodyPr>
          <a:lstStyle/>
          <a:p>
            <a:pPr algn="ctr"/>
            <a:r>
              <a:rPr lang="en-US" sz="800" b="0" dirty="0" smtClean="0">
                <a:latin typeface="Arial" pitchFamily="34" charset="0"/>
                <a:cs typeface="Arial" pitchFamily="34" charset="0"/>
              </a:rPr>
              <a:t>ETX-212A</a:t>
            </a:r>
          </a:p>
        </p:txBody>
      </p:sp>
      <p:pic>
        <p:nvPicPr>
          <p:cNvPr id="151" name="Picture 90" descr="rad16"/>
          <p:cNvPicPr>
            <a:picLocks noChangeAspect="1" noChangeArrowheads="1"/>
          </p:cNvPicPr>
          <p:nvPr/>
        </p:nvPicPr>
        <p:blipFill>
          <a:blip r:embed="rId3" cstate="print"/>
          <a:srcRect/>
          <a:stretch>
            <a:fillRect/>
          </a:stretch>
        </p:blipFill>
        <p:spPr bwMode="auto">
          <a:xfrm>
            <a:off x="3788076" y="3825688"/>
            <a:ext cx="583694" cy="176145"/>
          </a:xfrm>
          <a:prstGeom prst="rect">
            <a:avLst/>
          </a:prstGeom>
          <a:noFill/>
          <a:ln w="9525">
            <a:noFill/>
            <a:miter lim="800000"/>
            <a:headEnd/>
            <a:tailEnd/>
          </a:ln>
        </p:spPr>
      </p:pic>
      <p:pic>
        <p:nvPicPr>
          <p:cNvPr id="154" name="Picture 90" descr="rad16"/>
          <p:cNvPicPr>
            <a:picLocks noChangeAspect="1" noChangeArrowheads="1"/>
          </p:cNvPicPr>
          <p:nvPr/>
        </p:nvPicPr>
        <p:blipFill>
          <a:blip r:embed="rId3" cstate="print"/>
          <a:srcRect/>
          <a:stretch>
            <a:fillRect/>
          </a:stretch>
        </p:blipFill>
        <p:spPr bwMode="auto">
          <a:xfrm>
            <a:off x="5140245" y="3478978"/>
            <a:ext cx="583694" cy="176145"/>
          </a:xfrm>
          <a:prstGeom prst="rect">
            <a:avLst/>
          </a:prstGeom>
          <a:noFill/>
          <a:ln w="9525">
            <a:noFill/>
            <a:miter lim="800000"/>
            <a:headEnd/>
            <a:tailEnd/>
          </a:ln>
        </p:spPr>
      </p:pic>
      <p:cxnSp>
        <p:nvCxnSpPr>
          <p:cNvPr id="156" name="Straight Connector 155"/>
          <p:cNvCxnSpPr/>
          <p:nvPr/>
        </p:nvCxnSpPr>
        <p:spPr>
          <a:xfrm rot="10800000">
            <a:off x="1447801" y="2066925"/>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57326" y="2105025"/>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90" descr="rad16"/>
          <p:cNvPicPr>
            <a:picLocks noChangeAspect="1" noChangeArrowheads="1"/>
          </p:cNvPicPr>
          <p:nvPr/>
        </p:nvPicPr>
        <p:blipFill>
          <a:blip r:embed="rId3" cstate="print"/>
          <a:srcRect/>
          <a:stretch>
            <a:fillRect/>
          </a:stretch>
        </p:blipFill>
        <p:spPr bwMode="auto">
          <a:xfrm>
            <a:off x="1806074" y="1996328"/>
            <a:ext cx="591130" cy="178389"/>
          </a:xfrm>
          <a:prstGeom prst="rect">
            <a:avLst/>
          </a:prstGeom>
          <a:noFill/>
          <a:ln w="9525">
            <a:noFill/>
            <a:miter lim="800000"/>
            <a:headEnd/>
            <a:tailEnd/>
          </a:ln>
        </p:spPr>
      </p:pic>
      <p:sp>
        <p:nvSpPr>
          <p:cNvPr id="158" name="Rectangle 157"/>
          <p:cNvSpPr/>
          <p:nvPr/>
        </p:nvSpPr>
        <p:spPr>
          <a:xfrm>
            <a:off x="1131877" y="1838007"/>
            <a:ext cx="587020" cy="253916"/>
          </a:xfrm>
          <a:prstGeom prst="rect">
            <a:avLst/>
          </a:prstGeom>
        </p:spPr>
        <p:txBody>
          <a:bodyPr wrap="none">
            <a:spAutoFit/>
          </a:bodyPr>
          <a:lstStyle/>
          <a:p>
            <a:pPr algn="ctr"/>
            <a:r>
              <a:rPr lang="en-US" sz="1050" dirty="0" smtClean="0">
                <a:latin typeface="Arial" pitchFamily="34" charset="0"/>
                <a:cs typeface="Arial" pitchFamily="34" charset="0"/>
              </a:rPr>
              <a:t>FE/GE</a:t>
            </a:r>
          </a:p>
        </p:txBody>
      </p:sp>
      <p:cxnSp>
        <p:nvCxnSpPr>
          <p:cNvPr id="159" name="Straight Connector 158"/>
          <p:cNvCxnSpPr/>
          <p:nvPr/>
        </p:nvCxnSpPr>
        <p:spPr>
          <a:xfrm rot="10800000">
            <a:off x="1428751" y="2714625"/>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1141681" y="2485707"/>
            <a:ext cx="529312" cy="253916"/>
          </a:xfrm>
          <a:prstGeom prst="rect">
            <a:avLst/>
          </a:prstGeom>
        </p:spPr>
        <p:txBody>
          <a:bodyPr wrap="none">
            <a:spAutoFit/>
          </a:bodyPr>
          <a:lstStyle/>
          <a:p>
            <a:pPr algn="ctr"/>
            <a:r>
              <a:rPr lang="en-US" sz="1050" dirty="0" smtClean="0">
                <a:latin typeface="Arial" pitchFamily="34" charset="0"/>
                <a:cs typeface="Arial" pitchFamily="34" charset="0"/>
              </a:rPr>
              <a:t>10GE</a:t>
            </a:r>
          </a:p>
        </p:txBody>
      </p:sp>
      <p:cxnSp>
        <p:nvCxnSpPr>
          <p:cNvPr id="162" name="Straight Connector 161"/>
          <p:cNvCxnSpPr/>
          <p:nvPr/>
        </p:nvCxnSpPr>
        <p:spPr>
          <a:xfrm rot="10800000">
            <a:off x="1428751" y="3409950"/>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1141681" y="3181032"/>
            <a:ext cx="529312" cy="253916"/>
          </a:xfrm>
          <a:prstGeom prst="rect">
            <a:avLst/>
          </a:prstGeom>
        </p:spPr>
        <p:txBody>
          <a:bodyPr wrap="none">
            <a:spAutoFit/>
          </a:bodyPr>
          <a:lstStyle/>
          <a:p>
            <a:pPr algn="ctr"/>
            <a:r>
              <a:rPr lang="en-US" sz="1050" dirty="0" smtClean="0">
                <a:latin typeface="Arial" pitchFamily="34" charset="0"/>
                <a:cs typeface="Arial" pitchFamily="34" charset="0"/>
              </a:rPr>
              <a:t>10GE</a:t>
            </a:r>
          </a:p>
        </p:txBody>
      </p:sp>
      <p:grpSp>
        <p:nvGrpSpPr>
          <p:cNvPr id="3" name="Group 97"/>
          <p:cNvGrpSpPr/>
          <p:nvPr/>
        </p:nvGrpSpPr>
        <p:grpSpPr>
          <a:xfrm rot="10567441">
            <a:off x="993652" y="3850421"/>
            <a:ext cx="868330" cy="484376"/>
            <a:chOff x="4115639" y="1634262"/>
            <a:chExt cx="1758513" cy="984696"/>
          </a:xfrm>
        </p:grpSpPr>
        <p:cxnSp>
          <p:nvCxnSpPr>
            <p:cNvPr id="168" name="Straight Connector 167"/>
            <p:cNvCxnSpPr>
              <a:stCxn id="143" idx="1"/>
              <a:endCxn id="173" idx="3"/>
            </p:cNvCxnSpPr>
            <p:nvPr/>
          </p:nvCxnSpPr>
          <p:spPr bwMode="auto">
            <a:xfrm rot="232559">
              <a:off x="4245954" y="2355208"/>
              <a:ext cx="1307521" cy="26375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rot="232559" flipV="1">
              <a:off x="4131371" y="1634262"/>
              <a:ext cx="1681356" cy="6991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rot="232559" flipV="1">
              <a:off x="4115639" y="2101071"/>
              <a:ext cx="1758513" cy="23445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pic>
        <p:nvPicPr>
          <p:cNvPr id="143" name="Picture 90" descr="rad16"/>
          <p:cNvPicPr>
            <a:picLocks noChangeAspect="1" noChangeArrowheads="1"/>
          </p:cNvPicPr>
          <p:nvPr/>
        </p:nvPicPr>
        <p:blipFill>
          <a:blip r:embed="rId3" cstate="print"/>
          <a:srcRect/>
          <a:stretch>
            <a:fillRect/>
          </a:stretch>
        </p:blipFill>
        <p:spPr bwMode="auto">
          <a:xfrm>
            <a:off x="1785540" y="3889315"/>
            <a:ext cx="583694" cy="176145"/>
          </a:xfrm>
          <a:prstGeom prst="rect">
            <a:avLst/>
          </a:prstGeom>
          <a:noFill/>
          <a:ln w="9525">
            <a:noFill/>
            <a:miter lim="800000"/>
            <a:headEnd/>
            <a:tailEnd/>
          </a:ln>
        </p:spPr>
      </p:pic>
      <p:pic>
        <p:nvPicPr>
          <p:cNvPr id="171" name="Picture 90" descr="rad16"/>
          <p:cNvPicPr>
            <a:picLocks noChangeAspect="1" noChangeArrowheads="1"/>
          </p:cNvPicPr>
          <p:nvPr/>
        </p:nvPicPr>
        <p:blipFill>
          <a:blip r:embed="rId3" cstate="print"/>
          <a:srcRect/>
          <a:stretch>
            <a:fillRect/>
          </a:stretch>
        </p:blipFill>
        <p:spPr bwMode="auto">
          <a:xfrm>
            <a:off x="558299" y="3987053"/>
            <a:ext cx="591130" cy="178389"/>
          </a:xfrm>
          <a:prstGeom prst="rect">
            <a:avLst/>
          </a:prstGeom>
          <a:noFill/>
          <a:ln w="9525">
            <a:noFill/>
            <a:miter lim="800000"/>
            <a:headEnd/>
            <a:tailEnd/>
          </a:ln>
        </p:spPr>
      </p:pic>
      <p:pic>
        <p:nvPicPr>
          <p:cNvPr id="172" name="Picture 90" descr="rad16"/>
          <p:cNvPicPr>
            <a:picLocks noChangeAspect="1" noChangeArrowheads="1"/>
          </p:cNvPicPr>
          <p:nvPr/>
        </p:nvPicPr>
        <p:blipFill>
          <a:blip r:embed="rId3" cstate="print"/>
          <a:srcRect/>
          <a:stretch>
            <a:fillRect/>
          </a:stretch>
        </p:blipFill>
        <p:spPr bwMode="auto">
          <a:xfrm>
            <a:off x="567824" y="4206128"/>
            <a:ext cx="591130" cy="178389"/>
          </a:xfrm>
          <a:prstGeom prst="rect">
            <a:avLst/>
          </a:prstGeom>
          <a:noFill/>
          <a:ln w="9525">
            <a:noFill/>
            <a:miter lim="800000"/>
            <a:headEnd/>
            <a:tailEnd/>
          </a:ln>
        </p:spPr>
      </p:pic>
      <p:pic>
        <p:nvPicPr>
          <p:cNvPr id="173" name="Picture 90" descr="rad16"/>
          <p:cNvPicPr>
            <a:picLocks noChangeAspect="1" noChangeArrowheads="1"/>
          </p:cNvPicPr>
          <p:nvPr/>
        </p:nvPicPr>
        <p:blipFill>
          <a:blip r:embed="rId3" cstate="print"/>
          <a:srcRect/>
          <a:stretch>
            <a:fillRect/>
          </a:stretch>
        </p:blipFill>
        <p:spPr bwMode="auto">
          <a:xfrm>
            <a:off x="548774" y="3758453"/>
            <a:ext cx="591130" cy="178389"/>
          </a:xfrm>
          <a:prstGeom prst="rect">
            <a:avLst/>
          </a:prstGeom>
          <a:noFill/>
          <a:ln w="9525">
            <a:noFill/>
            <a:miter lim="800000"/>
            <a:headEnd/>
            <a:tailEnd/>
          </a:ln>
        </p:spPr>
      </p:pic>
      <p:sp>
        <p:nvSpPr>
          <p:cNvPr id="175" name="Rectangle 174"/>
          <p:cNvSpPr/>
          <p:nvPr/>
        </p:nvSpPr>
        <p:spPr>
          <a:xfrm>
            <a:off x="1169977" y="3657282"/>
            <a:ext cx="587020" cy="253916"/>
          </a:xfrm>
          <a:prstGeom prst="rect">
            <a:avLst/>
          </a:prstGeom>
        </p:spPr>
        <p:txBody>
          <a:bodyPr wrap="none">
            <a:spAutoFit/>
          </a:bodyPr>
          <a:lstStyle/>
          <a:p>
            <a:pPr algn="ctr"/>
            <a:r>
              <a:rPr lang="en-US" sz="1050" dirty="0" smtClean="0">
                <a:latin typeface="Arial" pitchFamily="34" charset="0"/>
                <a:cs typeface="Arial" pitchFamily="34" charset="0"/>
              </a:rPr>
              <a:t>FE/GE</a:t>
            </a:r>
          </a:p>
        </p:txBody>
      </p:sp>
      <p:pic>
        <p:nvPicPr>
          <p:cNvPr id="98" name="Picture 90" descr="rad16"/>
          <p:cNvPicPr>
            <a:picLocks noChangeAspect="1" noChangeArrowheads="1"/>
          </p:cNvPicPr>
          <p:nvPr/>
        </p:nvPicPr>
        <p:blipFill>
          <a:blip r:embed="rId3" cstate="print"/>
          <a:srcRect/>
          <a:stretch>
            <a:fillRect/>
          </a:stretch>
        </p:blipFill>
        <p:spPr bwMode="auto">
          <a:xfrm>
            <a:off x="1804545" y="2637311"/>
            <a:ext cx="583694" cy="176145"/>
          </a:xfrm>
          <a:prstGeom prst="rect">
            <a:avLst/>
          </a:prstGeom>
          <a:noFill/>
          <a:ln w="9525">
            <a:noFill/>
            <a:miter lim="800000"/>
            <a:headEnd/>
            <a:tailEnd/>
          </a:ln>
        </p:spPr>
      </p:pic>
      <p:graphicFrame>
        <p:nvGraphicFramePr>
          <p:cNvPr id="67" name="Table 66"/>
          <p:cNvGraphicFramePr>
            <a:graphicFrameLocks noGrp="1"/>
          </p:cNvGraphicFramePr>
          <p:nvPr/>
        </p:nvGraphicFramePr>
        <p:xfrm>
          <a:off x="1030514" y="1759858"/>
          <a:ext cx="6821712" cy="4054566"/>
        </p:xfrm>
        <a:graphic>
          <a:graphicData uri="http://schemas.openxmlformats.org/drawingml/2006/table">
            <a:tbl>
              <a:tblPr firstRow="1" bandRow="1">
                <a:tableStyleId>{5C22544A-7EE6-4342-B048-85BDC9FD1C3A}</a:tableStyleId>
              </a:tblPr>
              <a:tblGrid>
                <a:gridCol w="1705428"/>
                <a:gridCol w="1705428"/>
                <a:gridCol w="1705428"/>
                <a:gridCol w="1705428"/>
              </a:tblGrid>
              <a:tr h="579846">
                <a:tc>
                  <a:txBody>
                    <a:bodyPr/>
                    <a:lstStyle/>
                    <a:p>
                      <a:pPr algn="ctr"/>
                      <a:r>
                        <a:rPr lang="en-US" dirty="0" smtClean="0"/>
                        <a:t>GE / 10GE </a:t>
                      </a:r>
                      <a:r>
                        <a:rPr lang="en-US" dirty="0" err="1" smtClean="0"/>
                        <a:t>Agg</a:t>
                      </a:r>
                      <a:endParaRPr lang="en-US" dirty="0" smtClean="0"/>
                    </a:p>
                    <a:p>
                      <a:pPr algn="ctr"/>
                      <a:r>
                        <a:rPr lang="en-US" dirty="0" smtClean="0"/>
                        <a:t>UNI</a:t>
                      </a:r>
                      <a:endParaRPr lang="en-US" dirty="0"/>
                    </a:p>
                  </a:txBody>
                  <a:tcPr/>
                </a:tc>
                <a:tc>
                  <a:txBody>
                    <a:bodyPr/>
                    <a:lstStyle/>
                    <a:p>
                      <a:pPr algn="ctr"/>
                      <a:r>
                        <a:rPr lang="en-US" dirty="0" smtClean="0"/>
                        <a:t>10GE</a:t>
                      </a:r>
                      <a:r>
                        <a:rPr lang="en-US" baseline="0" dirty="0" smtClean="0"/>
                        <a:t> LAG to PE NNI</a:t>
                      </a:r>
                      <a:endParaRPr lang="en-US" dirty="0"/>
                    </a:p>
                  </a:txBody>
                  <a:tcPr/>
                </a:tc>
                <a:tc>
                  <a:txBody>
                    <a:bodyPr/>
                    <a:lstStyle/>
                    <a:p>
                      <a:pPr algn="ctr"/>
                      <a:r>
                        <a:rPr lang="en-US" dirty="0" smtClean="0"/>
                        <a:t>CIR BW</a:t>
                      </a:r>
                      <a:endParaRPr lang="en-US" dirty="0"/>
                    </a:p>
                  </a:txBody>
                  <a:tcPr/>
                </a:tc>
                <a:tc>
                  <a:txBody>
                    <a:bodyPr/>
                    <a:lstStyle/>
                    <a:p>
                      <a:pPr algn="ctr"/>
                      <a:r>
                        <a:rPr lang="en-US" dirty="0" smtClean="0"/>
                        <a:t>Modules</a:t>
                      </a:r>
                      <a:endParaRPr lang="en-US" dirty="0"/>
                    </a:p>
                  </a:txBody>
                  <a:tcPr/>
                </a:tc>
              </a:tr>
              <a:tr h="579846">
                <a:tc>
                  <a:txBody>
                    <a:bodyPr/>
                    <a:lstStyle/>
                    <a:p>
                      <a:pPr algn="ctr"/>
                      <a:r>
                        <a:rPr lang="en-US" dirty="0" smtClean="0"/>
                        <a:t>6</a:t>
                      </a:r>
                      <a:r>
                        <a:rPr lang="en-US" baseline="0" dirty="0" smtClean="0"/>
                        <a:t> x 10GE</a:t>
                      </a:r>
                      <a:endParaRPr lang="en-US" dirty="0"/>
                    </a:p>
                  </a:txBody>
                  <a:tcPr/>
                </a:tc>
                <a:tc>
                  <a:txBody>
                    <a:bodyPr/>
                    <a:lstStyle/>
                    <a:p>
                      <a:pPr algn="ctr"/>
                      <a:r>
                        <a:rPr lang="en-US" dirty="0" smtClean="0"/>
                        <a:t>2 </a:t>
                      </a:r>
                      <a:r>
                        <a:rPr lang="en-US" dirty="0" err="1" smtClean="0"/>
                        <a:t>Intercard</a:t>
                      </a:r>
                      <a:r>
                        <a:rPr lang="en-US" baseline="0" dirty="0" smtClean="0"/>
                        <a:t> LAG</a:t>
                      </a:r>
                      <a:endParaRPr lang="en-US" dirty="0"/>
                    </a:p>
                  </a:txBody>
                  <a:tcPr/>
                </a:tc>
                <a:tc>
                  <a:txBody>
                    <a:bodyPr/>
                    <a:lstStyle/>
                    <a:p>
                      <a:pPr algn="l"/>
                      <a:r>
                        <a:rPr lang="en-US" dirty="0" smtClean="0"/>
                        <a:t>10GE</a:t>
                      </a:r>
                      <a:endParaRPr lang="en-US" dirty="0"/>
                    </a:p>
                  </a:txBody>
                  <a:tcPr/>
                </a:tc>
                <a:tc>
                  <a:txBody>
                    <a:bodyPr/>
                    <a:lstStyle/>
                    <a:p>
                      <a:pPr algn="ctr"/>
                      <a:r>
                        <a:rPr lang="en-US" dirty="0" smtClean="0"/>
                        <a:t>2 x Main</a:t>
                      </a:r>
                      <a:endParaRPr lang="en-US" dirty="0"/>
                    </a:p>
                  </a:txBody>
                  <a:tcPr/>
                </a:tc>
              </a:tr>
              <a:tr h="579846">
                <a:tc>
                  <a:txBody>
                    <a:bodyPr/>
                    <a:lstStyle/>
                    <a:p>
                      <a:r>
                        <a:rPr lang="en-US" dirty="0" smtClean="0"/>
                        <a:t>6 x 10GE </a:t>
                      </a:r>
                    </a:p>
                    <a:p>
                      <a:r>
                        <a:rPr lang="en-US" dirty="0" smtClean="0"/>
                        <a:t>20 x 1GE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Intercard</a:t>
                      </a:r>
                      <a:r>
                        <a:rPr lang="en-US" baseline="0" dirty="0" smtClean="0"/>
                        <a:t> LAG</a:t>
                      </a:r>
                      <a:endParaRPr lang="en-US" dirty="0"/>
                    </a:p>
                  </a:txBody>
                  <a:tcPr/>
                </a:tc>
                <a:tc>
                  <a:txBody>
                    <a:bodyPr/>
                    <a:lstStyle/>
                    <a:p>
                      <a:r>
                        <a:rPr lang="en-US" dirty="0" smtClean="0"/>
                        <a:t>10GE</a:t>
                      </a:r>
                      <a:endParaRPr lang="en-US" dirty="0"/>
                    </a:p>
                  </a:txBody>
                  <a:tcPr/>
                </a:tc>
                <a:tc>
                  <a:txBody>
                    <a:bodyPr/>
                    <a:lstStyle/>
                    <a:p>
                      <a:r>
                        <a:rPr lang="en-US" dirty="0" smtClean="0"/>
                        <a:t>2 x Main</a:t>
                      </a:r>
                    </a:p>
                    <a:p>
                      <a:r>
                        <a:rPr lang="en-US" dirty="0" smtClean="0"/>
                        <a:t>1 x GE I/O</a:t>
                      </a:r>
                      <a:endParaRPr lang="en-US" dirty="0"/>
                    </a:p>
                  </a:txBody>
                  <a:tcPr/>
                </a:tc>
              </a:tr>
              <a:tr h="579846">
                <a:tc>
                  <a:txBody>
                    <a:bodyPr/>
                    <a:lstStyle/>
                    <a:p>
                      <a:r>
                        <a:rPr lang="en-US" dirty="0" smtClean="0"/>
                        <a:t> 12 x 10GE</a:t>
                      </a:r>
                      <a:endParaRPr lang="en-US" dirty="0"/>
                    </a:p>
                  </a:txBody>
                  <a:tcPr/>
                </a:tc>
                <a:tc>
                  <a:txBody>
                    <a:bodyPr/>
                    <a:lstStyle/>
                    <a:p>
                      <a:r>
                        <a:rPr lang="en-US" dirty="0" smtClean="0"/>
                        <a:t>4 </a:t>
                      </a:r>
                      <a:r>
                        <a:rPr lang="en-US" dirty="0" err="1" smtClean="0"/>
                        <a:t>Intercard</a:t>
                      </a:r>
                      <a:r>
                        <a:rPr lang="en-US" dirty="0" smtClean="0"/>
                        <a:t> LAG</a:t>
                      </a:r>
                      <a:endParaRPr lang="en-US" dirty="0"/>
                    </a:p>
                  </a:txBody>
                  <a:tcPr/>
                </a:tc>
                <a:tc>
                  <a:txBody>
                    <a:bodyPr/>
                    <a:lstStyle/>
                    <a:p>
                      <a:r>
                        <a:rPr lang="en-US" dirty="0" smtClean="0"/>
                        <a:t>20GE</a:t>
                      </a:r>
                      <a:endParaRPr lang="en-US" dirty="0"/>
                    </a:p>
                  </a:txBody>
                  <a:tcPr/>
                </a:tc>
                <a:tc>
                  <a:txBody>
                    <a:bodyPr/>
                    <a:lstStyle/>
                    <a:p>
                      <a:r>
                        <a:rPr lang="en-US" dirty="0" smtClean="0"/>
                        <a:t>2 x Main</a:t>
                      </a:r>
                    </a:p>
                    <a:p>
                      <a:r>
                        <a:rPr lang="en-US" dirty="0" smtClean="0"/>
                        <a:t>4 x 10 GE I/O</a:t>
                      </a:r>
                    </a:p>
                  </a:txBody>
                  <a:tcPr/>
                </a:tc>
              </a:tr>
              <a:tr h="579846">
                <a:tc>
                  <a:txBody>
                    <a:bodyPr/>
                    <a:lstStyle/>
                    <a:p>
                      <a:r>
                        <a:rPr lang="en-US" dirty="0" smtClean="0"/>
                        <a:t>8</a:t>
                      </a:r>
                      <a:r>
                        <a:rPr lang="en-US" baseline="0" dirty="0" smtClean="0"/>
                        <a:t> x 10GE</a:t>
                      </a:r>
                    </a:p>
                    <a:p>
                      <a:r>
                        <a:rPr lang="en-US" baseline="0" dirty="0" smtClean="0"/>
                        <a:t>40 x 1GE</a:t>
                      </a:r>
                      <a:endParaRPr lang="en-US" dirty="0"/>
                    </a:p>
                  </a:txBody>
                  <a:tcPr/>
                </a:tc>
                <a:tc>
                  <a:txBody>
                    <a:bodyPr/>
                    <a:lstStyle/>
                    <a:p>
                      <a:r>
                        <a:rPr lang="en-US" dirty="0" smtClean="0"/>
                        <a:t>4 </a:t>
                      </a:r>
                      <a:r>
                        <a:rPr lang="en-US" dirty="0" err="1" smtClean="0"/>
                        <a:t>Intercard</a:t>
                      </a:r>
                      <a:r>
                        <a:rPr lang="en-US" dirty="0" smtClean="0"/>
                        <a:t> LAG</a:t>
                      </a:r>
                      <a:endParaRPr lang="en-US" dirty="0"/>
                    </a:p>
                  </a:txBody>
                  <a:tcPr/>
                </a:tc>
                <a:tc>
                  <a:txBody>
                    <a:bodyPr/>
                    <a:lstStyle/>
                    <a:p>
                      <a:r>
                        <a:rPr lang="en-US" dirty="0" smtClean="0"/>
                        <a:t>20GE</a:t>
                      </a:r>
                      <a:endParaRPr lang="en-US" dirty="0"/>
                    </a:p>
                  </a:txBody>
                  <a:tcPr/>
                </a:tc>
                <a:tc>
                  <a:txBody>
                    <a:bodyPr/>
                    <a:lstStyle/>
                    <a:p>
                      <a:r>
                        <a:rPr lang="en-US" dirty="0" smtClean="0"/>
                        <a:t>2 x Main</a:t>
                      </a:r>
                    </a:p>
                    <a:p>
                      <a:r>
                        <a:rPr lang="en-US" dirty="0" smtClean="0"/>
                        <a:t>2 x 10GE I/O</a:t>
                      </a:r>
                    </a:p>
                    <a:p>
                      <a:r>
                        <a:rPr lang="en-US" dirty="0" smtClean="0"/>
                        <a:t>2 x 1GE I/O</a:t>
                      </a:r>
                      <a:endParaRPr lang="en-US" dirty="0"/>
                    </a:p>
                  </a:txBody>
                  <a:tcPr/>
                </a:tc>
              </a:tr>
              <a:tr h="579846">
                <a:tc>
                  <a:txBody>
                    <a:bodyPr/>
                    <a:lstStyle/>
                    <a:p>
                      <a:r>
                        <a:rPr lang="en-US" dirty="0" smtClean="0"/>
                        <a:t>80 x 1GE</a:t>
                      </a:r>
                      <a:endParaRPr lang="en-US" dirty="0"/>
                    </a:p>
                  </a:txBody>
                  <a:tcPr/>
                </a:tc>
                <a:tc>
                  <a:txBody>
                    <a:bodyPr/>
                    <a:lstStyle/>
                    <a:p>
                      <a:r>
                        <a:rPr lang="en-US" dirty="0" smtClean="0"/>
                        <a:t>4 </a:t>
                      </a:r>
                      <a:r>
                        <a:rPr lang="en-US" dirty="0" err="1" smtClean="0"/>
                        <a:t>Intercard</a:t>
                      </a:r>
                      <a:r>
                        <a:rPr lang="en-US" dirty="0" smtClean="0"/>
                        <a:t> LAG</a:t>
                      </a:r>
                      <a:endParaRPr lang="en-US" dirty="0"/>
                    </a:p>
                  </a:txBody>
                  <a:tcPr/>
                </a:tc>
                <a:tc>
                  <a:txBody>
                    <a:bodyPr/>
                    <a:lstStyle/>
                    <a:p>
                      <a:r>
                        <a:rPr lang="en-US" dirty="0" smtClean="0"/>
                        <a:t>20GE</a:t>
                      </a:r>
                      <a:endParaRPr lang="en-US" dirty="0"/>
                    </a:p>
                  </a:txBody>
                  <a:tcPr/>
                </a:tc>
                <a:tc>
                  <a:txBody>
                    <a:bodyPr/>
                    <a:lstStyle/>
                    <a:p>
                      <a:r>
                        <a:rPr lang="en-US" dirty="0" smtClean="0"/>
                        <a:t>2 x Main</a:t>
                      </a:r>
                    </a:p>
                    <a:p>
                      <a:r>
                        <a:rPr lang="en-US" dirty="0" smtClean="0"/>
                        <a:t>4 x 1GE I/O</a:t>
                      </a:r>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937250" y="1243794"/>
            <a:ext cx="3001963" cy="5049671"/>
          </a:xfrm>
          <a:prstGeom prst="roundRect">
            <a:avLst>
              <a:gd name="adj" fmla="val 12870"/>
            </a:avLst>
          </a:prstGeom>
          <a:gradFill rotWithShape="1">
            <a:gsLst>
              <a:gs pos="0">
                <a:srgbClr val="FFFFFF"/>
              </a:gs>
              <a:gs pos="100000">
                <a:srgbClr val="E3F3F3"/>
              </a:gs>
            </a:gsLst>
            <a:path path="shape">
              <a:fillToRect l="50000" t="50000" r="50000" b="50000"/>
            </a:path>
          </a:gradFill>
          <a:ln w="9525" algn="ctr">
            <a:solidFill>
              <a:srgbClr val="E3F4FF"/>
            </a:solidFill>
            <a:round/>
            <a:headEnd/>
            <a:tailEnd/>
          </a:ln>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8195" name="AutoShape 2"/>
          <p:cNvSpPr>
            <a:spLocks noChangeArrowheads="1"/>
          </p:cNvSpPr>
          <p:nvPr/>
        </p:nvSpPr>
        <p:spPr bwMode="auto">
          <a:xfrm>
            <a:off x="237564" y="1503362"/>
            <a:ext cx="2989823" cy="1897063"/>
          </a:xfrm>
          <a:prstGeom prst="roundRect">
            <a:avLst>
              <a:gd name="adj" fmla="val 12870"/>
            </a:avLst>
          </a:prstGeom>
          <a:gradFill rotWithShape="1">
            <a:gsLst>
              <a:gs pos="0">
                <a:srgbClr val="FFFFFF"/>
              </a:gs>
              <a:gs pos="100000">
                <a:srgbClr val="E3F3F3"/>
              </a:gs>
            </a:gsLst>
            <a:path path="shape">
              <a:fillToRect l="50000" t="50000" r="50000" b="50000"/>
            </a:path>
          </a:gradFill>
          <a:ln w="9525" algn="ctr">
            <a:solidFill>
              <a:srgbClr val="E3F4FF"/>
            </a:solidFill>
            <a:round/>
            <a:headEnd/>
            <a:tailEnd/>
          </a:ln>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8197" name="Freeform 103"/>
          <p:cNvSpPr>
            <a:spLocks/>
          </p:cNvSpPr>
          <p:nvPr/>
        </p:nvSpPr>
        <p:spPr bwMode="auto">
          <a:xfrm flipH="1">
            <a:off x="4281488" y="1619250"/>
            <a:ext cx="471487" cy="398463"/>
          </a:xfrm>
          <a:custGeom>
            <a:avLst/>
            <a:gdLst>
              <a:gd name="T0" fmla="*/ 2147483647 w 676"/>
              <a:gd name="T1" fmla="*/ 0 h 1213"/>
              <a:gd name="T2" fmla="*/ 2147483647 w 676"/>
              <a:gd name="T3" fmla="*/ 0 h 1213"/>
              <a:gd name="T4" fmla="*/ 2147483647 w 676"/>
              <a:gd name="T5" fmla="*/ 2147483647 h 1213"/>
              <a:gd name="T6" fmla="*/ 0 w 676"/>
              <a:gd name="T7" fmla="*/ 2147483647 h 1213"/>
              <a:gd name="T8" fmla="*/ 0 60000 65536"/>
              <a:gd name="T9" fmla="*/ 0 60000 65536"/>
              <a:gd name="T10" fmla="*/ 0 60000 65536"/>
              <a:gd name="T11" fmla="*/ 0 60000 65536"/>
              <a:gd name="T12" fmla="*/ 0 w 676"/>
              <a:gd name="T13" fmla="*/ 0 h 1213"/>
              <a:gd name="T14" fmla="*/ 676 w 676"/>
              <a:gd name="T15" fmla="*/ 1213 h 1213"/>
            </a:gdLst>
            <a:ahLst/>
            <a:cxnLst>
              <a:cxn ang="T8">
                <a:pos x="T0" y="T1"/>
              </a:cxn>
              <a:cxn ang="T9">
                <a:pos x="T2" y="T3"/>
              </a:cxn>
              <a:cxn ang="T10">
                <a:pos x="T4" y="T5"/>
              </a:cxn>
              <a:cxn ang="T11">
                <a:pos x="T6" y="T7"/>
              </a:cxn>
            </a:cxnLst>
            <a:rect l="T12" t="T13" r="T14" b="T15"/>
            <a:pathLst>
              <a:path w="676" h="1213">
                <a:moveTo>
                  <a:pt x="676" y="0"/>
                </a:moveTo>
                <a:lnTo>
                  <a:pt x="349" y="0"/>
                </a:lnTo>
                <a:lnTo>
                  <a:pt x="349" y="1213"/>
                </a:lnTo>
                <a:lnTo>
                  <a:pt x="0" y="1213"/>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8198" name="Freeform 4"/>
          <p:cNvSpPr>
            <a:spLocks/>
          </p:cNvSpPr>
          <p:nvPr/>
        </p:nvSpPr>
        <p:spPr bwMode="auto">
          <a:xfrm flipV="1">
            <a:off x="5227093" y="1774207"/>
            <a:ext cx="1078173" cy="483217"/>
          </a:xfrm>
          <a:custGeom>
            <a:avLst/>
            <a:gdLst>
              <a:gd name="T0" fmla="*/ 2147483647 w 861"/>
              <a:gd name="T1" fmla="*/ 2147483647 h 502"/>
              <a:gd name="T2" fmla="*/ 2147483647 w 861"/>
              <a:gd name="T3" fmla="*/ 2147483647 h 502"/>
              <a:gd name="T4" fmla="*/ 2147483647 w 861"/>
              <a:gd name="T5" fmla="*/ 0 h 502"/>
              <a:gd name="T6" fmla="*/ 0 w 861"/>
              <a:gd name="T7" fmla="*/ 0 h 502"/>
              <a:gd name="T8" fmla="*/ 0 60000 65536"/>
              <a:gd name="T9" fmla="*/ 0 60000 65536"/>
              <a:gd name="T10" fmla="*/ 0 60000 65536"/>
              <a:gd name="T11" fmla="*/ 0 60000 65536"/>
              <a:gd name="T12" fmla="*/ 0 w 861"/>
              <a:gd name="T13" fmla="*/ 0 h 502"/>
              <a:gd name="T14" fmla="*/ 861 w 861"/>
              <a:gd name="T15" fmla="*/ 502 h 502"/>
            </a:gdLst>
            <a:ahLst/>
            <a:cxnLst>
              <a:cxn ang="T8">
                <a:pos x="T0" y="T1"/>
              </a:cxn>
              <a:cxn ang="T9">
                <a:pos x="T2" y="T3"/>
              </a:cxn>
              <a:cxn ang="T10">
                <a:pos x="T4" y="T5"/>
              </a:cxn>
              <a:cxn ang="T11">
                <a:pos x="T6" y="T7"/>
              </a:cxn>
            </a:cxnLst>
            <a:rect l="T12" t="T13" r="T14" b="T15"/>
            <a:pathLst>
              <a:path w="861" h="502">
                <a:moveTo>
                  <a:pt x="861" y="502"/>
                </a:moveTo>
                <a:lnTo>
                  <a:pt x="693" y="502"/>
                </a:lnTo>
                <a:lnTo>
                  <a:pt x="693" y="0"/>
                </a:lnTo>
                <a:lnTo>
                  <a:pt x="0" y="0"/>
                </a:lnTo>
              </a:path>
            </a:pathLst>
          </a:custGeom>
          <a:noFill/>
          <a:ln w="12700">
            <a:solidFill>
              <a:schemeClr val="tx1"/>
            </a:solidFill>
            <a:round/>
            <a:headEnd/>
            <a:tailEnd/>
          </a:ln>
        </p:spPr>
        <p:txBody>
          <a:bodyPr lIns="91413" tIns="45706" rIns="91413" bIns="45706" anchor="b"/>
          <a:lstStyle/>
          <a:p>
            <a:pPr algn="ctr"/>
            <a:endParaRPr lang="en-US" b="1" smtClean="0">
              <a:solidFill>
                <a:prstClr val="black"/>
              </a:solidFill>
              <a:latin typeface="Arial" pitchFamily="34" charset="0"/>
              <a:cs typeface="Arial" pitchFamily="34" charset="0"/>
            </a:endParaRPr>
          </a:p>
        </p:txBody>
      </p:sp>
      <p:sp>
        <p:nvSpPr>
          <p:cNvPr id="8199" name="Line 5"/>
          <p:cNvSpPr>
            <a:spLocks noChangeShapeType="1"/>
          </p:cNvSpPr>
          <p:nvPr/>
        </p:nvSpPr>
        <p:spPr bwMode="auto">
          <a:xfrm flipH="1">
            <a:off x="5076825" y="2461859"/>
            <a:ext cx="1206500" cy="0"/>
          </a:xfrm>
          <a:prstGeom prst="line">
            <a:avLst/>
          </a:prstGeom>
          <a:noFill/>
          <a:ln w="12700">
            <a:solidFill>
              <a:schemeClr val="tx1"/>
            </a:solidFill>
            <a:round/>
            <a:headEnd/>
            <a:tailEnd/>
          </a:ln>
        </p:spPr>
        <p:txBody>
          <a:bodyPr lIns="91413" tIns="45706" rIns="91413" bIns="45706" anchor="b"/>
          <a:lstStyle/>
          <a:p>
            <a:endParaRPr lang="en-US" b="1" smtClean="0">
              <a:solidFill>
                <a:prstClr val="black"/>
              </a:solidFill>
            </a:endParaRPr>
          </a:p>
        </p:txBody>
      </p:sp>
      <p:sp>
        <p:nvSpPr>
          <p:cNvPr id="8205" name="Text Box 29"/>
          <p:cNvSpPr txBox="1">
            <a:spLocks noChangeArrowheads="1"/>
          </p:cNvSpPr>
          <p:nvPr/>
        </p:nvSpPr>
        <p:spPr bwMode="auto">
          <a:xfrm>
            <a:off x="3597275" y="1108075"/>
            <a:ext cx="739775" cy="247650"/>
          </a:xfrm>
          <a:prstGeom prst="rect">
            <a:avLst/>
          </a:prstGeom>
          <a:noFill/>
          <a:ln w="9525">
            <a:noFill/>
            <a:miter lim="800000"/>
            <a:headEnd/>
            <a:tailEnd/>
          </a:ln>
        </p:spPr>
        <p:txBody>
          <a:bodyPr wrap="none" lIns="91391" tIns="45696" rIns="91391" bIns="45696">
            <a:spAutoFit/>
          </a:bodyPr>
          <a:lstStyle/>
          <a:p>
            <a:pPr algn="ctr"/>
            <a:r>
              <a:rPr lang="en-US" sz="1000" b="1" smtClean="0">
                <a:solidFill>
                  <a:prstClr val="black"/>
                </a:solidFill>
                <a:latin typeface="Arial" pitchFamily="34" charset="0"/>
                <a:cs typeface="Arial" pitchFamily="34" charset="0"/>
              </a:rPr>
              <a:t>RADview</a:t>
            </a:r>
          </a:p>
        </p:txBody>
      </p:sp>
      <p:sp>
        <p:nvSpPr>
          <p:cNvPr id="8233" name="Freeform 87"/>
          <p:cNvSpPr>
            <a:spLocks/>
          </p:cNvSpPr>
          <p:nvPr/>
        </p:nvSpPr>
        <p:spPr bwMode="auto">
          <a:xfrm>
            <a:off x="7151688" y="4068163"/>
            <a:ext cx="644525" cy="188912"/>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83103" tIns="41551" rIns="83103" bIns="41551"/>
          <a:lstStyle/>
          <a:p>
            <a:pPr algn="ctr"/>
            <a:endParaRPr lang="en-US" b="1" smtClean="0">
              <a:solidFill>
                <a:prstClr val="black"/>
              </a:solidFill>
              <a:latin typeface="Arial" pitchFamily="34" charset="0"/>
              <a:cs typeface="Arial" pitchFamily="34" charset="0"/>
            </a:endParaRPr>
          </a:p>
        </p:txBody>
      </p:sp>
      <p:sp>
        <p:nvSpPr>
          <p:cNvPr id="8234" name="Freeform 88"/>
          <p:cNvSpPr>
            <a:spLocks/>
          </p:cNvSpPr>
          <p:nvPr/>
        </p:nvSpPr>
        <p:spPr bwMode="auto">
          <a:xfrm flipV="1">
            <a:off x="7159625" y="3758600"/>
            <a:ext cx="644525" cy="188913"/>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83103" tIns="41551" rIns="83103" bIns="41551"/>
          <a:lstStyle/>
          <a:p>
            <a:pPr algn="ctr"/>
            <a:endParaRPr lang="en-US" b="1" smtClean="0">
              <a:solidFill>
                <a:prstClr val="black"/>
              </a:solidFill>
              <a:latin typeface="Arial" pitchFamily="34" charset="0"/>
              <a:cs typeface="Arial" pitchFamily="34" charset="0"/>
            </a:endParaRPr>
          </a:p>
        </p:txBody>
      </p:sp>
      <p:sp>
        <p:nvSpPr>
          <p:cNvPr id="8235" name="Line 89"/>
          <p:cNvSpPr>
            <a:spLocks noChangeShapeType="1"/>
          </p:cNvSpPr>
          <p:nvPr/>
        </p:nvSpPr>
        <p:spPr bwMode="auto">
          <a:xfrm>
            <a:off x="7777163" y="3801463"/>
            <a:ext cx="0" cy="179387"/>
          </a:xfrm>
          <a:prstGeom prst="line">
            <a:avLst/>
          </a:prstGeom>
          <a:noFill/>
          <a:ln w="28575" cap="rnd">
            <a:solidFill>
              <a:schemeClr val="tx1"/>
            </a:solidFill>
            <a:prstDash val="sysDot"/>
            <a:round/>
            <a:headEnd/>
            <a:tailEnd/>
          </a:ln>
        </p:spPr>
        <p:txBody>
          <a:bodyPr lIns="83103" tIns="41551" rIns="83103" bIns="41551"/>
          <a:lstStyle/>
          <a:p>
            <a:endParaRPr lang="en-US" b="1" smtClean="0">
              <a:solidFill>
                <a:prstClr val="black"/>
              </a:solidFill>
            </a:endParaRPr>
          </a:p>
        </p:txBody>
      </p:sp>
      <p:sp>
        <p:nvSpPr>
          <p:cNvPr id="8236" name="Text Box 90"/>
          <p:cNvSpPr txBox="1">
            <a:spLocks noChangeArrowheads="1"/>
          </p:cNvSpPr>
          <p:nvPr/>
        </p:nvSpPr>
        <p:spPr bwMode="auto">
          <a:xfrm>
            <a:off x="7769582" y="3745900"/>
            <a:ext cx="1216901" cy="230784"/>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1,2,4,8 or 16 E1/T1</a:t>
            </a:r>
          </a:p>
        </p:txBody>
      </p:sp>
      <p:sp>
        <p:nvSpPr>
          <p:cNvPr id="8237" name="Text Box 91"/>
          <p:cNvSpPr txBox="1">
            <a:spLocks noChangeArrowheads="1"/>
          </p:cNvSpPr>
          <p:nvPr/>
        </p:nvSpPr>
        <p:spPr bwMode="auto">
          <a:xfrm>
            <a:off x="7824788" y="4136425"/>
            <a:ext cx="788987" cy="231775"/>
          </a:xfrm>
          <a:prstGeom prst="rect">
            <a:avLst/>
          </a:prstGeom>
          <a:noFill/>
          <a:ln w="9525">
            <a:noFill/>
            <a:miter lim="800000"/>
            <a:headEnd/>
            <a:tailEnd/>
          </a:ln>
        </p:spPr>
        <p:txBody>
          <a:bodyPr wrap="none" lIns="91391" tIns="45696" rIns="91391" bIns="45696">
            <a:spAutoFit/>
          </a:bodyPr>
          <a:lstStyle/>
          <a:p>
            <a:pPr algn="ctr"/>
            <a:r>
              <a:rPr lang="en-US" sz="900" b="1" smtClean="0">
                <a:solidFill>
                  <a:prstClr val="black"/>
                </a:solidFill>
                <a:latin typeface="Arial" pitchFamily="34" charset="0"/>
                <a:cs typeface="Arial" pitchFamily="34" charset="0"/>
              </a:rPr>
              <a:t>2 x FE / GE</a:t>
            </a:r>
          </a:p>
        </p:txBody>
      </p:sp>
      <p:sp>
        <p:nvSpPr>
          <p:cNvPr id="8238" name="Text Box 92"/>
          <p:cNvSpPr txBox="1">
            <a:spLocks noChangeArrowheads="1"/>
          </p:cNvSpPr>
          <p:nvPr/>
        </p:nvSpPr>
        <p:spPr bwMode="auto">
          <a:xfrm>
            <a:off x="6204568" y="3544288"/>
            <a:ext cx="998892"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IPmux-24/216</a:t>
            </a:r>
          </a:p>
        </p:txBody>
      </p:sp>
      <p:sp>
        <p:nvSpPr>
          <p:cNvPr id="8240" name="Freeform 94"/>
          <p:cNvSpPr>
            <a:spLocks/>
          </p:cNvSpPr>
          <p:nvPr/>
        </p:nvSpPr>
        <p:spPr bwMode="auto">
          <a:xfrm flipV="1">
            <a:off x="5334000" y="2936837"/>
            <a:ext cx="1171575" cy="2568567"/>
          </a:xfrm>
          <a:custGeom>
            <a:avLst/>
            <a:gdLst>
              <a:gd name="T0" fmla="*/ 2147483647 w 726"/>
              <a:gd name="T1" fmla="*/ 0 h 720"/>
              <a:gd name="T2" fmla="*/ 2147483647 w 726"/>
              <a:gd name="T3" fmla="*/ 0 h 720"/>
              <a:gd name="T4" fmla="*/ 2147483647 w 726"/>
              <a:gd name="T5" fmla="*/ 2147483647 h 720"/>
              <a:gd name="T6" fmla="*/ 0 w 726"/>
              <a:gd name="T7" fmla="*/ 2147483647 h 720"/>
              <a:gd name="T8" fmla="*/ 0 60000 65536"/>
              <a:gd name="T9" fmla="*/ 0 60000 65536"/>
              <a:gd name="T10" fmla="*/ 0 60000 65536"/>
              <a:gd name="T11" fmla="*/ 0 60000 65536"/>
              <a:gd name="T12" fmla="*/ 0 w 726"/>
              <a:gd name="T13" fmla="*/ 0 h 720"/>
              <a:gd name="T14" fmla="*/ 726 w 726"/>
              <a:gd name="T15" fmla="*/ 720 h 720"/>
            </a:gdLst>
            <a:ahLst/>
            <a:cxnLst>
              <a:cxn ang="T8">
                <a:pos x="T0" y="T1"/>
              </a:cxn>
              <a:cxn ang="T9">
                <a:pos x="T2" y="T3"/>
              </a:cxn>
              <a:cxn ang="T10">
                <a:pos x="T4" y="T5"/>
              </a:cxn>
              <a:cxn ang="T11">
                <a:pos x="T6" y="T7"/>
              </a:cxn>
            </a:cxnLst>
            <a:rect l="T12" t="T13" r="T14" b="T15"/>
            <a:pathLst>
              <a:path w="726" h="720">
                <a:moveTo>
                  <a:pt x="726" y="0"/>
                </a:moveTo>
                <a:lnTo>
                  <a:pt x="371" y="0"/>
                </a:lnTo>
                <a:lnTo>
                  <a:pt x="371" y="720"/>
                </a:lnTo>
                <a:lnTo>
                  <a:pt x="0" y="720"/>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8241" name="Freeform 95"/>
          <p:cNvSpPr>
            <a:spLocks/>
          </p:cNvSpPr>
          <p:nvPr/>
        </p:nvSpPr>
        <p:spPr bwMode="auto">
          <a:xfrm flipV="1">
            <a:off x="5310188" y="2689412"/>
            <a:ext cx="1222375" cy="1200249"/>
          </a:xfrm>
          <a:custGeom>
            <a:avLst/>
            <a:gdLst>
              <a:gd name="T0" fmla="*/ 2147483647 w 765"/>
              <a:gd name="T1" fmla="*/ 0 h 211"/>
              <a:gd name="T2" fmla="*/ 2147483647 w 765"/>
              <a:gd name="T3" fmla="*/ 0 h 211"/>
              <a:gd name="T4" fmla="*/ 2147483647 w 765"/>
              <a:gd name="T5" fmla="*/ 2147483647 h 211"/>
              <a:gd name="T6" fmla="*/ 0 w 765"/>
              <a:gd name="T7" fmla="*/ 2147483647 h 211"/>
              <a:gd name="T8" fmla="*/ 0 60000 65536"/>
              <a:gd name="T9" fmla="*/ 0 60000 65536"/>
              <a:gd name="T10" fmla="*/ 0 60000 65536"/>
              <a:gd name="T11" fmla="*/ 0 60000 65536"/>
              <a:gd name="T12" fmla="*/ 0 w 765"/>
              <a:gd name="T13" fmla="*/ 0 h 211"/>
              <a:gd name="T14" fmla="*/ 765 w 765"/>
              <a:gd name="T15" fmla="*/ 211 h 211"/>
            </a:gdLst>
            <a:ahLst/>
            <a:cxnLst>
              <a:cxn ang="T8">
                <a:pos x="T0" y="T1"/>
              </a:cxn>
              <a:cxn ang="T9">
                <a:pos x="T2" y="T3"/>
              </a:cxn>
              <a:cxn ang="T10">
                <a:pos x="T4" y="T5"/>
              </a:cxn>
              <a:cxn ang="T11">
                <a:pos x="T6" y="T7"/>
              </a:cxn>
            </a:cxnLst>
            <a:rect l="T12" t="T13" r="T14" b="T15"/>
            <a:pathLst>
              <a:path w="765" h="211">
                <a:moveTo>
                  <a:pt x="765" y="0"/>
                </a:moveTo>
                <a:lnTo>
                  <a:pt x="521" y="0"/>
                </a:lnTo>
                <a:lnTo>
                  <a:pt x="521" y="211"/>
                </a:lnTo>
                <a:lnTo>
                  <a:pt x="0" y="211"/>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pic>
        <p:nvPicPr>
          <p:cNvPr id="8248" name="Picture 28" descr="nms"/>
          <p:cNvPicPr>
            <a:picLocks noChangeAspect="1" noChangeArrowheads="1"/>
          </p:cNvPicPr>
          <p:nvPr/>
        </p:nvPicPr>
        <p:blipFill>
          <a:blip r:embed="rId3" cstate="print"/>
          <a:srcRect/>
          <a:stretch>
            <a:fillRect/>
          </a:stretch>
        </p:blipFill>
        <p:spPr bwMode="auto">
          <a:xfrm>
            <a:off x="3598863" y="1309688"/>
            <a:ext cx="720725" cy="511175"/>
          </a:xfrm>
          <a:prstGeom prst="rect">
            <a:avLst/>
          </a:prstGeom>
          <a:noFill/>
          <a:ln w="9525">
            <a:noFill/>
            <a:miter lim="800000"/>
            <a:headEnd/>
            <a:tailEnd/>
          </a:ln>
        </p:spPr>
      </p:pic>
      <p:sp>
        <p:nvSpPr>
          <p:cNvPr id="8262" name="Rectangle 2"/>
          <p:cNvSpPr>
            <a:spLocks noGrp="1" noChangeArrowheads="1"/>
          </p:cNvSpPr>
          <p:nvPr>
            <p:ph type="title"/>
          </p:nvPr>
        </p:nvSpPr>
        <p:spPr>
          <a:xfrm>
            <a:off x="323849" y="262623"/>
            <a:ext cx="7477125" cy="644740"/>
          </a:xfrm>
        </p:spPr>
        <p:txBody>
          <a:bodyPr/>
          <a:lstStyle/>
          <a:p>
            <a:pPr marL="684213" indent="-684213" eaLnBrk="1" hangingPunct="1"/>
            <a:r>
              <a:rPr lang="en-US" dirty="0" smtClean="0"/>
              <a:t>Ethernet &amp; TDM </a:t>
            </a:r>
            <a:r>
              <a:rPr lang="en-US" dirty="0" err="1" smtClean="0"/>
              <a:t>Pseudowire</a:t>
            </a:r>
            <a:endParaRPr lang="en-US" dirty="0" smtClean="0"/>
          </a:p>
        </p:txBody>
      </p:sp>
      <p:sp>
        <p:nvSpPr>
          <p:cNvPr id="8263" name="Rectangle 153"/>
          <p:cNvSpPr>
            <a:spLocks noChangeArrowheads="1"/>
          </p:cNvSpPr>
          <p:nvPr/>
        </p:nvSpPr>
        <p:spPr bwMode="auto">
          <a:xfrm>
            <a:off x="2247819" y="2096363"/>
            <a:ext cx="884404" cy="237818"/>
          </a:xfrm>
          <a:prstGeom prst="rect">
            <a:avLst/>
          </a:prstGeom>
          <a:noFill/>
          <a:ln w="9525">
            <a:noFill/>
            <a:miter lim="800000"/>
            <a:headEnd/>
            <a:tailEnd/>
          </a:ln>
        </p:spPr>
        <p:txBody>
          <a:bodyPr wrap="none" lIns="83119" tIns="41559" rIns="83119" bIns="41559">
            <a:spAutoFit/>
          </a:bodyPr>
          <a:lstStyle/>
          <a:p>
            <a:pPr algn="ctr"/>
            <a:r>
              <a:rPr lang="en-US" sz="1000" b="1" dirty="0" smtClean="0">
                <a:solidFill>
                  <a:prstClr val="black"/>
                </a:solidFill>
                <a:latin typeface="Arial" pitchFamily="34" charset="0"/>
                <a:cs typeface="Arial" pitchFamily="34" charset="0"/>
              </a:rPr>
              <a:t>ETX-5300A*</a:t>
            </a:r>
          </a:p>
        </p:txBody>
      </p:sp>
      <p:sp>
        <p:nvSpPr>
          <p:cNvPr id="8264" name="Line 26"/>
          <p:cNvSpPr>
            <a:spLocks noChangeShapeType="1"/>
          </p:cNvSpPr>
          <p:nvPr/>
        </p:nvSpPr>
        <p:spPr bwMode="auto">
          <a:xfrm flipH="1" flipV="1">
            <a:off x="1357062" y="2409147"/>
            <a:ext cx="2614862" cy="678"/>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sp>
        <p:nvSpPr>
          <p:cNvPr id="8265" name="Line 26"/>
          <p:cNvSpPr>
            <a:spLocks noChangeShapeType="1"/>
          </p:cNvSpPr>
          <p:nvPr/>
        </p:nvSpPr>
        <p:spPr bwMode="auto">
          <a:xfrm flipH="1">
            <a:off x="1349390" y="2370145"/>
            <a:ext cx="2565520" cy="4334"/>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sp>
        <p:nvSpPr>
          <p:cNvPr id="124" name="Freeform 100"/>
          <p:cNvSpPr>
            <a:spLocks/>
          </p:cNvSpPr>
          <p:nvPr/>
        </p:nvSpPr>
        <p:spPr bwMode="auto">
          <a:xfrm flipV="1">
            <a:off x="5181600" y="2818503"/>
            <a:ext cx="1262063" cy="1943643"/>
          </a:xfrm>
          <a:custGeom>
            <a:avLst/>
            <a:gdLst>
              <a:gd name="T0" fmla="*/ 2147483647 w 765"/>
              <a:gd name="T1" fmla="*/ 0 h 211"/>
              <a:gd name="T2" fmla="*/ 2147483647 w 765"/>
              <a:gd name="T3" fmla="*/ 0 h 211"/>
              <a:gd name="T4" fmla="*/ 2147483647 w 765"/>
              <a:gd name="T5" fmla="*/ 2147483647 h 211"/>
              <a:gd name="T6" fmla="*/ 0 w 765"/>
              <a:gd name="T7" fmla="*/ 2147483647 h 211"/>
              <a:gd name="T8" fmla="*/ 0 60000 65536"/>
              <a:gd name="T9" fmla="*/ 0 60000 65536"/>
              <a:gd name="T10" fmla="*/ 0 60000 65536"/>
              <a:gd name="T11" fmla="*/ 0 60000 65536"/>
              <a:gd name="T12" fmla="*/ 0 w 765"/>
              <a:gd name="T13" fmla="*/ 0 h 211"/>
              <a:gd name="T14" fmla="*/ 765 w 765"/>
              <a:gd name="T15" fmla="*/ 211 h 211"/>
            </a:gdLst>
            <a:ahLst/>
            <a:cxnLst>
              <a:cxn ang="T8">
                <a:pos x="T0" y="T1"/>
              </a:cxn>
              <a:cxn ang="T9">
                <a:pos x="T2" y="T3"/>
              </a:cxn>
              <a:cxn ang="T10">
                <a:pos x="T4" y="T5"/>
              </a:cxn>
              <a:cxn ang="T11">
                <a:pos x="T6" y="T7"/>
              </a:cxn>
            </a:cxnLst>
            <a:rect l="T12" t="T13" r="T14" b="T15"/>
            <a:pathLst>
              <a:path w="765" h="211">
                <a:moveTo>
                  <a:pt x="765" y="0"/>
                </a:moveTo>
                <a:lnTo>
                  <a:pt x="521" y="0"/>
                </a:lnTo>
                <a:lnTo>
                  <a:pt x="521" y="211"/>
                </a:lnTo>
                <a:lnTo>
                  <a:pt x="0" y="211"/>
                </a:lnTo>
              </a:path>
            </a:pathLst>
          </a:custGeom>
          <a:noFill/>
          <a:ln w="12700">
            <a:solidFill>
              <a:schemeClr val="tx1"/>
            </a:solidFill>
            <a:round/>
            <a:headEnd/>
            <a:tailEnd/>
          </a:ln>
        </p:spPr>
        <p:txBody>
          <a:bodyPr lIns="91422" tIns="45711" rIns="91422" bIns="45711"/>
          <a:lstStyle/>
          <a:p>
            <a:endParaRPr lang="en-US" sz="2800" b="1">
              <a:solidFill>
                <a:prstClr val="black"/>
              </a:solidFill>
            </a:endParaRPr>
          </a:p>
        </p:txBody>
      </p:sp>
      <p:sp>
        <p:nvSpPr>
          <p:cNvPr id="138" name="Rectangle 137"/>
          <p:cNvSpPr/>
          <p:nvPr/>
        </p:nvSpPr>
        <p:spPr>
          <a:xfrm>
            <a:off x="1224303" y="1991575"/>
            <a:ext cx="1087157" cy="400110"/>
          </a:xfrm>
          <a:prstGeom prst="rect">
            <a:avLst/>
          </a:prstGeom>
        </p:spPr>
        <p:txBody>
          <a:bodyPr wrap="none">
            <a:spAutoFit/>
          </a:bodyPr>
          <a:lstStyle/>
          <a:p>
            <a:pPr algn="ctr"/>
            <a:r>
              <a:rPr lang="en-US" sz="1000" b="1" dirty="0" smtClean="0">
                <a:solidFill>
                  <a:prstClr val="black"/>
                </a:solidFill>
                <a:latin typeface="Arial" pitchFamily="34" charset="0"/>
                <a:cs typeface="Arial" pitchFamily="34" charset="0"/>
              </a:rPr>
              <a:t>UP TO: </a:t>
            </a:r>
          </a:p>
          <a:p>
            <a:pPr algn="ctr"/>
            <a:r>
              <a:rPr lang="en-US" sz="1000" b="1" dirty="0" smtClean="0">
                <a:solidFill>
                  <a:prstClr val="black"/>
                </a:solidFill>
                <a:latin typeface="Arial" pitchFamily="34" charset="0"/>
                <a:cs typeface="Arial" pitchFamily="34" charset="0"/>
              </a:rPr>
              <a:t>16 OC-3/STM-1</a:t>
            </a:r>
          </a:p>
        </p:txBody>
      </p:sp>
      <p:sp>
        <p:nvSpPr>
          <p:cNvPr id="8260" name="Freeform 101"/>
          <p:cNvSpPr>
            <a:spLocks/>
          </p:cNvSpPr>
          <p:nvPr/>
        </p:nvSpPr>
        <p:spPr bwMode="auto">
          <a:xfrm>
            <a:off x="3562350" y="1925637"/>
            <a:ext cx="2300287" cy="149383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0" y="537"/>
                  <a:pt x="801" y="543"/>
                </a:cubicBezTo>
                <a:cubicBezTo>
                  <a:pt x="792" y="549"/>
                  <a:pt x="779" y="551"/>
                  <a:pt x="770" y="554"/>
                </a:cubicBezTo>
                <a:cubicBezTo>
                  <a:pt x="761" y="557"/>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8261" name="Text Box 102"/>
          <p:cNvSpPr txBox="1">
            <a:spLocks noChangeArrowheads="1"/>
          </p:cNvSpPr>
          <p:nvPr/>
        </p:nvSpPr>
        <p:spPr bwMode="auto">
          <a:xfrm>
            <a:off x="4206148" y="2410890"/>
            <a:ext cx="1293812" cy="492394"/>
          </a:xfrm>
          <a:prstGeom prst="rect">
            <a:avLst/>
          </a:prstGeom>
          <a:noFill/>
          <a:ln w="9525">
            <a:noFill/>
            <a:miter lim="800000"/>
            <a:headEnd/>
            <a:tailEnd/>
          </a:ln>
        </p:spPr>
        <p:txBody>
          <a:bodyPr lIns="91391" tIns="45696" rIns="91391" bIns="45696">
            <a:spAutoFit/>
          </a:bodyPr>
          <a:lstStyle/>
          <a:p>
            <a:pPr algn="ctr"/>
            <a:r>
              <a:rPr lang="en-US" sz="1300" b="1" dirty="0" smtClean="0">
                <a:solidFill>
                  <a:prstClr val="black"/>
                </a:solidFill>
                <a:latin typeface="Arial" pitchFamily="34" charset="0"/>
                <a:cs typeface="Arial" pitchFamily="34" charset="0"/>
              </a:rPr>
              <a:t>Ethernet, </a:t>
            </a:r>
            <a:br>
              <a:rPr lang="en-US" sz="1300" b="1" dirty="0" smtClean="0">
                <a:solidFill>
                  <a:prstClr val="black"/>
                </a:solidFill>
                <a:latin typeface="Arial" pitchFamily="34" charset="0"/>
                <a:cs typeface="Arial" pitchFamily="34" charset="0"/>
              </a:rPr>
            </a:br>
            <a:r>
              <a:rPr lang="en-US" sz="1300" b="1" dirty="0" smtClean="0">
                <a:solidFill>
                  <a:prstClr val="black"/>
                </a:solidFill>
                <a:latin typeface="Arial" pitchFamily="34" charset="0"/>
                <a:cs typeface="Arial" pitchFamily="34" charset="0"/>
              </a:rPr>
              <a:t>IP or MPLS</a:t>
            </a:r>
          </a:p>
        </p:txBody>
      </p:sp>
      <p:sp>
        <p:nvSpPr>
          <p:cNvPr id="8210" name="Text Box 44"/>
          <p:cNvSpPr txBox="1">
            <a:spLocks noChangeArrowheads="1"/>
          </p:cNvSpPr>
          <p:nvPr/>
        </p:nvSpPr>
        <p:spPr bwMode="auto">
          <a:xfrm>
            <a:off x="6228277" y="5069875"/>
            <a:ext cx="1019732"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MP-4100/2100</a:t>
            </a:r>
          </a:p>
        </p:txBody>
      </p:sp>
      <p:sp>
        <p:nvSpPr>
          <p:cNvPr id="8211" name="Text Box 45"/>
          <p:cNvSpPr txBox="1">
            <a:spLocks noChangeArrowheads="1"/>
          </p:cNvSpPr>
          <p:nvPr/>
        </p:nvSpPr>
        <p:spPr bwMode="auto">
          <a:xfrm>
            <a:off x="6244472" y="5800434"/>
            <a:ext cx="954008"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MPW / ML-IP</a:t>
            </a:r>
          </a:p>
        </p:txBody>
      </p:sp>
      <p:sp>
        <p:nvSpPr>
          <p:cNvPr id="8213" name="Line 47"/>
          <p:cNvSpPr>
            <a:spLocks noChangeShapeType="1"/>
          </p:cNvSpPr>
          <p:nvPr/>
        </p:nvSpPr>
        <p:spPr bwMode="auto">
          <a:xfrm>
            <a:off x="7010400" y="5625500"/>
            <a:ext cx="736600" cy="0"/>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sp>
        <p:nvSpPr>
          <p:cNvPr id="8214" name="Freeform 48"/>
          <p:cNvSpPr>
            <a:spLocks/>
          </p:cNvSpPr>
          <p:nvPr/>
        </p:nvSpPr>
        <p:spPr bwMode="auto">
          <a:xfrm flipV="1">
            <a:off x="7102475" y="5355625"/>
            <a:ext cx="644525" cy="203200"/>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8215" name="Line 49"/>
          <p:cNvSpPr>
            <a:spLocks noChangeShapeType="1"/>
          </p:cNvSpPr>
          <p:nvPr/>
        </p:nvSpPr>
        <p:spPr bwMode="auto">
          <a:xfrm>
            <a:off x="7720013" y="5401663"/>
            <a:ext cx="0" cy="179387"/>
          </a:xfrm>
          <a:prstGeom prst="line">
            <a:avLst/>
          </a:prstGeom>
          <a:noFill/>
          <a:ln w="28575" cap="rnd">
            <a:solidFill>
              <a:schemeClr val="tx1"/>
            </a:solidFill>
            <a:prstDash val="sysDot"/>
            <a:round/>
            <a:headEnd/>
            <a:tailEnd/>
          </a:ln>
        </p:spPr>
        <p:txBody>
          <a:bodyPr lIns="91413" tIns="45706" rIns="91413" bIns="45706"/>
          <a:lstStyle/>
          <a:p>
            <a:endParaRPr lang="en-US" b="1" smtClean="0">
              <a:solidFill>
                <a:prstClr val="black"/>
              </a:solidFill>
            </a:endParaRPr>
          </a:p>
        </p:txBody>
      </p:sp>
      <p:sp>
        <p:nvSpPr>
          <p:cNvPr id="8216" name="Text Box 50"/>
          <p:cNvSpPr txBox="1">
            <a:spLocks noChangeArrowheads="1"/>
          </p:cNvSpPr>
          <p:nvPr/>
        </p:nvSpPr>
        <p:spPr bwMode="auto">
          <a:xfrm>
            <a:off x="7760387" y="5275721"/>
            <a:ext cx="1383613" cy="646282"/>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160 x T1/E1</a:t>
            </a:r>
          </a:p>
          <a:p>
            <a:pPr algn="ctr"/>
            <a:r>
              <a:rPr lang="en-US" sz="900" b="1" dirty="0" smtClean="0">
                <a:solidFill>
                  <a:prstClr val="black"/>
                </a:solidFill>
                <a:latin typeface="Arial" pitchFamily="34" charset="0"/>
                <a:cs typeface="Arial" pitchFamily="34" charset="0"/>
              </a:rPr>
              <a:t>160 x analog phones</a:t>
            </a:r>
          </a:p>
          <a:p>
            <a:pPr algn="ctr"/>
            <a:r>
              <a:rPr lang="en-US" sz="900" b="1" dirty="0" smtClean="0">
                <a:solidFill>
                  <a:prstClr val="black"/>
                </a:solidFill>
                <a:latin typeface="Arial" pitchFamily="34" charset="0"/>
                <a:cs typeface="Arial" pitchFamily="34" charset="0"/>
              </a:rPr>
              <a:t>120 a serial interfaces</a:t>
            </a:r>
          </a:p>
          <a:p>
            <a:pPr algn="ctr"/>
            <a:r>
              <a:rPr lang="en-US" sz="900" b="1" dirty="0" smtClean="0">
                <a:solidFill>
                  <a:prstClr val="black"/>
                </a:solidFill>
                <a:latin typeface="Arial" pitchFamily="34" charset="0"/>
                <a:cs typeface="Arial" pitchFamily="34" charset="0"/>
              </a:rPr>
              <a:t>and more…</a:t>
            </a:r>
          </a:p>
        </p:txBody>
      </p:sp>
      <p:pic>
        <p:nvPicPr>
          <p:cNvPr id="8217" name="Picture 51" descr="rad12a"/>
          <p:cNvPicPr>
            <a:picLocks noChangeAspect="1" noChangeArrowheads="1"/>
          </p:cNvPicPr>
          <p:nvPr/>
        </p:nvPicPr>
        <p:blipFill>
          <a:blip r:embed="rId4" cstate="print"/>
          <a:srcRect/>
          <a:stretch>
            <a:fillRect/>
          </a:stretch>
        </p:blipFill>
        <p:spPr bwMode="auto">
          <a:xfrm>
            <a:off x="6202363" y="5308000"/>
            <a:ext cx="1071562" cy="533400"/>
          </a:xfrm>
          <a:prstGeom prst="rect">
            <a:avLst/>
          </a:prstGeom>
          <a:noFill/>
          <a:ln w="9525">
            <a:noFill/>
            <a:miter lim="800000"/>
            <a:headEnd/>
            <a:tailEnd/>
          </a:ln>
        </p:spPr>
      </p:pic>
      <p:sp>
        <p:nvSpPr>
          <p:cNvPr id="8218" name="Rectangle 52"/>
          <p:cNvSpPr>
            <a:spLocks noChangeArrowheads="1"/>
          </p:cNvSpPr>
          <p:nvPr/>
        </p:nvSpPr>
        <p:spPr bwMode="auto">
          <a:xfrm>
            <a:off x="6337300" y="5450875"/>
            <a:ext cx="57150" cy="355600"/>
          </a:xfrm>
          <a:prstGeom prst="rect">
            <a:avLst/>
          </a:prstGeom>
          <a:solidFill>
            <a:srgbClr val="0099CC"/>
          </a:solidFill>
          <a:ln w="6350">
            <a:solidFill>
              <a:schemeClr val="tx1"/>
            </a:solidFill>
            <a:miter lim="800000"/>
            <a:headEnd/>
            <a:tailEnd/>
          </a:ln>
        </p:spPr>
        <p:txBody>
          <a:bodyPr wrap="none" lIns="91413" tIns="45706" rIns="91413" bIns="45706" anchor="ctr"/>
          <a:lstStyle/>
          <a:p>
            <a:pPr algn="ctr"/>
            <a:endParaRPr lang="en-US" b="1" smtClean="0">
              <a:solidFill>
                <a:prstClr val="black"/>
              </a:solidFill>
              <a:latin typeface="Arial" pitchFamily="34" charset="0"/>
              <a:cs typeface="Arial" pitchFamily="34" charset="0"/>
            </a:endParaRPr>
          </a:p>
        </p:txBody>
      </p:sp>
      <p:sp>
        <p:nvSpPr>
          <p:cNvPr id="8231" name="Line 79"/>
          <p:cNvSpPr>
            <a:spLocks noChangeShapeType="1"/>
          </p:cNvSpPr>
          <p:nvPr/>
        </p:nvSpPr>
        <p:spPr bwMode="auto">
          <a:xfrm>
            <a:off x="7067550" y="4012600"/>
            <a:ext cx="736600" cy="0"/>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grpSp>
        <p:nvGrpSpPr>
          <p:cNvPr id="2" name="Group 81"/>
          <p:cNvGrpSpPr>
            <a:grpSpLocks/>
          </p:cNvGrpSpPr>
          <p:nvPr/>
        </p:nvGrpSpPr>
        <p:grpSpPr bwMode="auto">
          <a:xfrm flipH="1">
            <a:off x="7754938" y="4099913"/>
            <a:ext cx="87312" cy="265112"/>
            <a:chOff x="2703" y="3430"/>
            <a:chExt cx="80" cy="294"/>
          </a:xfrm>
        </p:grpSpPr>
        <p:sp>
          <p:nvSpPr>
            <p:cNvPr id="8338" name="Line 82"/>
            <p:cNvSpPr>
              <a:spLocks noChangeShapeType="1"/>
            </p:cNvSpPr>
            <p:nvPr/>
          </p:nvSpPr>
          <p:spPr bwMode="auto">
            <a:xfrm flipH="1">
              <a:off x="2743" y="3430"/>
              <a:ext cx="0" cy="294"/>
            </a:xfrm>
            <a:prstGeom prst="line">
              <a:avLst/>
            </a:prstGeom>
            <a:noFill/>
            <a:ln w="19050">
              <a:solidFill>
                <a:schemeClr val="tx1"/>
              </a:solidFill>
              <a:round/>
              <a:headEnd/>
              <a:tailEnd/>
            </a:ln>
          </p:spPr>
          <p:txBody>
            <a:bodyPr/>
            <a:lstStyle/>
            <a:p>
              <a:endParaRPr lang="en-US" b="1" smtClean="0">
                <a:solidFill>
                  <a:prstClr val="black"/>
                </a:solidFill>
              </a:endParaRPr>
            </a:p>
          </p:txBody>
        </p:sp>
        <p:sp>
          <p:nvSpPr>
            <p:cNvPr id="8339" name="Line 83"/>
            <p:cNvSpPr>
              <a:spLocks noChangeShapeType="1"/>
            </p:cNvSpPr>
            <p:nvPr/>
          </p:nvSpPr>
          <p:spPr bwMode="auto">
            <a:xfrm>
              <a:off x="2745" y="346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8340" name="Line 84"/>
            <p:cNvSpPr>
              <a:spLocks noChangeShapeType="1"/>
            </p:cNvSpPr>
            <p:nvPr/>
          </p:nvSpPr>
          <p:spPr bwMode="auto">
            <a:xfrm>
              <a:off x="2703" y="3520"/>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8341" name="Line 85"/>
            <p:cNvSpPr>
              <a:spLocks noChangeShapeType="1"/>
            </p:cNvSpPr>
            <p:nvPr/>
          </p:nvSpPr>
          <p:spPr bwMode="auto">
            <a:xfrm>
              <a:off x="2703" y="362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8342" name="Line 86"/>
            <p:cNvSpPr>
              <a:spLocks noChangeShapeType="1"/>
            </p:cNvSpPr>
            <p:nvPr/>
          </p:nvSpPr>
          <p:spPr bwMode="auto">
            <a:xfrm>
              <a:off x="2745" y="368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grpSp>
      <p:pic>
        <p:nvPicPr>
          <p:cNvPr id="8244" name="Picture 99" descr="rad16"/>
          <p:cNvPicPr>
            <a:picLocks noChangeAspect="1" noChangeArrowheads="1"/>
          </p:cNvPicPr>
          <p:nvPr/>
        </p:nvPicPr>
        <p:blipFill>
          <a:blip r:embed="rId5" cstate="print"/>
          <a:srcRect/>
          <a:stretch>
            <a:fillRect/>
          </a:stretch>
        </p:blipFill>
        <p:spPr bwMode="auto">
          <a:xfrm>
            <a:off x="6267450" y="3807813"/>
            <a:ext cx="1009650" cy="303212"/>
          </a:xfrm>
          <a:prstGeom prst="rect">
            <a:avLst/>
          </a:prstGeom>
          <a:noFill/>
          <a:ln w="9525">
            <a:noFill/>
            <a:miter lim="800000"/>
            <a:headEnd/>
            <a:tailEnd/>
          </a:ln>
        </p:spPr>
      </p:pic>
      <p:sp>
        <p:nvSpPr>
          <p:cNvPr id="122" name="Text Box 64"/>
          <p:cNvSpPr txBox="1">
            <a:spLocks noChangeArrowheads="1"/>
          </p:cNvSpPr>
          <p:nvPr/>
        </p:nvSpPr>
        <p:spPr bwMode="auto">
          <a:xfrm>
            <a:off x="6234304" y="1335847"/>
            <a:ext cx="873858"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ETX/</a:t>
            </a:r>
            <a:r>
              <a:rPr lang="en-US" sz="1000" b="1" dirty="0" err="1" smtClean="0">
                <a:solidFill>
                  <a:prstClr val="black"/>
                </a:solidFill>
                <a:latin typeface="Arial" pitchFamily="34" charset="0"/>
                <a:cs typeface="Arial" pitchFamily="34" charset="0"/>
              </a:rPr>
              <a:t>MiTOP</a:t>
            </a:r>
            <a:endParaRPr lang="en-US" sz="1000" b="1" dirty="0" smtClean="0">
              <a:solidFill>
                <a:prstClr val="black"/>
              </a:solidFill>
              <a:latin typeface="Arial" pitchFamily="34" charset="0"/>
              <a:cs typeface="Arial" pitchFamily="34" charset="0"/>
            </a:endParaRPr>
          </a:p>
        </p:txBody>
      </p:sp>
      <p:sp>
        <p:nvSpPr>
          <p:cNvPr id="123" name="Line 65"/>
          <p:cNvSpPr>
            <a:spLocks noChangeShapeType="1"/>
          </p:cNvSpPr>
          <p:nvPr/>
        </p:nvSpPr>
        <p:spPr bwMode="auto">
          <a:xfrm>
            <a:off x="6883727" y="1626104"/>
            <a:ext cx="800100" cy="0"/>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sp>
        <p:nvSpPr>
          <p:cNvPr id="125" name="Freeform 72"/>
          <p:cNvSpPr>
            <a:spLocks/>
          </p:cNvSpPr>
          <p:nvPr/>
        </p:nvSpPr>
        <p:spPr bwMode="auto">
          <a:xfrm>
            <a:off x="6881576" y="1743834"/>
            <a:ext cx="801687" cy="187325"/>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129" name="Text Box 75"/>
          <p:cNvSpPr txBox="1">
            <a:spLocks noChangeArrowheads="1"/>
          </p:cNvSpPr>
          <p:nvPr/>
        </p:nvSpPr>
        <p:spPr bwMode="auto">
          <a:xfrm>
            <a:off x="7639344" y="1509089"/>
            <a:ext cx="979656" cy="230784"/>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T1/E1 or T3/E3</a:t>
            </a:r>
          </a:p>
        </p:txBody>
      </p:sp>
      <p:sp>
        <p:nvSpPr>
          <p:cNvPr id="130" name="Text Box 76"/>
          <p:cNvSpPr txBox="1">
            <a:spLocks noChangeArrowheads="1"/>
          </p:cNvSpPr>
          <p:nvPr/>
        </p:nvSpPr>
        <p:spPr bwMode="auto">
          <a:xfrm>
            <a:off x="7710251" y="1813684"/>
            <a:ext cx="782637" cy="231775"/>
          </a:xfrm>
          <a:prstGeom prst="rect">
            <a:avLst/>
          </a:prstGeom>
          <a:noFill/>
          <a:ln w="9525">
            <a:noFill/>
            <a:miter lim="800000"/>
            <a:headEnd/>
            <a:tailEnd/>
          </a:ln>
        </p:spPr>
        <p:txBody>
          <a:bodyPr wrap="none" lIns="91391" tIns="45696" rIns="91391" bIns="45696">
            <a:spAutoFit/>
          </a:bodyPr>
          <a:lstStyle/>
          <a:p>
            <a:pPr algn="ctr"/>
            <a:r>
              <a:rPr lang="en-US" sz="900" b="1" smtClean="0">
                <a:solidFill>
                  <a:prstClr val="black"/>
                </a:solidFill>
                <a:latin typeface="Arial" pitchFamily="34" charset="0"/>
                <a:cs typeface="Arial" pitchFamily="34" charset="0"/>
              </a:rPr>
              <a:t>2 x FE / GE</a:t>
            </a:r>
          </a:p>
        </p:txBody>
      </p:sp>
      <p:pic>
        <p:nvPicPr>
          <p:cNvPr id="131" name="Picture 242" descr="rad4"/>
          <p:cNvPicPr preferRelativeResize="0">
            <a:picLocks noChangeAspect="1" noChangeArrowheads="1"/>
          </p:cNvPicPr>
          <p:nvPr/>
        </p:nvPicPr>
        <p:blipFill>
          <a:blip r:embed="rId6" cstate="print"/>
          <a:srcRect/>
          <a:stretch>
            <a:fillRect/>
          </a:stretch>
        </p:blipFill>
        <p:spPr bwMode="auto">
          <a:xfrm>
            <a:off x="6341826" y="1580322"/>
            <a:ext cx="663575" cy="263525"/>
          </a:xfrm>
          <a:prstGeom prst="rect">
            <a:avLst/>
          </a:prstGeom>
          <a:noFill/>
          <a:ln w="9525">
            <a:noFill/>
            <a:miter lim="800000"/>
            <a:headEnd/>
            <a:tailEnd/>
          </a:ln>
        </p:spPr>
      </p:pic>
      <p:grpSp>
        <p:nvGrpSpPr>
          <p:cNvPr id="3" name="Group 81"/>
          <p:cNvGrpSpPr>
            <a:grpSpLocks/>
          </p:cNvGrpSpPr>
          <p:nvPr/>
        </p:nvGrpSpPr>
        <p:grpSpPr bwMode="auto">
          <a:xfrm flipH="1">
            <a:off x="7648338" y="1793047"/>
            <a:ext cx="87313" cy="263525"/>
            <a:chOff x="2703" y="3430"/>
            <a:chExt cx="80" cy="294"/>
          </a:xfrm>
        </p:grpSpPr>
        <p:sp>
          <p:nvSpPr>
            <p:cNvPr id="133" name="Line 82"/>
            <p:cNvSpPr>
              <a:spLocks noChangeShapeType="1"/>
            </p:cNvSpPr>
            <p:nvPr/>
          </p:nvSpPr>
          <p:spPr bwMode="auto">
            <a:xfrm flipH="1">
              <a:off x="2743" y="3430"/>
              <a:ext cx="0" cy="294"/>
            </a:xfrm>
            <a:prstGeom prst="line">
              <a:avLst/>
            </a:prstGeom>
            <a:noFill/>
            <a:ln w="19050">
              <a:solidFill>
                <a:schemeClr val="tx1"/>
              </a:solidFill>
              <a:round/>
              <a:headEnd/>
              <a:tailEnd/>
            </a:ln>
          </p:spPr>
          <p:txBody>
            <a:bodyPr/>
            <a:lstStyle/>
            <a:p>
              <a:endParaRPr lang="en-US" b="1" smtClean="0">
                <a:solidFill>
                  <a:prstClr val="black"/>
                </a:solidFill>
              </a:endParaRPr>
            </a:p>
          </p:txBody>
        </p:sp>
        <p:sp>
          <p:nvSpPr>
            <p:cNvPr id="134" name="Line 83"/>
            <p:cNvSpPr>
              <a:spLocks noChangeShapeType="1"/>
            </p:cNvSpPr>
            <p:nvPr/>
          </p:nvSpPr>
          <p:spPr bwMode="auto">
            <a:xfrm>
              <a:off x="2745" y="346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35" name="Line 84"/>
            <p:cNvSpPr>
              <a:spLocks noChangeShapeType="1"/>
            </p:cNvSpPr>
            <p:nvPr/>
          </p:nvSpPr>
          <p:spPr bwMode="auto">
            <a:xfrm>
              <a:off x="2703" y="3520"/>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36" name="Line 85"/>
            <p:cNvSpPr>
              <a:spLocks noChangeShapeType="1"/>
            </p:cNvSpPr>
            <p:nvPr/>
          </p:nvSpPr>
          <p:spPr bwMode="auto">
            <a:xfrm>
              <a:off x="2703" y="362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37" name="Line 86"/>
            <p:cNvSpPr>
              <a:spLocks noChangeShapeType="1"/>
            </p:cNvSpPr>
            <p:nvPr/>
          </p:nvSpPr>
          <p:spPr bwMode="auto">
            <a:xfrm>
              <a:off x="2745" y="368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grpSp>
      <p:pic>
        <p:nvPicPr>
          <p:cNvPr id="139" name="Picture 68" descr="rad24"/>
          <p:cNvPicPr preferRelativeResize="0">
            <a:picLocks noChangeAspect="1" noChangeArrowheads="1"/>
          </p:cNvPicPr>
          <p:nvPr/>
        </p:nvPicPr>
        <p:blipFill>
          <a:blip r:embed="rId7" cstate="print"/>
          <a:srcRect/>
          <a:stretch>
            <a:fillRect/>
          </a:stretch>
        </p:blipFill>
        <p:spPr bwMode="auto">
          <a:xfrm flipH="1">
            <a:off x="6808440" y="1605096"/>
            <a:ext cx="220485" cy="45719"/>
          </a:xfrm>
          <a:prstGeom prst="rect">
            <a:avLst/>
          </a:prstGeom>
          <a:noFill/>
          <a:ln w="9525">
            <a:noFill/>
            <a:miter lim="800000"/>
            <a:headEnd/>
            <a:tailEnd/>
          </a:ln>
        </p:spPr>
      </p:pic>
      <p:sp>
        <p:nvSpPr>
          <p:cNvPr id="140" name="Text Box 32"/>
          <p:cNvSpPr txBox="1">
            <a:spLocks noChangeArrowheads="1"/>
          </p:cNvSpPr>
          <p:nvPr/>
        </p:nvSpPr>
        <p:spPr bwMode="auto">
          <a:xfrm>
            <a:off x="2998614" y="2142832"/>
            <a:ext cx="1033463" cy="246062"/>
          </a:xfrm>
          <a:prstGeom prst="rect">
            <a:avLst/>
          </a:prstGeom>
          <a:noFill/>
          <a:ln w="9525">
            <a:noFill/>
            <a:miter lim="800000"/>
            <a:headEnd/>
            <a:tailEnd/>
          </a:ln>
        </p:spPr>
        <p:txBody>
          <a:bodyPr lIns="91391" tIns="45696" rIns="91391" bIns="45696">
            <a:spAutoFit/>
          </a:bodyPr>
          <a:lstStyle/>
          <a:p>
            <a:pPr algn="ctr"/>
            <a:r>
              <a:rPr lang="en-US" sz="1000" b="1" dirty="0" smtClean="0">
                <a:solidFill>
                  <a:prstClr val="black"/>
                </a:solidFill>
                <a:latin typeface="Arial" pitchFamily="34" charset="0"/>
                <a:cs typeface="Arial" pitchFamily="34" charset="0"/>
              </a:rPr>
              <a:t>GE/10GE</a:t>
            </a:r>
          </a:p>
        </p:txBody>
      </p:sp>
      <p:sp>
        <p:nvSpPr>
          <p:cNvPr id="145" name="Freeform 120"/>
          <p:cNvSpPr>
            <a:spLocks/>
          </p:cNvSpPr>
          <p:nvPr/>
        </p:nvSpPr>
        <p:spPr bwMode="auto">
          <a:xfrm>
            <a:off x="215565" y="2026466"/>
            <a:ext cx="1098886" cy="569029"/>
          </a:xfrm>
          <a:custGeom>
            <a:avLst/>
            <a:gdLst>
              <a:gd name="T0" fmla="*/ 2147483647 w 1020"/>
              <a:gd name="T1" fmla="*/ 2147483647 h 783"/>
              <a:gd name="T2" fmla="*/ 2147483647 w 1020"/>
              <a:gd name="T3" fmla="*/ 2147483647 h 783"/>
              <a:gd name="T4" fmla="*/ 2147483647 w 1020"/>
              <a:gd name="T5" fmla="*/ 2147483647 h 783"/>
              <a:gd name="T6" fmla="*/ 2147483647 w 1020"/>
              <a:gd name="T7" fmla="*/ 2147483647 h 783"/>
              <a:gd name="T8" fmla="*/ 2147483647 w 1020"/>
              <a:gd name="T9" fmla="*/ 2147483647 h 783"/>
              <a:gd name="T10" fmla="*/ 2147483647 w 1020"/>
              <a:gd name="T11" fmla="*/ 2147483647 h 783"/>
              <a:gd name="T12" fmla="*/ 2147483647 w 1020"/>
              <a:gd name="T13" fmla="*/ 2147483647 h 783"/>
              <a:gd name="T14" fmla="*/ 2147483647 w 1020"/>
              <a:gd name="T15" fmla="*/ 2147483647 h 783"/>
              <a:gd name="T16" fmla="*/ 2147483647 w 1020"/>
              <a:gd name="T17" fmla="*/ 2147483647 h 783"/>
              <a:gd name="T18" fmla="*/ 2147483647 w 1020"/>
              <a:gd name="T19" fmla="*/ 2147483647 h 783"/>
              <a:gd name="T20" fmla="*/ 2147483647 w 1020"/>
              <a:gd name="T21" fmla="*/ 2147483647 h 783"/>
              <a:gd name="T22" fmla="*/ 2147483647 w 1020"/>
              <a:gd name="T23" fmla="*/ 2147483647 h 783"/>
              <a:gd name="T24" fmla="*/ 2147483647 w 1020"/>
              <a:gd name="T25" fmla="*/ 2147483647 h 783"/>
              <a:gd name="T26" fmla="*/ 2147483647 w 1020"/>
              <a:gd name="T27" fmla="*/ 2147483647 h 783"/>
              <a:gd name="T28" fmla="*/ 2147483647 w 1020"/>
              <a:gd name="T29" fmla="*/ 2147483647 h 783"/>
              <a:gd name="T30" fmla="*/ 2147483647 w 1020"/>
              <a:gd name="T31" fmla="*/ 2147483647 h 783"/>
              <a:gd name="T32" fmla="*/ 2147483647 w 1020"/>
              <a:gd name="T33" fmla="*/ 2147483647 h 783"/>
              <a:gd name="T34" fmla="*/ 2147483647 w 1020"/>
              <a:gd name="T35" fmla="*/ 2147483647 h 783"/>
              <a:gd name="T36" fmla="*/ 2147483647 w 1020"/>
              <a:gd name="T37" fmla="*/ 2147483647 h 783"/>
              <a:gd name="T38" fmla="*/ 2147483647 w 1020"/>
              <a:gd name="T39" fmla="*/ 2147483647 h 783"/>
              <a:gd name="T40" fmla="*/ 2147483647 w 1020"/>
              <a:gd name="T41" fmla="*/ 2147483647 h 783"/>
              <a:gd name="T42" fmla="*/ 2147483647 w 1020"/>
              <a:gd name="T43" fmla="*/ 2147483647 h 783"/>
              <a:gd name="T44" fmla="*/ 2147483647 w 1020"/>
              <a:gd name="T45" fmla="*/ 2147483647 h 783"/>
              <a:gd name="T46" fmla="*/ 2147483647 w 1020"/>
              <a:gd name="T47" fmla="*/ 2147483647 h 783"/>
              <a:gd name="T48" fmla="*/ 2147483647 w 1020"/>
              <a:gd name="T49" fmla="*/ 2147483647 h 783"/>
              <a:gd name="T50" fmla="*/ 2147483647 w 1020"/>
              <a:gd name="T51" fmla="*/ 2147483647 h 783"/>
              <a:gd name="T52" fmla="*/ 2147483647 w 1020"/>
              <a:gd name="T53" fmla="*/ 2147483647 h 783"/>
              <a:gd name="T54" fmla="*/ 2147483647 w 1020"/>
              <a:gd name="T55" fmla="*/ 2147483647 h 783"/>
              <a:gd name="T56" fmla="*/ 2147483647 w 1020"/>
              <a:gd name="T57" fmla="*/ 2147483647 h 783"/>
              <a:gd name="T58" fmla="*/ 2147483647 w 1020"/>
              <a:gd name="T59" fmla="*/ 2147483647 h 783"/>
              <a:gd name="T60" fmla="*/ 2147483647 w 1020"/>
              <a:gd name="T61" fmla="*/ 2147483647 h 783"/>
              <a:gd name="T62" fmla="*/ 2147483647 w 1020"/>
              <a:gd name="T63" fmla="*/ 2147483647 h 783"/>
              <a:gd name="T64" fmla="*/ 2147483647 w 1020"/>
              <a:gd name="T65" fmla="*/ 2147483647 h 783"/>
              <a:gd name="T66" fmla="*/ 2147483647 w 1020"/>
              <a:gd name="T67" fmla="*/ 2147483647 h 783"/>
              <a:gd name="T68" fmla="*/ 2147483647 w 1020"/>
              <a:gd name="T69" fmla="*/ 2147483647 h 783"/>
              <a:gd name="T70" fmla="*/ 2147483647 w 1020"/>
              <a:gd name="T71" fmla="*/ 2147483647 h 783"/>
              <a:gd name="T72" fmla="*/ 2147483647 w 1020"/>
              <a:gd name="T73" fmla="*/ 2147483647 h 783"/>
              <a:gd name="T74" fmla="*/ 2147483647 w 1020"/>
              <a:gd name="T75" fmla="*/ 2147483647 h 783"/>
              <a:gd name="T76" fmla="*/ 2147483647 w 1020"/>
              <a:gd name="T77" fmla="*/ 2147483647 h 783"/>
              <a:gd name="T78" fmla="*/ 2147483647 w 1020"/>
              <a:gd name="T79" fmla="*/ 2147483647 h 783"/>
              <a:gd name="T80" fmla="*/ 2147483647 w 1020"/>
              <a:gd name="T81" fmla="*/ 2147483647 h 783"/>
              <a:gd name="T82" fmla="*/ 2147483647 w 1020"/>
              <a:gd name="T83" fmla="*/ 2147483647 h 783"/>
              <a:gd name="T84" fmla="*/ 2147483647 w 1020"/>
              <a:gd name="T85" fmla="*/ 2147483647 h 783"/>
              <a:gd name="T86" fmla="*/ 2147483647 w 1020"/>
              <a:gd name="T87" fmla="*/ 2147483647 h 783"/>
              <a:gd name="T88" fmla="*/ 2147483647 w 1020"/>
              <a:gd name="T89" fmla="*/ 2147483647 h 783"/>
              <a:gd name="T90" fmla="*/ 2147483647 w 1020"/>
              <a:gd name="T91" fmla="*/ 2147483647 h 783"/>
              <a:gd name="T92" fmla="*/ 2147483647 w 1020"/>
              <a:gd name="T93" fmla="*/ 2147483647 h 783"/>
              <a:gd name="T94" fmla="*/ 2147483647 w 1020"/>
              <a:gd name="T95" fmla="*/ 2147483647 h 783"/>
              <a:gd name="T96" fmla="*/ 2147483647 w 1020"/>
              <a:gd name="T97" fmla="*/ 2147483647 h 783"/>
              <a:gd name="T98" fmla="*/ 2147483647 w 1020"/>
              <a:gd name="T99" fmla="*/ 2147483647 h 783"/>
              <a:gd name="T100" fmla="*/ 2147483647 w 1020"/>
              <a:gd name="T101" fmla="*/ 2147483647 h 783"/>
              <a:gd name="T102" fmla="*/ 2147483647 w 1020"/>
              <a:gd name="T103" fmla="*/ 2147483647 h 783"/>
              <a:gd name="T104" fmla="*/ 2147483647 w 1020"/>
              <a:gd name="T105" fmla="*/ 2147483647 h 783"/>
              <a:gd name="T106" fmla="*/ 2147483647 w 1020"/>
              <a:gd name="T107" fmla="*/ 2147483647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rgbClr val="FFFFFF"/>
              </a:gs>
              <a:gs pos="100000">
                <a:srgbClr val="FFCFCF"/>
              </a:gs>
            </a:gsLst>
            <a:path path="rect">
              <a:fillToRect l="50000" t="50000" r="50000" b="50000"/>
            </a:path>
          </a:gradFill>
          <a:ln w="12700">
            <a:noFill/>
            <a:round/>
            <a:headEnd/>
            <a:tailEnd/>
          </a:ln>
          <a:effectLst>
            <a:prstShdw prst="shdw17" dist="17961" dir="2700000">
              <a:srgbClr val="997C7C"/>
            </a:prstShdw>
          </a:effectLst>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146" name="Rectangle 121"/>
          <p:cNvSpPr>
            <a:spLocks noChangeArrowheads="1"/>
          </p:cNvSpPr>
          <p:nvPr/>
        </p:nvSpPr>
        <p:spPr bwMode="auto">
          <a:xfrm>
            <a:off x="424404" y="2153424"/>
            <a:ext cx="668338" cy="369332"/>
          </a:xfrm>
          <a:prstGeom prst="rect">
            <a:avLst/>
          </a:prstGeom>
          <a:noFill/>
          <a:ln w="9525">
            <a:noFill/>
            <a:miter lim="800000"/>
            <a:headEnd/>
            <a:tailEnd/>
          </a:ln>
        </p:spPr>
        <p:txBody>
          <a:bodyPr lIns="0" tIns="0" rIns="0" bIns="0">
            <a:spAutoFit/>
          </a:bodyPr>
          <a:lstStyle/>
          <a:p>
            <a:pPr algn="ctr" eaLnBrk="0" hangingPunct="0"/>
            <a:r>
              <a:rPr lang="en-US" sz="1200" b="1" dirty="0" smtClean="0">
                <a:solidFill>
                  <a:srgbClr val="000000"/>
                </a:solidFill>
                <a:latin typeface="Arial" pitchFamily="34" charset="0"/>
                <a:cs typeface="Arial" pitchFamily="34" charset="0"/>
              </a:rPr>
              <a:t>TDM / </a:t>
            </a:r>
          </a:p>
          <a:p>
            <a:pPr algn="ctr" eaLnBrk="0" hangingPunct="0"/>
            <a:r>
              <a:rPr lang="en-US" sz="1200" b="1" dirty="0" smtClean="0">
                <a:solidFill>
                  <a:srgbClr val="000000"/>
                </a:solidFill>
                <a:latin typeface="Arial" pitchFamily="34" charset="0"/>
                <a:cs typeface="Arial" pitchFamily="34" charset="0"/>
              </a:rPr>
              <a:t>SONET</a:t>
            </a:r>
            <a:endParaRPr lang="en-US" sz="1200" b="1" dirty="0" smtClean="0">
              <a:solidFill>
                <a:prstClr val="black"/>
              </a:solidFill>
              <a:latin typeface="Arial" pitchFamily="34" charset="0"/>
              <a:cs typeface="Arial" pitchFamily="34" charset="0"/>
            </a:endParaRPr>
          </a:p>
        </p:txBody>
      </p:sp>
      <p:sp>
        <p:nvSpPr>
          <p:cNvPr id="149" name="Freeform 103"/>
          <p:cNvSpPr>
            <a:spLocks/>
          </p:cNvSpPr>
          <p:nvPr/>
        </p:nvSpPr>
        <p:spPr bwMode="auto">
          <a:xfrm>
            <a:off x="1145709" y="2535546"/>
            <a:ext cx="1077814" cy="367638"/>
          </a:xfrm>
          <a:custGeom>
            <a:avLst/>
            <a:gdLst>
              <a:gd name="T0" fmla="*/ 2147483647 w 676"/>
              <a:gd name="T1" fmla="*/ 0 h 1213"/>
              <a:gd name="T2" fmla="*/ 2147483647 w 676"/>
              <a:gd name="T3" fmla="*/ 0 h 1213"/>
              <a:gd name="T4" fmla="*/ 2147483647 w 676"/>
              <a:gd name="T5" fmla="*/ 2147483647 h 1213"/>
              <a:gd name="T6" fmla="*/ 0 w 676"/>
              <a:gd name="T7" fmla="*/ 2147483647 h 1213"/>
              <a:gd name="T8" fmla="*/ 0 60000 65536"/>
              <a:gd name="T9" fmla="*/ 0 60000 65536"/>
              <a:gd name="T10" fmla="*/ 0 60000 65536"/>
              <a:gd name="T11" fmla="*/ 0 60000 65536"/>
              <a:gd name="T12" fmla="*/ 0 w 676"/>
              <a:gd name="T13" fmla="*/ 0 h 1213"/>
              <a:gd name="T14" fmla="*/ 676 w 676"/>
              <a:gd name="T15" fmla="*/ 1213 h 1213"/>
            </a:gdLst>
            <a:ahLst/>
            <a:cxnLst>
              <a:cxn ang="T8">
                <a:pos x="T0" y="T1"/>
              </a:cxn>
              <a:cxn ang="T9">
                <a:pos x="T2" y="T3"/>
              </a:cxn>
              <a:cxn ang="T10">
                <a:pos x="T4" y="T5"/>
              </a:cxn>
              <a:cxn ang="T11">
                <a:pos x="T6" y="T7"/>
              </a:cxn>
            </a:cxnLst>
            <a:rect l="T12" t="T13" r="T14" b="T15"/>
            <a:pathLst>
              <a:path w="676" h="1213">
                <a:moveTo>
                  <a:pt x="676" y="0"/>
                </a:moveTo>
                <a:lnTo>
                  <a:pt x="349" y="0"/>
                </a:lnTo>
                <a:lnTo>
                  <a:pt x="349" y="1213"/>
                </a:lnTo>
                <a:lnTo>
                  <a:pt x="0" y="1213"/>
                </a:lnTo>
              </a:path>
            </a:pathLst>
          </a:custGeom>
          <a:noFill/>
          <a:ln w="12700">
            <a:solidFill>
              <a:schemeClr val="tx1"/>
            </a:solidFill>
            <a:round/>
            <a:headEnd/>
            <a:tailEnd/>
          </a:ln>
          <a:scene3d>
            <a:camera prst="orthographicFront"/>
            <a:lightRig rig="threePt" dir="t"/>
          </a:scene3d>
          <a:sp3d>
            <a:bevelT/>
          </a:sp3d>
        </p:spPr>
        <p:txBody>
          <a:bodyPr lIns="91431" tIns="45715" rIns="91431" bIns="45715"/>
          <a:lstStyle/>
          <a:p>
            <a:pPr algn="ctr">
              <a:defRPr/>
            </a:pPr>
            <a:endParaRPr lang="en-US" sz="1300" b="1">
              <a:solidFill>
                <a:prstClr val="black"/>
              </a:solidFill>
              <a:latin typeface="Arial" pitchFamily="34" charset="0"/>
              <a:cs typeface="Arial" pitchFamily="34" charset="0"/>
            </a:endParaRPr>
          </a:p>
        </p:txBody>
      </p:sp>
      <p:sp>
        <p:nvSpPr>
          <p:cNvPr id="150" name="Freeform 103"/>
          <p:cNvSpPr>
            <a:spLocks/>
          </p:cNvSpPr>
          <p:nvPr/>
        </p:nvSpPr>
        <p:spPr bwMode="auto">
          <a:xfrm>
            <a:off x="1176767" y="2566604"/>
            <a:ext cx="1077814" cy="367638"/>
          </a:xfrm>
          <a:custGeom>
            <a:avLst/>
            <a:gdLst>
              <a:gd name="T0" fmla="*/ 2147483647 w 676"/>
              <a:gd name="T1" fmla="*/ 0 h 1213"/>
              <a:gd name="T2" fmla="*/ 2147483647 w 676"/>
              <a:gd name="T3" fmla="*/ 0 h 1213"/>
              <a:gd name="T4" fmla="*/ 2147483647 w 676"/>
              <a:gd name="T5" fmla="*/ 2147483647 h 1213"/>
              <a:gd name="T6" fmla="*/ 0 w 676"/>
              <a:gd name="T7" fmla="*/ 2147483647 h 1213"/>
              <a:gd name="T8" fmla="*/ 0 60000 65536"/>
              <a:gd name="T9" fmla="*/ 0 60000 65536"/>
              <a:gd name="T10" fmla="*/ 0 60000 65536"/>
              <a:gd name="T11" fmla="*/ 0 60000 65536"/>
              <a:gd name="T12" fmla="*/ 0 w 676"/>
              <a:gd name="T13" fmla="*/ 0 h 1213"/>
              <a:gd name="T14" fmla="*/ 676 w 676"/>
              <a:gd name="T15" fmla="*/ 1213 h 1213"/>
            </a:gdLst>
            <a:ahLst/>
            <a:cxnLst>
              <a:cxn ang="T8">
                <a:pos x="T0" y="T1"/>
              </a:cxn>
              <a:cxn ang="T9">
                <a:pos x="T2" y="T3"/>
              </a:cxn>
              <a:cxn ang="T10">
                <a:pos x="T4" y="T5"/>
              </a:cxn>
              <a:cxn ang="T11">
                <a:pos x="T6" y="T7"/>
              </a:cxn>
            </a:cxnLst>
            <a:rect l="T12" t="T13" r="T14" b="T15"/>
            <a:pathLst>
              <a:path w="676" h="1213">
                <a:moveTo>
                  <a:pt x="676" y="0"/>
                </a:moveTo>
                <a:lnTo>
                  <a:pt x="349" y="0"/>
                </a:lnTo>
                <a:lnTo>
                  <a:pt x="349" y="1213"/>
                </a:lnTo>
                <a:lnTo>
                  <a:pt x="0" y="1213"/>
                </a:lnTo>
              </a:path>
            </a:pathLst>
          </a:custGeom>
          <a:noFill/>
          <a:ln w="12700">
            <a:solidFill>
              <a:schemeClr val="tx1"/>
            </a:solidFill>
            <a:prstDash val="lgDash"/>
            <a:round/>
            <a:headEnd/>
            <a:tailEnd/>
          </a:ln>
          <a:scene3d>
            <a:camera prst="orthographicFront"/>
            <a:lightRig rig="threePt" dir="t"/>
          </a:scene3d>
          <a:sp3d>
            <a:bevelT/>
          </a:sp3d>
        </p:spPr>
        <p:txBody>
          <a:bodyPr lIns="91431" tIns="45715" rIns="91431" bIns="45715"/>
          <a:lstStyle/>
          <a:p>
            <a:pPr algn="ctr">
              <a:defRPr/>
            </a:pPr>
            <a:endParaRPr lang="en-US" sz="1300" b="1">
              <a:solidFill>
                <a:prstClr val="black"/>
              </a:solidFill>
              <a:latin typeface="Arial" pitchFamily="34" charset="0"/>
              <a:cs typeface="Arial" pitchFamily="34" charset="0"/>
            </a:endParaRPr>
          </a:p>
        </p:txBody>
      </p:sp>
      <p:sp>
        <p:nvSpPr>
          <p:cNvPr id="147" name="Freeform 20"/>
          <p:cNvSpPr>
            <a:spLocks/>
          </p:cNvSpPr>
          <p:nvPr/>
        </p:nvSpPr>
        <p:spPr bwMode="auto">
          <a:xfrm>
            <a:off x="170980" y="2678888"/>
            <a:ext cx="1257770" cy="471314"/>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148" name="Rectangle 121"/>
          <p:cNvSpPr>
            <a:spLocks noChangeArrowheads="1"/>
          </p:cNvSpPr>
          <p:nvPr/>
        </p:nvSpPr>
        <p:spPr bwMode="auto">
          <a:xfrm>
            <a:off x="481419" y="2830196"/>
            <a:ext cx="668338" cy="184666"/>
          </a:xfrm>
          <a:prstGeom prst="rect">
            <a:avLst/>
          </a:prstGeom>
          <a:noFill/>
          <a:ln w="9525">
            <a:noFill/>
            <a:miter lim="800000"/>
            <a:headEnd/>
            <a:tailEnd/>
          </a:ln>
        </p:spPr>
        <p:txBody>
          <a:bodyPr lIns="0" tIns="0" rIns="0" bIns="0">
            <a:spAutoFit/>
          </a:bodyPr>
          <a:lstStyle/>
          <a:p>
            <a:pPr algn="ctr" eaLnBrk="0" hangingPunct="0"/>
            <a:r>
              <a:rPr lang="en-US" sz="1200" b="1" dirty="0" smtClean="0">
                <a:solidFill>
                  <a:srgbClr val="000000"/>
                </a:solidFill>
                <a:latin typeface="Arial" pitchFamily="34" charset="0"/>
                <a:cs typeface="Arial" pitchFamily="34" charset="0"/>
              </a:rPr>
              <a:t>IP / ETH</a:t>
            </a:r>
            <a:endParaRPr lang="en-US" sz="1200" b="1" dirty="0" smtClean="0">
              <a:solidFill>
                <a:prstClr val="black"/>
              </a:solidFill>
              <a:latin typeface="Arial" pitchFamily="34" charset="0"/>
              <a:cs typeface="Arial" pitchFamily="34" charset="0"/>
            </a:endParaRPr>
          </a:p>
        </p:txBody>
      </p:sp>
      <p:pic>
        <p:nvPicPr>
          <p:cNvPr id="121" name="Picture 124" descr="rad26"/>
          <p:cNvPicPr>
            <a:picLocks noChangeAspect="1" noChangeArrowheads="1"/>
          </p:cNvPicPr>
          <p:nvPr/>
        </p:nvPicPr>
        <p:blipFill>
          <a:blip r:embed="rId8" cstate="print"/>
          <a:srcRect/>
          <a:stretch>
            <a:fillRect/>
          </a:stretch>
        </p:blipFill>
        <p:spPr bwMode="auto">
          <a:xfrm>
            <a:off x="2220352" y="2306665"/>
            <a:ext cx="970523" cy="332473"/>
          </a:xfrm>
          <a:prstGeom prst="rect">
            <a:avLst/>
          </a:prstGeom>
          <a:noFill/>
          <a:ln w="9525">
            <a:noFill/>
            <a:miter lim="800000"/>
            <a:headEnd/>
            <a:tailEnd/>
          </a:ln>
        </p:spPr>
      </p:pic>
      <p:sp>
        <p:nvSpPr>
          <p:cNvPr id="151" name="Text Box 32"/>
          <p:cNvSpPr txBox="1">
            <a:spLocks noChangeArrowheads="1"/>
          </p:cNvSpPr>
          <p:nvPr/>
        </p:nvSpPr>
        <p:spPr bwMode="auto">
          <a:xfrm>
            <a:off x="1522239" y="2590507"/>
            <a:ext cx="1033463" cy="246062"/>
          </a:xfrm>
          <a:prstGeom prst="rect">
            <a:avLst/>
          </a:prstGeom>
          <a:noFill/>
          <a:ln w="9525">
            <a:noFill/>
            <a:miter lim="800000"/>
            <a:headEnd/>
            <a:tailEnd/>
          </a:ln>
        </p:spPr>
        <p:txBody>
          <a:bodyPr lIns="91391" tIns="45696" rIns="91391" bIns="45696">
            <a:spAutoFit/>
          </a:bodyPr>
          <a:lstStyle/>
          <a:p>
            <a:pPr algn="ctr"/>
            <a:r>
              <a:rPr lang="en-US" sz="1000" b="1" dirty="0" smtClean="0">
                <a:solidFill>
                  <a:prstClr val="black"/>
                </a:solidFill>
                <a:latin typeface="Arial" pitchFamily="34" charset="0"/>
                <a:cs typeface="Arial" pitchFamily="34" charset="0"/>
              </a:rPr>
              <a:t>GE/10GE</a:t>
            </a:r>
          </a:p>
        </p:txBody>
      </p:sp>
      <p:sp>
        <p:nvSpPr>
          <p:cNvPr id="8200" name="Line 16"/>
          <p:cNvSpPr>
            <a:spLocks noChangeShapeType="1"/>
          </p:cNvSpPr>
          <p:nvPr/>
        </p:nvSpPr>
        <p:spPr bwMode="auto">
          <a:xfrm>
            <a:off x="7058025" y="4812947"/>
            <a:ext cx="736600" cy="0"/>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sp>
        <p:nvSpPr>
          <p:cNvPr id="8201" name="Freeform 23"/>
          <p:cNvSpPr>
            <a:spLocks/>
          </p:cNvSpPr>
          <p:nvPr/>
        </p:nvSpPr>
        <p:spPr bwMode="auto">
          <a:xfrm>
            <a:off x="7142163" y="4868509"/>
            <a:ext cx="644525" cy="187325"/>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8202" name="Freeform 24"/>
          <p:cNvSpPr>
            <a:spLocks/>
          </p:cNvSpPr>
          <p:nvPr/>
        </p:nvSpPr>
        <p:spPr bwMode="auto">
          <a:xfrm flipV="1">
            <a:off x="7150100" y="4543072"/>
            <a:ext cx="644525" cy="203200"/>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91413" tIns="45706" rIns="91413" bIns="45706"/>
          <a:lstStyle/>
          <a:p>
            <a:pPr algn="ctr"/>
            <a:endParaRPr lang="en-US" b="1" smtClean="0">
              <a:solidFill>
                <a:prstClr val="black"/>
              </a:solidFill>
              <a:latin typeface="Arial" pitchFamily="34" charset="0"/>
              <a:cs typeface="Arial" pitchFamily="34" charset="0"/>
            </a:endParaRPr>
          </a:p>
        </p:txBody>
      </p:sp>
      <p:sp>
        <p:nvSpPr>
          <p:cNvPr id="8203" name="Line 25"/>
          <p:cNvSpPr>
            <a:spLocks noChangeShapeType="1"/>
          </p:cNvSpPr>
          <p:nvPr/>
        </p:nvSpPr>
        <p:spPr bwMode="auto">
          <a:xfrm>
            <a:off x="7767638" y="4587522"/>
            <a:ext cx="0" cy="179387"/>
          </a:xfrm>
          <a:prstGeom prst="line">
            <a:avLst/>
          </a:prstGeom>
          <a:noFill/>
          <a:ln w="28575" cap="rnd">
            <a:solidFill>
              <a:schemeClr val="tx1"/>
            </a:solidFill>
            <a:prstDash val="sysDot"/>
            <a:round/>
            <a:headEnd/>
            <a:tailEnd/>
          </a:ln>
        </p:spPr>
        <p:txBody>
          <a:bodyPr lIns="91413" tIns="45706" rIns="91413" bIns="45706"/>
          <a:lstStyle/>
          <a:p>
            <a:endParaRPr lang="en-US" b="1" smtClean="0">
              <a:solidFill>
                <a:prstClr val="black"/>
              </a:solidFill>
            </a:endParaRPr>
          </a:p>
        </p:txBody>
      </p:sp>
      <p:sp>
        <p:nvSpPr>
          <p:cNvPr id="8209" name="Text Box 43"/>
          <p:cNvSpPr txBox="1">
            <a:spLocks noChangeArrowheads="1"/>
          </p:cNvSpPr>
          <p:nvPr/>
        </p:nvSpPr>
        <p:spPr bwMode="auto">
          <a:xfrm>
            <a:off x="6380163" y="4435122"/>
            <a:ext cx="766762" cy="246062"/>
          </a:xfrm>
          <a:prstGeom prst="rect">
            <a:avLst/>
          </a:prstGeom>
          <a:noFill/>
          <a:ln w="9525">
            <a:noFill/>
            <a:miter lim="800000"/>
            <a:headEnd/>
            <a:tailEnd/>
          </a:ln>
        </p:spPr>
        <p:txBody>
          <a:bodyPr wrap="none" lIns="91391" tIns="45696" rIns="91391" bIns="45696">
            <a:spAutoFit/>
          </a:bodyPr>
          <a:lstStyle/>
          <a:p>
            <a:pPr algn="ctr"/>
            <a:r>
              <a:rPr lang="en-US" sz="1000" b="1" smtClean="0">
                <a:solidFill>
                  <a:prstClr val="black"/>
                </a:solidFill>
                <a:latin typeface="Arial" pitchFamily="34" charset="0"/>
                <a:cs typeface="Arial" pitchFamily="34" charset="0"/>
              </a:rPr>
              <a:t>IPmux-1E</a:t>
            </a:r>
          </a:p>
        </p:txBody>
      </p:sp>
      <p:sp>
        <p:nvSpPr>
          <p:cNvPr id="8212" name="Text Box 46"/>
          <p:cNvSpPr txBox="1">
            <a:spLocks noChangeArrowheads="1"/>
          </p:cNvSpPr>
          <p:nvPr/>
        </p:nvSpPr>
        <p:spPr bwMode="auto">
          <a:xfrm>
            <a:off x="7770813" y="4497034"/>
            <a:ext cx="809625" cy="373063"/>
          </a:xfrm>
          <a:prstGeom prst="rect">
            <a:avLst/>
          </a:prstGeom>
          <a:noFill/>
          <a:ln w="9525">
            <a:noFill/>
            <a:miter lim="800000"/>
            <a:headEnd/>
            <a:tailEnd/>
          </a:ln>
        </p:spPr>
        <p:txBody>
          <a:bodyPr wrap="none" lIns="91391" tIns="45696" rIns="91391" bIns="45696">
            <a:spAutoFit/>
          </a:bodyPr>
          <a:lstStyle/>
          <a:p>
            <a:pPr algn="ctr"/>
            <a:r>
              <a:rPr lang="en-US" sz="900" b="1" smtClean="0">
                <a:solidFill>
                  <a:prstClr val="black"/>
                </a:solidFill>
                <a:latin typeface="Arial" pitchFamily="34" charset="0"/>
                <a:cs typeface="Arial" pitchFamily="34" charset="0"/>
              </a:rPr>
              <a:t>4 FXS/FXO/</a:t>
            </a:r>
            <a:br>
              <a:rPr lang="en-US" sz="900" b="1" smtClean="0">
                <a:solidFill>
                  <a:prstClr val="black"/>
                </a:solidFill>
                <a:latin typeface="Arial" pitchFamily="34" charset="0"/>
                <a:cs typeface="Arial" pitchFamily="34" charset="0"/>
              </a:rPr>
            </a:br>
            <a:r>
              <a:rPr lang="en-US" sz="900" b="1" smtClean="0">
                <a:solidFill>
                  <a:prstClr val="black"/>
                </a:solidFill>
                <a:latin typeface="Arial" pitchFamily="34" charset="0"/>
                <a:cs typeface="Arial" pitchFamily="34" charset="0"/>
              </a:rPr>
              <a:t>E&amp;M/BRI</a:t>
            </a:r>
          </a:p>
        </p:txBody>
      </p:sp>
      <p:pic>
        <p:nvPicPr>
          <p:cNvPr id="8242" name="Picture 96" descr="rad2"/>
          <p:cNvPicPr>
            <a:picLocks noChangeAspect="1" noChangeArrowheads="1"/>
          </p:cNvPicPr>
          <p:nvPr/>
        </p:nvPicPr>
        <p:blipFill>
          <a:blip r:embed="rId9" cstate="print"/>
          <a:srcRect/>
          <a:stretch>
            <a:fillRect/>
          </a:stretch>
        </p:blipFill>
        <p:spPr bwMode="auto">
          <a:xfrm>
            <a:off x="6257925" y="4647847"/>
            <a:ext cx="1009650" cy="254000"/>
          </a:xfrm>
          <a:prstGeom prst="rect">
            <a:avLst/>
          </a:prstGeom>
          <a:noFill/>
          <a:ln w="9525">
            <a:noFill/>
            <a:miter lim="800000"/>
            <a:headEnd/>
            <a:tailEnd/>
          </a:ln>
        </p:spPr>
      </p:pic>
      <p:grpSp>
        <p:nvGrpSpPr>
          <p:cNvPr id="4" name="Group 81"/>
          <p:cNvGrpSpPr>
            <a:grpSpLocks/>
          </p:cNvGrpSpPr>
          <p:nvPr/>
        </p:nvGrpSpPr>
        <p:grpSpPr bwMode="auto">
          <a:xfrm flipH="1">
            <a:off x="7745413" y="4917722"/>
            <a:ext cx="87312" cy="263525"/>
            <a:chOff x="2703" y="3430"/>
            <a:chExt cx="80" cy="294"/>
          </a:xfrm>
        </p:grpSpPr>
        <p:sp>
          <p:nvSpPr>
            <p:cNvPr id="8328" name="Line 82"/>
            <p:cNvSpPr>
              <a:spLocks noChangeShapeType="1"/>
            </p:cNvSpPr>
            <p:nvPr/>
          </p:nvSpPr>
          <p:spPr bwMode="auto">
            <a:xfrm flipH="1">
              <a:off x="2743" y="3430"/>
              <a:ext cx="0" cy="294"/>
            </a:xfrm>
            <a:prstGeom prst="line">
              <a:avLst/>
            </a:prstGeom>
            <a:noFill/>
            <a:ln w="19050">
              <a:solidFill>
                <a:schemeClr val="tx1"/>
              </a:solidFill>
              <a:round/>
              <a:headEnd/>
              <a:tailEnd/>
            </a:ln>
          </p:spPr>
          <p:txBody>
            <a:bodyPr/>
            <a:lstStyle/>
            <a:p>
              <a:endParaRPr lang="en-US" b="1" smtClean="0">
                <a:solidFill>
                  <a:prstClr val="black"/>
                </a:solidFill>
              </a:endParaRPr>
            </a:p>
          </p:txBody>
        </p:sp>
        <p:sp>
          <p:nvSpPr>
            <p:cNvPr id="8329" name="Line 83"/>
            <p:cNvSpPr>
              <a:spLocks noChangeShapeType="1"/>
            </p:cNvSpPr>
            <p:nvPr/>
          </p:nvSpPr>
          <p:spPr bwMode="auto">
            <a:xfrm>
              <a:off x="2745" y="346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8330" name="Line 84"/>
            <p:cNvSpPr>
              <a:spLocks noChangeShapeType="1"/>
            </p:cNvSpPr>
            <p:nvPr/>
          </p:nvSpPr>
          <p:spPr bwMode="auto">
            <a:xfrm>
              <a:off x="2703" y="3520"/>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8331" name="Line 85"/>
            <p:cNvSpPr>
              <a:spLocks noChangeShapeType="1"/>
            </p:cNvSpPr>
            <p:nvPr/>
          </p:nvSpPr>
          <p:spPr bwMode="auto">
            <a:xfrm>
              <a:off x="2703" y="362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8332" name="Line 86"/>
            <p:cNvSpPr>
              <a:spLocks noChangeShapeType="1"/>
            </p:cNvSpPr>
            <p:nvPr/>
          </p:nvSpPr>
          <p:spPr bwMode="auto">
            <a:xfrm>
              <a:off x="2745" y="368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grpSp>
      <p:sp>
        <p:nvSpPr>
          <p:cNvPr id="142" name="Freeform 87"/>
          <p:cNvSpPr>
            <a:spLocks/>
          </p:cNvSpPr>
          <p:nvPr/>
        </p:nvSpPr>
        <p:spPr bwMode="auto">
          <a:xfrm>
            <a:off x="7180263" y="3249013"/>
            <a:ext cx="644525" cy="188912"/>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83103" tIns="41551" rIns="83103" bIns="41551"/>
          <a:lstStyle/>
          <a:p>
            <a:pPr algn="ctr"/>
            <a:endParaRPr lang="en-US" b="1" smtClean="0">
              <a:solidFill>
                <a:prstClr val="black"/>
              </a:solidFill>
              <a:latin typeface="Arial" pitchFamily="34" charset="0"/>
              <a:cs typeface="Arial" pitchFamily="34" charset="0"/>
            </a:endParaRPr>
          </a:p>
        </p:txBody>
      </p:sp>
      <p:sp>
        <p:nvSpPr>
          <p:cNvPr id="143" name="Freeform 88"/>
          <p:cNvSpPr>
            <a:spLocks/>
          </p:cNvSpPr>
          <p:nvPr/>
        </p:nvSpPr>
        <p:spPr bwMode="auto">
          <a:xfrm flipV="1">
            <a:off x="7188200" y="2939450"/>
            <a:ext cx="644525" cy="188913"/>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83103" tIns="41551" rIns="83103" bIns="41551"/>
          <a:lstStyle/>
          <a:p>
            <a:pPr algn="ctr"/>
            <a:endParaRPr lang="en-US" b="1" smtClean="0">
              <a:solidFill>
                <a:prstClr val="black"/>
              </a:solidFill>
              <a:latin typeface="Arial" pitchFamily="34" charset="0"/>
              <a:cs typeface="Arial" pitchFamily="34" charset="0"/>
            </a:endParaRPr>
          </a:p>
        </p:txBody>
      </p:sp>
      <p:sp>
        <p:nvSpPr>
          <p:cNvPr id="144" name="Line 89"/>
          <p:cNvSpPr>
            <a:spLocks noChangeShapeType="1"/>
          </p:cNvSpPr>
          <p:nvPr/>
        </p:nvSpPr>
        <p:spPr bwMode="auto">
          <a:xfrm>
            <a:off x="7805738" y="2982313"/>
            <a:ext cx="0" cy="179387"/>
          </a:xfrm>
          <a:prstGeom prst="line">
            <a:avLst/>
          </a:prstGeom>
          <a:noFill/>
          <a:ln w="28575" cap="rnd">
            <a:solidFill>
              <a:schemeClr val="tx1"/>
            </a:solidFill>
            <a:prstDash val="sysDot"/>
            <a:round/>
            <a:headEnd/>
            <a:tailEnd/>
          </a:ln>
        </p:spPr>
        <p:txBody>
          <a:bodyPr lIns="83103" tIns="41551" rIns="83103" bIns="41551"/>
          <a:lstStyle/>
          <a:p>
            <a:endParaRPr lang="en-US" b="1" smtClean="0">
              <a:solidFill>
                <a:prstClr val="black"/>
              </a:solidFill>
            </a:endParaRPr>
          </a:p>
        </p:txBody>
      </p:sp>
      <p:sp>
        <p:nvSpPr>
          <p:cNvPr id="152" name="Text Box 90"/>
          <p:cNvSpPr txBox="1">
            <a:spLocks noChangeArrowheads="1"/>
          </p:cNvSpPr>
          <p:nvPr/>
        </p:nvSpPr>
        <p:spPr bwMode="auto">
          <a:xfrm>
            <a:off x="7824177" y="2926750"/>
            <a:ext cx="1088662" cy="230784"/>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8, 16 or 32 E1/T1</a:t>
            </a:r>
          </a:p>
        </p:txBody>
      </p:sp>
      <p:sp>
        <p:nvSpPr>
          <p:cNvPr id="153" name="Text Box 91"/>
          <p:cNvSpPr txBox="1">
            <a:spLocks noChangeArrowheads="1"/>
          </p:cNvSpPr>
          <p:nvPr/>
        </p:nvSpPr>
        <p:spPr bwMode="auto">
          <a:xfrm>
            <a:off x="7854208" y="3317275"/>
            <a:ext cx="787296" cy="230784"/>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8 x FE / GE</a:t>
            </a:r>
          </a:p>
        </p:txBody>
      </p:sp>
      <p:sp>
        <p:nvSpPr>
          <p:cNvPr id="154" name="Text Box 92"/>
          <p:cNvSpPr txBox="1">
            <a:spLocks noChangeArrowheads="1"/>
          </p:cNvSpPr>
          <p:nvPr/>
        </p:nvSpPr>
        <p:spPr bwMode="auto">
          <a:xfrm>
            <a:off x="6374451" y="2725138"/>
            <a:ext cx="830578"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ETX-212A*</a:t>
            </a:r>
          </a:p>
        </p:txBody>
      </p:sp>
      <p:sp>
        <p:nvSpPr>
          <p:cNvPr id="155" name="Line 79"/>
          <p:cNvSpPr>
            <a:spLocks noChangeShapeType="1"/>
          </p:cNvSpPr>
          <p:nvPr/>
        </p:nvSpPr>
        <p:spPr bwMode="auto">
          <a:xfrm>
            <a:off x="7096125" y="3193450"/>
            <a:ext cx="736600" cy="0"/>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grpSp>
        <p:nvGrpSpPr>
          <p:cNvPr id="5" name="Group 81"/>
          <p:cNvGrpSpPr>
            <a:grpSpLocks/>
          </p:cNvGrpSpPr>
          <p:nvPr/>
        </p:nvGrpSpPr>
        <p:grpSpPr bwMode="auto">
          <a:xfrm flipH="1">
            <a:off x="7783513" y="3280763"/>
            <a:ext cx="87312" cy="265112"/>
            <a:chOff x="2703" y="3430"/>
            <a:chExt cx="80" cy="294"/>
          </a:xfrm>
        </p:grpSpPr>
        <p:sp>
          <p:nvSpPr>
            <p:cNvPr id="157" name="Line 82"/>
            <p:cNvSpPr>
              <a:spLocks noChangeShapeType="1"/>
            </p:cNvSpPr>
            <p:nvPr/>
          </p:nvSpPr>
          <p:spPr bwMode="auto">
            <a:xfrm flipH="1">
              <a:off x="2743" y="3430"/>
              <a:ext cx="0" cy="294"/>
            </a:xfrm>
            <a:prstGeom prst="line">
              <a:avLst/>
            </a:prstGeom>
            <a:noFill/>
            <a:ln w="19050">
              <a:solidFill>
                <a:schemeClr val="tx1"/>
              </a:solidFill>
              <a:round/>
              <a:headEnd/>
              <a:tailEnd/>
            </a:ln>
          </p:spPr>
          <p:txBody>
            <a:bodyPr/>
            <a:lstStyle/>
            <a:p>
              <a:endParaRPr lang="en-US" b="1" smtClean="0">
                <a:solidFill>
                  <a:prstClr val="black"/>
                </a:solidFill>
              </a:endParaRPr>
            </a:p>
          </p:txBody>
        </p:sp>
        <p:sp>
          <p:nvSpPr>
            <p:cNvPr id="158" name="Line 83"/>
            <p:cNvSpPr>
              <a:spLocks noChangeShapeType="1"/>
            </p:cNvSpPr>
            <p:nvPr/>
          </p:nvSpPr>
          <p:spPr bwMode="auto">
            <a:xfrm>
              <a:off x="2745" y="346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59" name="Line 84"/>
            <p:cNvSpPr>
              <a:spLocks noChangeShapeType="1"/>
            </p:cNvSpPr>
            <p:nvPr/>
          </p:nvSpPr>
          <p:spPr bwMode="auto">
            <a:xfrm>
              <a:off x="2703" y="3520"/>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60" name="Line 85"/>
            <p:cNvSpPr>
              <a:spLocks noChangeShapeType="1"/>
            </p:cNvSpPr>
            <p:nvPr/>
          </p:nvSpPr>
          <p:spPr bwMode="auto">
            <a:xfrm>
              <a:off x="2703" y="362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61" name="Line 86"/>
            <p:cNvSpPr>
              <a:spLocks noChangeShapeType="1"/>
            </p:cNvSpPr>
            <p:nvPr/>
          </p:nvSpPr>
          <p:spPr bwMode="auto">
            <a:xfrm>
              <a:off x="2745" y="368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grpSp>
      <p:pic>
        <p:nvPicPr>
          <p:cNvPr id="162" name="Picture 99" descr="rad16"/>
          <p:cNvPicPr>
            <a:picLocks noChangeAspect="1" noChangeArrowheads="1"/>
          </p:cNvPicPr>
          <p:nvPr/>
        </p:nvPicPr>
        <p:blipFill>
          <a:blip r:embed="rId5" cstate="print"/>
          <a:srcRect/>
          <a:stretch>
            <a:fillRect/>
          </a:stretch>
        </p:blipFill>
        <p:spPr bwMode="auto">
          <a:xfrm>
            <a:off x="6296025" y="2988663"/>
            <a:ext cx="1009650" cy="303212"/>
          </a:xfrm>
          <a:prstGeom prst="rect">
            <a:avLst/>
          </a:prstGeom>
          <a:noFill/>
          <a:ln w="9525">
            <a:noFill/>
            <a:miter lim="800000"/>
            <a:headEnd/>
            <a:tailEnd/>
          </a:ln>
        </p:spPr>
      </p:pic>
      <p:sp>
        <p:nvSpPr>
          <p:cNvPr id="176" name="Freeform 87"/>
          <p:cNvSpPr>
            <a:spLocks/>
          </p:cNvSpPr>
          <p:nvPr/>
        </p:nvSpPr>
        <p:spPr bwMode="auto">
          <a:xfrm>
            <a:off x="7142163" y="2525113"/>
            <a:ext cx="644525" cy="188912"/>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83103" tIns="41551" rIns="83103" bIns="41551"/>
          <a:lstStyle/>
          <a:p>
            <a:pPr algn="ctr"/>
            <a:endParaRPr lang="en-US" b="1" smtClean="0">
              <a:solidFill>
                <a:prstClr val="black"/>
              </a:solidFill>
              <a:latin typeface="Arial" pitchFamily="34" charset="0"/>
              <a:cs typeface="Arial" pitchFamily="34" charset="0"/>
            </a:endParaRPr>
          </a:p>
        </p:txBody>
      </p:sp>
      <p:sp>
        <p:nvSpPr>
          <p:cNvPr id="177" name="Freeform 88"/>
          <p:cNvSpPr>
            <a:spLocks/>
          </p:cNvSpPr>
          <p:nvPr/>
        </p:nvSpPr>
        <p:spPr bwMode="auto">
          <a:xfrm flipV="1">
            <a:off x="7150100" y="2215550"/>
            <a:ext cx="644525" cy="188913"/>
          </a:xfrm>
          <a:custGeom>
            <a:avLst/>
            <a:gdLst>
              <a:gd name="T0" fmla="*/ 0 w 426"/>
              <a:gd name="T1" fmla="*/ 0 h 168"/>
              <a:gd name="T2" fmla="*/ 2147483647 w 426"/>
              <a:gd name="T3" fmla="*/ 0 h 168"/>
              <a:gd name="T4" fmla="*/ 2147483647 w 426"/>
              <a:gd name="T5" fmla="*/ 2147483647 h 168"/>
              <a:gd name="T6" fmla="*/ 2147483647 w 426"/>
              <a:gd name="T7" fmla="*/ 2147483647 h 168"/>
              <a:gd name="T8" fmla="*/ 0 60000 65536"/>
              <a:gd name="T9" fmla="*/ 0 60000 65536"/>
              <a:gd name="T10" fmla="*/ 0 60000 65536"/>
              <a:gd name="T11" fmla="*/ 0 60000 65536"/>
              <a:gd name="T12" fmla="*/ 0 w 426"/>
              <a:gd name="T13" fmla="*/ 0 h 168"/>
              <a:gd name="T14" fmla="*/ 426 w 426"/>
              <a:gd name="T15" fmla="*/ 168 h 168"/>
            </a:gdLst>
            <a:ahLst/>
            <a:cxnLst>
              <a:cxn ang="T8">
                <a:pos x="T0" y="T1"/>
              </a:cxn>
              <a:cxn ang="T9">
                <a:pos x="T2" y="T3"/>
              </a:cxn>
              <a:cxn ang="T10">
                <a:pos x="T4" y="T5"/>
              </a:cxn>
              <a:cxn ang="T11">
                <a:pos x="T6" y="T7"/>
              </a:cxn>
            </a:cxnLst>
            <a:rect l="T12" t="T13" r="T14" b="T15"/>
            <a:pathLst>
              <a:path w="426" h="168">
                <a:moveTo>
                  <a:pt x="0" y="0"/>
                </a:moveTo>
                <a:lnTo>
                  <a:pt x="207" y="0"/>
                </a:lnTo>
                <a:lnTo>
                  <a:pt x="207" y="168"/>
                </a:lnTo>
                <a:lnTo>
                  <a:pt x="426" y="168"/>
                </a:lnTo>
              </a:path>
            </a:pathLst>
          </a:custGeom>
          <a:noFill/>
          <a:ln w="12700">
            <a:solidFill>
              <a:schemeClr val="tx1"/>
            </a:solidFill>
            <a:round/>
            <a:headEnd/>
            <a:tailEnd/>
          </a:ln>
        </p:spPr>
        <p:txBody>
          <a:bodyPr lIns="83103" tIns="41551" rIns="83103" bIns="41551"/>
          <a:lstStyle/>
          <a:p>
            <a:pPr algn="ctr"/>
            <a:endParaRPr lang="en-US" b="1" smtClean="0">
              <a:solidFill>
                <a:prstClr val="black"/>
              </a:solidFill>
              <a:latin typeface="Arial" pitchFamily="34" charset="0"/>
              <a:cs typeface="Arial" pitchFamily="34" charset="0"/>
            </a:endParaRPr>
          </a:p>
        </p:txBody>
      </p:sp>
      <p:sp>
        <p:nvSpPr>
          <p:cNvPr id="178" name="Line 89"/>
          <p:cNvSpPr>
            <a:spLocks noChangeShapeType="1"/>
          </p:cNvSpPr>
          <p:nvPr/>
        </p:nvSpPr>
        <p:spPr bwMode="auto">
          <a:xfrm>
            <a:off x="7767638" y="2258413"/>
            <a:ext cx="0" cy="179387"/>
          </a:xfrm>
          <a:prstGeom prst="line">
            <a:avLst/>
          </a:prstGeom>
          <a:noFill/>
          <a:ln w="28575" cap="rnd">
            <a:solidFill>
              <a:schemeClr val="tx1"/>
            </a:solidFill>
            <a:prstDash val="sysDot"/>
            <a:round/>
            <a:headEnd/>
            <a:tailEnd/>
          </a:ln>
        </p:spPr>
        <p:txBody>
          <a:bodyPr lIns="83103" tIns="41551" rIns="83103" bIns="41551"/>
          <a:lstStyle/>
          <a:p>
            <a:endParaRPr lang="en-US" b="1" smtClean="0">
              <a:solidFill>
                <a:prstClr val="black"/>
              </a:solidFill>
            </a:endParaRPr>
          </a:p>
        </p:txBody>
      </p:sp>
      <p:sp>
        <p:nvSpPr>
          <p:cNvPr id="179" name="Text Box 90"/>
          <p:cNvSpPr txBox="1">
            <a:spLocks noChangeArrowheads="1"/>
          </p:cNvSpPr>
          <p:nvPr/>
        </p:nvSpPr>
        <p:spPr bwMode="auto">
          <a:xfrm>
            <a:off x="7841604" y="2202850"/>
            <a:ext cx="768060" cy="230784"/>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4 or 8 E/T1</a:t>
            </a:r>
          </a:p>
        </p:txBody>
      </p:sp>
      <p:sp>
        <p:nvSpPr>
          <p:cNvPr id="180" name="Text Box 91"/>
          <p:cNvSpPr txBox="1">
            <a:spLocks noChangeArrowheads="1"/>
          </p:cNvSpPr>
          <p:nvPr/>
        </p:nvSpPr>
        <p:spPr bwMode="auto">
          <a:xfrm>
            <a:off x="7816108" y="2593375"/>
            <a:ext cx="787296" cy="230784"/>
          </a:xfrm>
          <a:prstGeom prst="rect">
            <a:avLst/>
          </a:prstGeom>
          <a:noFill/>
          <a:ln w="9525">
            <a:noFill/>
            <a:miter lim="800000"/>
            <a:headEnd/>
            <a:tailEnd/>
          </a:ln>
        </p:spPr>
        <p:txBody>
          <a:bodyPr wrap="none" lIns="91391" tIns="45696" rIns="91391" bIns="45696">
            <a:spAutoFit/>
          </a:bodyPr>
          <a:lstStyle/>
          <a:p>
            <a:pPr algn="ctr"/>
            <a:r>
              <a:rPr lang="en-US" sz="900" b="1" dirty="0" smtClean="0">
                <a:solidFill>
                  <a:prstClr val="black"/>
                </a:solidFill>
                <a:latin typeface="Arial" pitchFamily="34" charset="0"/>
                <a:cs typeface="Arial" pitchFamily="34" charset="0"/>
              </a:rPr>
              <a:t>5 x FE / GE</a:t>
            </a:r>
          </a:p>
        </p:txBody>
      </p:sp>
      <p:sp>
        <p:nvSpPr>
          <p:cNvPr id="181" name="Text Box 92"/>
          <p:cNvSpPr txBox="1">
            <a:spLocks noChangeArrowheads="1"/>
          </p:cNvSpPr>
          <p:nvPr/>
        </p:nvSpPr>
        <p:spPr bwMode="auto">
          <a:xfrm>
            <a:off x="6336351" y="2001238"/>
            <a:ext cx="830578"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ETX-205A*</a:t>
            </a:r>
          </a:p>
        </p:txBody>
      </p:sp>
      <p:sp>
        <p:nvSpPr>
          <p:cNvPr id="182" name="Line 79"/>
          <p:cNvSpPr>
            <a:spLocks noChangeShapeType="1"/>
          </p:cNvSpPr>
          <p:nvPr/>
        </p:nvSpPr>
        <p:spPr bwMode="auto">
          <a:xfrm>
            <a:off x="7058025" y="2469550"/>
            <a:ext cx="736600" cy="0"/>
          </a:xfrm>
          <a:prstGeom prst="line">
            <a:avLst/>
          </a:prstGeom>
          <a:noFill/>
          <a:ln w="12700">
            <a:solidFill>
              <a:schemeClr val="tx1"/>
            </a:solidFill>
            <a:round/>
            <a:headEnd/>
            <a:tailEnd/>
          </a:ln>
        </p:spPr>
        <p:txBody>
          <a:bodyPr lIns="91413" tIns="45706" rIns="91413" bIns="45706"/>
          <a:lstStyle/>
          <a:p>
            <a:endParaRPr lang="en-US" b="1" smtClean="0">
              <a:solidFill>
                <a:prstClr val="black"/>
              </a:solidFill>
            </a:endParaRPr>
          </a:p>
        </p:txBody>
      </p:sp>
      <p:grpSp>
        <p:nvGrpSpPr>
          <p:cNvPr id="6" name="Group 81"/>
          <p:cNvGrpSpPr>
            <a:grpSpLocks/>
          </p:cNvGrpSpPr>
          <p:nvPr/>
        </p:nvGrpSpPr>
        <p:grpSpPr bwMode="auto">
          <a:xfrm flipH="1">
            <a:off x="7745413" y="2556863"/>
            <a:ext cx="87312" cy="265112"/>
            <a:chOff x="2703" y="3430"/>
            <a:chExt cx="80" cy="294"/>
          </a:xfrm>
        </p:grpSpPr>
        <p:sp>
          <p:nvSpPr>
            <p:cNvPr id="184" name="Line 82"/>
            <p:cNvSpPr>
              <a:spLocks noChangeShapeType="1"/>
            </p:cNvSpPr>
            <p:nvPr/>
          </p:nvSpPr>
          <p:spPr bwMode="auto">
            <a:xfrm flipH="1">
              <a:off x="2743" y="3430"/>
              <a:ext cx="0" cy="294"/>
            </a:xfrm>
            <a:prstGeom prst="line">
              <a:avLst/>
            </a:prstGeom>
            <a:noFill/>
            <a:ln w="19050">
              <a:solidFill>
                <a:schemeClr val="tx1"/>
              </a:solidFill>
              <a:round/>
              <a:headEnd/>
              <a:tailEnd/>
            </a:ln>
          </p:spPr>
          <p:txBody>
            <a:bodyPr/>
            <a:lstStyle/>
            <a:p>
              <a:endParaRPr lang="en-US" b="1" smtClean="0">
                <a:solidFill>
                  <a:prstClr val="black"/>
                </a:solidFill>
              </a:endParaRPr>
            </a:p>
          </p:txBody>
        </p:sp>
        <p:sp>
          <p:nvSpPr>
            <p:cNvPr id="185" name="Line 83"/>
            <p:cNvSpPr>
              <a:spLocks noChangeShapeType="1"/>
            </p:cNvSpPr>
            <p:nvPr/>
          </p:nvSpPr>
          <p:spPr bwMode="auto">
            <a:xfrm>
              <a:off x="2745" y="346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86" name="Line 84"/>
            <p:cNvSpPr>
              <a:spLocks noChangeShapeType="1"/>
            </p:cNvSpPr>
            <p:nvPr/>
          </p:nvSpPr>
          <p:spPr bwMode="auto">
            <a:xfrm>
              <a:off x="2703" y="3520"/>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87" name="Line 85"/>
            <p:cNvSpPr>
              <a:spLocks noChangeShapeType="1"/>
            </p:cNvSpPr>
            <p:nvPr/>
          </p:nvSpPr>
          <p:spPr bwMode="auto">
            <a:xfrm>
              <a:off x="2703" y="362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sp>
          <p:nvSpPr>
            <p:cNvPr id="188" name="Line 86"/>
            <p:cNvSpPr>
              <a:spLocks noChangeShapeType="1"/>
            </p:cNvSpPr>
            <p:nvPr/>
          </p:nvSpPr>
          <p:spPr bwMode="auto">
            <a:xfrm>
              <a:off x="2745" y="3686"/>
              <a:ext cx="38" cy="0"/>
            </a:xfrm>
            <a:prstGeom prst="line">
              <a:avLst/>
            </a:prstGeom>
            <a:noFill/>
            <a:ln w="12700">
              <a:solidFill>
                <a:schemeClr val="tx1"/>
              </a:solidFill>
              <a:round/>
              <a:headEnd/>
              <a:tailEnd/>
            </a:ln>
          </p:spPr>
          <p:txBody>
            <a:bodyPr/>
            <a:lstStyle/>
            <a:p>
              <a:endParaRPr lang="en-US" b="1" smtClean="0">
                <a:solidFill>
                  <a:prstClr val="black"/>
                </a:solidFill>
              </a:endParaRPr>
            </a:p>
          </p:txBody>
        </p:sp>
      </p:grpSp>
      <p:pic>
        <p:nvPicPr>
          <p:cNvPr id="189" name="Picture 99" descr="rad16"/>
          <p:cNvPicPr>
            <a:picLocks noChangeAspect="1" noChangeArrowheads="1"/>
          </p:cNvPicPr>
          <p:nvPr/>
        </p:nvPicPr>
        <p:blipFill>
          <a:blip r:embed="rId5" cstate="print"/>
          <a:srcRect/>
          <a:stretch>
            <a:fillRect/>
          </a:stretch>
        </p:blipFill>
        <p:spPr bwMode="auto">
          <a:xfrm>
            <a:off x="6257925" y="2264763"/>
            <a:ext cx="1009650" cy="303212"/>
          </a:xfrm>
          <a:prstGeom prst="rect">
            <a:avLst/>
          </a:prstGeom>
          <a:noFill/>
          <a:ln w="9525">
            <a:noFill/>
            <a:miter lim="800000"/>
            <a:headEnd/>
            <a:tailEnd/>
          </a:ln>
        </p:spPr>
      </p:pic>
      <p:sp>
        <p:nvSpPr>
          <p:cNvPr id="204" name="Text Box 92"/>
          <p:cNvSpPr txBox="1">
            <a:spLocks noChangeArrowheads="1"/>
          </p:cNvSpPr>
          <p:nvPr/>
        </p:nvSpPr>
        <p:spPr bwMode="auto">
          <a:xfrm>
            <a:off x="7837980" y="6401788"/>
            <a:ext cx="532419" cy="246173"/>
          </a:xfrm>
          <a:prstGeom prst="rect">
            <a:avLst/>
          </a:prstGeom>
          <a:noFill/>
          <a:ln w="9525">
            <a:noFill/>
            <a:miter lim="800000"/>
            <a:headEnd/>
            <a:tailEnd/>
          </a:ln>
        </p:spPr>
        <p:txBody>
          <a:bodyPr wrap="none" lIns="91391" tIns="45696" rIns="91391" bIns="45696">
            <a:spAutoFit/>
          </a:bodyPr>
          <a:lstStyle/>
          <a:p>
            <a:pPr algn="ctr"/>
            <a:r>
              <a:rPr lang="en-US" sz="1000" b="1" dirty="0" smtClean="0">
                <a:solidFill>
                  <a:prstClr val="black"/>
                </a:solidFill>
                <a:latin typeface="Arial" pitchFamily="34" charset="0"/>
                <a:cs typeface="Arial" pitchFamily="34" charset="0"/>
              </a:rPr>
              <a:t>* New</a:t>
            </a:r>
          </a:p>
        </p:txBody>
      </p:sp>
      <p:sp>
        <p:nvSpPr>
          <p:cNvPr id="106" name="TextBox 105"/>
          <p:cNvSpPr txBox="1"/>
          <p:nvPr/>
        </p:nvSpPr>
        <p:spPr>
          <a:xfrm>
            <a:off x="641446" y="3620057"/>
            <a:ext cx="3855776" cy="369322"/>
          </a:xfrm>
          <a:prstGeom prst="rect">
            <a:avLst/>
          </a:prstGeom>
          <a:noFill/>
        </p:spPr>
        <p:txBody>
          <a:bodyPr wrap="square" lIns="91431" tIns="45715" rIns="91431" bIns="45715" rtlCol="0">
            <a:spAutoFit/>
          </a:bodyPr>
          <a:lstStyle/>
          <a:p>
            <a:pPr algn="ctr"/>
            <a:r>
              <a:rPr lang="en-US" dirty="0" smtClean="0">
                <a:latin typeface="Arial" pitchFamily="34" charset="0"/>
                <a:cs typeface="Arial" pitchFamily="34" charset="0"/>
              </a:rPr>
              <a:t>ETX-5300A Sample Configurations</a:t>
            </a:r>
          </a:p>
        </p:txBody>
      </p:sp>
      <p:graphicFrame>
        <p:nvGraphicFramePr>
          <p:cNvPr id="105" name="Table 104"/>
          <p:cNvGraphicFramePr>
            <a:graphicFrameLocks noGrp="1"/>
          </p:cNvGraphicFramePr>
          <p:nvPr/>
        </p:nvGraphicFramePr>
        <p:xfrm>
          <a:off x="295326" y="3985148"/>
          <a:ext cx="5272960" cy="2730844"/>
        </p:xfrm>
        <a:graphic>
          <a:graphicData uri="http://schemas.openxmlformats.org/drawingml/2006/table">
            <a:tbl>
              <a:tblPr firstRow="1" bandRow="1">
                <a:tableStyleId>{5C22544A-7EE6-4342-B048-85BDC9FD1C3A}</a:tableStyleId>
              </a:tblPr>
              <a:tblGrid>
                <a:gridCol w="953350"/>
                <a:gridCol w="1016390"/>
                <a:gridCol w="1827657"/>
                <a:gridCol w="1475563"/>
              </a:tblGrid>
              <a:tr h="282192">
                <a:tc gridSpan="2">
                  <a:txBody>
                    <a:bodyPr/>
                    <a:lstStyle/>
                    <a:p>
                      <a:r>
                        <a:rPr lang="en-US" sz="1200" dirty="0" smtClean="0"/>
                        <a:t>Ports Aggregated</a:t>
                      </a:r>
                      <a:endParaRPr lang="en-US" sz="1200" dirty="0"/>
                    </a:p>
                  </a:txBody>
                  <a:tcPr marL="45720" marR="45720" marT="18288" marB="18288"/>
                </a:tc>
                <a:tc hMerge="1">
                  <a:txBody>
                    <a:bodyPr/>
                    <a:lstStyle/>
                    <a:p>
                      <a:endParaRPr lang="en-US" sz="1100" dirty="0"/>
                    </a:p>
                  </a:txBody>
                  <a:tcPr marL="45720" marR="45720" marT="18288" marB="18288"/>
                </a:tc>
                <a:tc rowSpan="2">
                  <a:txBody>
                    <a:bodyPr/>
                    <a:lstStyle/>
                    <a:p>
                      <a:r>
                        <a:rPr lang="en-US" sz="1200" dirty="0" smtClean="0"/>
                        <a:t>10GE LAG Groups (Card Protection)</a:t>
                      </a:r>
                      <a:endParaRPr lang="en-US" sz="1200" dirty="0"/>
                    </a:p>
                  </a:txBody>
                  <a:tcPr marL="45720" marR="45720" marT="18288" marB="18288"/>
                </a:tc>
                <a:tc rowSpan="2">
                  <a:txBody>
                    <a:bodyPr/>
                    <a:lstStyle/>
                    <a:p>
                      <a:r>
                        <a:rPr lang="en-US" sz="1200" dirty="0" smtClean="0"/>
                        <a:t>Modules</a:t>
                      </a:r>
                    </a:p>
                    <a:p>
                      <a:r>
                        <a:rPr lang="en-US" sz="1200" dirty="0" smtClean="0"/>
                        <a:t>Req.</a:t>
                      </a:r>
                      <a:endParaRPr lang="en-US" sz="1200" dirty="0"/>
                    </a:p>
                  </a:txBody>
                  <a:tcPr marL="45720" marR="45720" marT="18288" marB="18288"/>
                </a:tc>
              </a:tr>
              <a:tr h="318310">
                <a:tc>
                  <a:txBody>
                    <a:bodyPr/>
                    <a:lstStyle/>
                    <a:p>
                      <a:pPr marL="0" algn="l" defTabSz="914400" rtl="0" eaLnBrk="1" latinLnBrk="0" hangingPunct="1"/>
                      <a:r>
                        <a:rPr lang="en-US" sz="1200" b="1" kern="1200" dirty="0" smtClean="0">
                          <a:solidFill>
                            <a:schemeClr val="lt1"/>
                          </a:solidFill>
                          <a:latin typeface="+mn-lt"/>
                          <a:ea typeface="+mn-ea"/>
                          <a:cs typeface="+mn-cs"/>
                        </a:rPr>
                        <a:t>Ch</a:t>
                      </a:r>
                      <a:r>
                        <a:rPr lang="en-US" sz="1200" b="1" kern="1200" baseline="0" dirty="0" smtClean="0">
                          <a:solidFill>
                            <a:schemeClr val="lt1"/>
                          </a:solidFill>
                          <a:latin typeface="+mn-lt"/>
                          <a:ea typeface="+mn-ea"/>
                          <a:cs typeface="+mn-cs"/>
                        </a:rPr>
                        <a:t> OC3/STM1</a:t>
                      </a:r>
                      <a:endParaRPr lang="en-US" sz="1200" b="1" kern="1200" dirty="0">
                        <a:solidFill>
                          <a:schemeClr val="lt1"/>
                        </a:solidFill>
                        <a:latin typeface="+mn-lt"/>
                        <a:ea typeface="+mn-ea"/>
                        <a:cs typeface="+mn-cs"/>
                      </a:endParaRPr>
                    </a:p>
                  </a:txBody>
                  <a:tcPr marL="45720" marR="45720" marT="18288" marB="18288">
                    <a:solidFill>
                      <a:schemeClr val="bg2">
                        <a:lumMod val="75000"/>
                      </a:schemeClr>
                    </a:solidFill>
                  </a:tcPr>
                </a:tc>
                <a:tc>
                  <a:txBody>
                    <a:bodyPr/>
                    <a:lstStyle/>
                    <a:p>
                      <a:pPr marL="0" algn="l" defTabSz="914400" rtl="0" eaLnBrk="1" latinLnBrk="0" hangingPunct="1"/>
                      <a:r>
                        <a:rPr lang="en-US" sz="1200" b="1" kern="1200" dirty="0" smtClean="0">
                          <a:solidFill>
                            <a:schemeClr val="lt1"/>
                          </a:solidFill>
                          <a:latin typeface="+mn-lt"/>
                          <a:ea typeface="+mn-ea"/>
                          <a:cs typeface="+mn-cs"/>
                        </a:rPr>
                        <a:t>Ethernet</a:t>
                      </a:r>
                      <a:endParaRPr lang="en-US" sz="1200" b="1" kern="1200" dirty="0">
                        <a:solidFill>
                          <a:schemeClr val="lt1"/>
                        </a:solidFill>
                        <a:latin typeface="+mn-lt"/>
                        <a:ea typeface="+mn-ea"/>
                        <a:cs typeface="+mn-cs"/>
                      </a:endParaRPr>
                    </a:p>
                  </a:txBody>
                  <a:tcPr marL="45720" marR="45720" marT="18288" marB="18288">
                    <a:solidFill>
                      <a:schemeClr val="bg2">
                        <a:lumMod val="75000"/>
                      </a:schemeClr>
                    </a:solidFill>
                  </a:tcPr>
                </a:tc>
                <a:tc vMerge="1">
                  <a:txBody>
                    <a:bodyPr/>
                    <a:lstStyle/>
                    <a:p>
                      <a:endParaRPr lang="en-US"/>
                    </a:p>
                  </a:txBody>
                  <a:tcPr/>
                </a:tc>
                <a:tc vMerge="1">
                  <a:txBody>
                    <a:bodyPr/>
                    <a:lstStyle/>
                    <a:p>
                      <a:endParaRPr lang="en-US"/>
                    </a:p>
                  </a:txBody>
                  <a:tcPr/>
                </a:tc>
              </a:tr>
              <a:tr h="254092">
                <a:tc>
                  <a:txBody>
                    <a:bodyPr/>
                    <a:lstStyle/>
                    <a:p>
                      <a:pPr algn="ctr"/>
                      <a:r>
                        <a:rPr lang="en-US" sz="1200" dirty="0" smtClean="0"/>
                        <a:t> - </a:t>
                      </a:r>
                      <a:endParaRPr lang="en-US" sz="1200" dirty="0"/>
                    </a:p>
                  </a:txBody>
                  <a:tcPr marL="45720" marR="45720" marT="18288" marB="18288"/>
                </a:tc>
                <a:tc>
                  <a:txBody>
                    <a:bodyPr/>
                    <a:lstStyle/>
                    <a:p>
                      <a:pPr algn="ctr"/>
                      <a:r>
                        <a:rPr lang="en-US" sz="1200" dirty="0" smtClean="0"/>
                        <a:t>6 x 10GE</a:t>
                      </a:r>
                      <a:endParaRPr lang="en-US" sz="1200" dirty="0"/>
                    </a:p>
                  </a:txBody>
                  <a:tcPr marL="45720" marR="45720" marT="18288" marB="18288"/>
                </a:tc>
                <a:tc>
                  <a:txBody>
                    <a:bodyPr/>
                    <a:lstStyle/>
                    <a:p>
                      <a:pPr algn="ctr"/>
                      <a:r>
                        <a:rPr lang="en-US" sz="1200" dirty="0" smtClean="0"/>
                        <a:t>1 (2 ports)</a:t>
                      </a:r>
                      <a:endParaRPr lang="en-US" sz="1200" dirty="0"/>
                    </a:p>
                  </a:txBody>
                  <a:tcPr marL="45720" marR="45720" marT="18288" marB="18288"/>
                </a:tc>
                <a:tc>
                  <a:txBody>
                    <a:bodyPr/>
                    <a:lstStyle/>
                    <a:p>
                      <a:r>
                        <a:rPr lang="en-US" sz="1200" dirty="0" smtClean="0"/>
                        <a:t>2 x Main</a:t>
                      </a:r>
                      <a:endParaRPr lang="en-US" sz="1200" dirty="0"/>
                    </a:p>
                  </a:txBody>
                  <a:tcPr marL="45720" marR="45720" marT="18288" marB="18288"/>
                </a:tc>
              </a:tr>
              <a:tr h="389011">
                <a:tc>
                  <a:txBody>
                    <a:bodyPr/>
                    <a:lstStyle/>
                    <a:p>
                      <a:pPr algn="ctr"/>
                      <a:r>
                        <a:rPr lang="en-US" sz="1200" dirty="0" smtClean="0"/>
                        <a:t>4/2+2</a:t>
                      </a:r>
                      <a:endParaRPr lang="en-US" sz="1200" dirty="0"/>
                    </a:p>
                  </a:txBody>
                  <a:tcPr marL="45720" marR="45720" marT="18288" marB="18288"/>
                </a:tc>
                <a:tc>
                  <a:txBody>
                    <a:bodyPr/>
                    <a:lstStyle/>
                    <a:p>
                      <a:pPr algn="ctr"/>
                      <a:r>
                        <a:rPr lang="en-US" sz="1200" dirty="0" smtClean="0"/>
                        <a:t>6</a:t>
                      </a:r>
                      <a:r>
                        <a:rPr lang="en-US" sz="1200" baseline="0" dirty="0" smtClean="0"/>
                        <a:t> x10GE</a:t>
                      </a:r>
                      <a:endParaRPr lang="en-US" sz="1200" dirty="0"/>
                    </a:p>
                  </a:txBody>
                  <a:tcPr marL="45720" marR="45720" marT="18288" marB="18288"/>
                </a:tc>
                <a:tc>
                  <a:txBody>
                    <a:bodyPr/>
                    <a:lstStyle/>
                    <a:p>
                      <a:pPr algn="ctr"/>
                      <a:r>
                        <a:rPr lang="en-US" sz="1200" dirty="0" smtClean="0"/>
                        <a:t>1 (2 ports)</a:t>
                      </a:r>
                      <a:endParaRPr lang="en-US" sz="1200" dirty="0"/>
                    </a:p>
                  </a:txBody>
                  <a:tcPr marL="45720" marR="45720" marT="18288" marB="18288"/>
                </a:tc>
                <a:tc>
                  <a:txBody>
                    <a:bodyPr/>
                    <a:lstStyle/>
                    <a:p>
                      <a:r>
                        <a:rPr lang="en-US" sz="1200" dirty="0" smtClean="0"/>
                        <a:t>2 x Main</a:t>
                      </a:r>
                    </a:p>
                    <a:p>
                      <a:r>
                        <a:rPr lang="en-US" sz="1200" dirty="0" smtClean="0"/>
                        <a:t>1 x T</a:t>
                      </a:r>
                      <a:r>
                        <a:rPr lang="en-US" sz="1200" baseline="0" dirty="0" smtClean="0"/>
                        <a:t>DM I/O</a:t>
                      </a:r>
                      <a:endParaRPr lang="en-US" sz="1200" dirty="0"/>
                    </a:p>
                  </a:txBody>
                  <a:tcPr marL="45720" marR="45720" marT="18288" marB="18288"/>
                </a:tc>
              </a:tr>
              <a:tr h="389011">
                <a:tc>
                  <a:txBody>
                    <a:bodyPr/>
                    <a:lstStyle/>
                    <a:p>
                      <a:pPr algn="ctr"/>
                      <a:r>
                        <a:rPr lang="en-US" sz="1200" dirty="0" smtClean="0"/>
                        <a:t>8/4+4</a:t>
                      </a:r>
                    </a:p>
                  </a:txBody>
                  <a:tcPr marL="45720" marR="45720"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6 x 10GE</a:t>
                      </a:r>
                    </a:p>
                  </a:txBody>
                  <a:tcPr marL="45720" marR="45720" marT="18288" marB="18288"/>
                </a:tc>
                <a:tc>
                  <a:txBody>
                    <a:bodyPr/>
                    <a:lstStyle/>
                    <a:p>
                      <a:pPr algn="ctr"/>
                      <a:r>
                        <a:rPr lang="en-US" sz="1200" dirty="0" smtClean="0"/>
                        <a:t>2 (4 ports)</a:t>
                      </a:r>
                      <a:endParaRPr lang="en-US" sz="1200" dirty="0"/>
                    </a:p>
                  </a:txBody>
                  <a:tcPr marL="45720" marR="45720" marT="18288" marB="18288"/>
                </a:tc>
                <a:tc>
                  <a:txBody>
                    <a:bodyPr/>
                    <a:lstStyle/>
                    <a:p>
                      <a:r>
                        <a:rPr lang="en-US" sz="1200" dirty="0" smtClean="0"/>
                        <a:t>2 x Main</a:t>
                      </a:r>
                    </a:p>
                    <a:p>
                      <a:r>
                        <a:rPr lang="en-US" sz="1200" dirty="0" smtClean="0"/>
                        <a:t>2 x TDM I/O</a:t>
                      </a:r>
                      <a:endParaRPr lang="en-US" sz="1200" dirty="0"/>
                    </a:p>
                  </a:txBody>
                  <a:tcPr marL="45720" marR="45720" marT="18288" marB="18288"/>
                </a:tc>
              </a:tr>
              <a:tr h="564385">
                <a:tc>
                  <a:txBody>
                    <a:bodyPr/>
                    <a:lstStyle/>
                    <a:p>
                      <a:pPr algn="ctr"/>
                      <a:r>
                        <a:rPr lang="en-US" sz="1200" dirty="0" smtClean="0"/>
                        <a:t> 8/4+4</a:t>
                      </a:r>
                      <a:endParaRPr lang="en-US" sz="1200" dirty="0"/>
                    </a:p>
                  </a:txBody>
                  <a:tcPr marL="45720" marR="45720" marT="18288" marB="18288"/>
                </a:tc>
                <a:tc>
                  <a:txBody>
                    <a:bodyPr/>
                    <a:lstStyle/>
                    <a:p>
                      <a:pPr algn="ctr"/>
                      <a:r>
                        <a:rPr lang="en-US" sz="1200" dirty="0" smtClean="0"/>
                        <a:t>40 x GE</a:t>
                      </a:r>
                    </a:p>
                    <a:p>
                      <a:pPr algn="ctr"/>
                      <a:r>
                        <a:rPr lang="en-US" sz="1200" dirty="0" smtClean="0"/>
                        <a:t>6 x</a:t>
                      </a:r>
                      <a:r>
                        <a:rPr lang="en-US" sz="1200" baseline="0" dirty="0" smtClean="0"/>
                        <a:t> 10GE</a:t>
                      </a:r>
                      <a:endParaRPr lang="en-US" sz="1200" dirty="0"/>
                    </a:p>
                  </a:txBody>
                  <a:tcPr marL="45720" marR="45720" marT="18288" marB="18288"/>
                </a:tc>
                <a:tc>
                  <a:txBody>
                    <a:bodyPr/>
                    <a:lstStyle/>
                    <a:p>
                      <a:pPr algn="ctr"/>
                      <a:r>
                        <a:rPr lang="en-US" sz="1200" dirty="0" smtClean="0"/>
                        <a:t>2 (4 ports)</a:t>
                      </a:r>
                      <a:endParaRPr lang="en-US" sz="1200" dirty="0"/>
                    </a:p>
                  </a:txBody>
                  <a:tcPr marL="45720" marR="45720" marT="18288" marB="18288"/>
                </a:tc>
                <a:tc>
                  <a:txBody>
                    <a:bodyPr/>
                    <a:lstStyle/>
                    <a:p>
                      <a:r>
                        <a:rPr lang="en-US" sz="1200" dirty="0" smtClean="0"/>
                        <a:t>2 x Main</a:t>
                      </a:r>
                    </a:p>
                    <a:p>
                      <a:r>
                        <a:rPr lang="en-US" sz="1200" dirty="0" smtClean="0"/>
                        <a:t>2x TDM I/O</a:t>
                      </a:r>
                    </a:p>
                    <a:p>
                      <a:r>
                        <a:rPr lang="en-US" sz="1200" dirty="0" smtClean="0"/>
                        <a:t>2 x GE I/O</a:t>
                      </a:r>
                      <a:endParaRPr lang="en-US" sz="1200" dirty="0"/>
                    </a:p>
                  </a:txBody>
                  <a:tcPr marL="45720" marR="45720" marT="18288" marB="18288"/>
                </a:tc>
              </a:tr>
              <a:tr h="389011">
                <a:tc>
                  <a:txBody>
                    <a:bodyPr/>
                    <a:lstStyle/>
                    <a:p>
                      <a:pPr algn="ctr"/>
                      <a:r>
                        <a:rPr lang="en-US" sz="1200" dirty="0" smtClean="0"/>
                        <a:t>16/8+8</a:t>
                      </a:r>
                      <a:endParaRPr lang="en-US" sz="1200" dirty="0"/>
                    </a:p>
                  </a:txBody>
                  <a:tcPr marL="45720" marR="45720" marT="18288" marB="18288"/>
                </a:tc>
                <a:tc>
                  <a:txBody>
                    <a:bodyPr/>
                    <a:lstStyle/>
                    <a:p>
                      <a:pPr algn="ctr"/>
                      <a:r>
                        <a:rPr lang="en-US" sz="1200" dirty="0" smtClean="0"/>
                        <a:t>6 x 10GE</a:t>
                      </a:r>
                      <a:endParaRPr lang="en-US" sz="1200" dirty="0"/>
                    </a:p>
                  </a:txBody>
                  <a:tcPr marL="45720" marR="45720" marT="18288" marB="18288"/>
                </a:tc>
                <a:tc>
                  <a:txBody>
                    <a:bodyPr/>
                    <a:lstStyle/>
                    <a:p>
                      <a:pPr algn="ctr"/>
                      <a:r>
                        <a:rPr lang="en-US" sz="1200" dirty="0" smtClean="0"/>
                        <a:t>2 (4 ports)</a:t>
                      </a:r>
                      <a:endParaRPr lang="en-US" sz="1200" dirty="0"/>
                    </a:p>
                  </a:txBody>
                  <a:tcPr marL="45720" marR="45720" marT="18288" marB="18288"/>
                </a:tc>
                <a:tc>
                  <a:txBody>
                    <a:bodyPr/>
                    <a:lstStyle/>
                    <a:p>
                      <a:r>
                        <a:rPr lang="en-US" sz="1200" dirty="0" smtClean="0"/>
                        <a:t>2 x Main</a:t>
                      </a:r>
                    </a:p>
                    <a:p>
                      <a:r>
                        <a:rPr lang="en-US" sz="1200" dirty="0" smtClean="0"/>
                        <a:t>4 x TDM I/O</a:t>
                      </a:r>
                    </a:p>
                  </a:txBody>
                  <a:tcPr marL="45720" marR="45720" marT="18288" marB="18288"/>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77778E-7 -4.07407E-6 L 0.17361 -0.29444 " pathEditMode="relative" rAng="0" ptsTypes="AA">
                                      <p:cBhvr>
                                        <p:cTn id="6" dur="2000" fill="hold"/>
                                        <p:tgtEl>
                                          <p:spTgt spid="105"/>
                                        </p:tgtEl>
                                        <p:attrNameLst>
                                          <p:attrName>ppt_x</p:attrName>
                                          <p:attrName>ppt_y</p:attrName>
                                        </p:attrNameLst>
                                      </p:cBhvr>
                                      <p:rCtr x="87" y="-147"/>
                                    </p:animMotion>
                                  </p:childTnLst>
                                </p:cTn>
                              </p:par>
                              <p:par>
                                <p:cTn id="7" presetID="6" presetClass="emph" presetSubtype="0" fill="hold" nodeType="withEffect">
                                  <p:stCondLst>
                                    <p:cond delay="0"/>
                                  </p:stCondLst>
                                  <p:childTnLst>
                                    <p:animScale>
                                      <p:cBhvr>
                                        <p:cTn id="8" dur="2000" fill="hold"/>
                                        <p:tgtEl>
                                          <p:spTgt spid="1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Purple Telecom Requirements</a:t>
            </a:r>
            <a:endParaRPr lang="en-US" dirty="0"/>
          </a:p>
        </p:txBody>
      </p:sp>
      <p:sp>
        <p:nvSpPr>
          <p:cNvPr id="3" name="Text Placeholder 2"/>
          <p:cNvSpPr>
            <a:spLocks noGrp="1"/>
          </p:cNvSpPr>
          <p:nvPr>
            <p:ph type="body" sz="quarter" idx="10"/>
          </p:nvPr>
        </p:nvSpPr>
        <p:spPr>
          <a:xfrm>
            <a:off x="381000" y="962025"/>
            <a:ext cx="8763000" cy="5943600"/>
          </a:xfrm>
        </p:spPr>
        <p:txBody>
          <a:bodyPr/>
          <a:lstStyle/>
          <a:p>
            <a:r>
              <a:rPr lang="en-US" sz="1800" b="1" dirty="0" smtClean="0"/>
              <a:t>Customer background</a:t>
            </a:r>
            <a:r>
              <a:rPr lang="en-US" sz="1800" dirty="0" smtClean="0"/>
              <a:t>:</a:t>
            </a:r>
          </a:p>
          <a:p>
            <a:pPr lvl="1"/>
            <a:r>
              <a:rPr lang="en-US" sz="1600" dirty="0" smtClean="0"/>
              <a:t>“</a:t>
            </a:r>
            <a:r>
              <a:rPr lang="en-US" sz="1600" b="1" dirty="0" smtClean="0"/>
              <a:t>Purple</a:t>
            </a:r>
            <a:r>
              <a:rPr lang="en-US" sz="1600" dirty="0" smtClean="0"/>
              <a:t>” is a company formed by the merger of “</a:t>
            </a:r>
            <a:r>
              <a:rPr lang="en-US" sz="1600" b="1" dirty="0" smtClean="0"/>
              <a:t>Green Telecom</a:t>
            </a:r>
            <a:r>
              <a:rPr lang="en-US" sz="1600" dirty="0" smtClean="0"/>
              <a:t>” and “</a:t>
            </a:r>
            <a:r>
              <a:rPr lang="en-US" sz="1600" b="1" dirty="0" smtClean="0"/>
              <a:t>Red Telecom</a:t>
            </a:r>
            <a:r>
              <a:rPr lang="en-US" sz="1600" dirty="0" smtClean="0"/>
              <a:t>”</a:t>
            </a:r>
          </a:p>
          <a:p>
            <a:pPr lvl="1"/>
            <a:r>
              <a:rPr lang="en-US" sz="1600" b="1" dirty="0" smtClean="0"/>
              <a:t>Purple</a:t>
            </a:r>
            <a:r>
              <a:rPr lang="en-US" sz="1600" dirty="0" smtClean="0"/>
              <a:t> owns an IP/MPLS network and an SDH network  (legacy from “Green Telecom”)</a:t>
            </a:r>
          </a:p>
          <a:p>
            <a:pPr lvl="1"/>
            <a:r>
              <a:rPr lang="en-US" sz="1600" dirty="0" smtClean="0"/>
              <a:t>They have two major POPs connected to the SDH network (co-located with the SDH ADMs)</a:t>
            </a:r>
          </a:p>
          <a:p>
            <a:pPr lvl="1"/>
            <a:r>
              <a:rPr lang="en-US" sz="1600" b="1" dirty="0" smtClean="0"/>
              <a:t>Purple </a:t>
            </a:r>
            <a:r>
              <a:rPr lang="en-US" sz="1600" dirty="0" smtClean="0"/>
              <a:t>is targeting business customers and they have defined several customer types (A-F)</a:t>
            </a:r>
          </a:p>
          <a:p>
            <a:r>
              <a:rPr lang="en-US" sz="1800" b="1" dirty="0" smtClean="0"/>
              <a:t>Requirements</a:t>
            </a:r>
          </a:p>
          <a:p>
            <a:pPr lvl="1"/>
            <a:r>
              <a:rPr lang="en-US" sz="1600" b="1" dirty="0" smtClean="0"/>
              <a:t>Purple</a:t>
            </a:r>
            <a:r>
              <a:rPr lang="en-US" sz="1600" dirty="0" smtClean="0"/>
              <a:t> provided their requirements in the attached Excel table</a:t>
            </a:r>
          </a:p>
          <a:p>
            <a:pPr lvl="1"/>
            <a:r>
              <a:rPr lang="en-US" sz="1600" dirty="0" smtClean="0"/>
              <a:t>Wherever possible, they want to direct all the high speed </a:t>
            </a:r>
            <a:r>
              <a:rPr lang="en-US" sz="1600" dirty="0" smtClean="0"/>
              <a:t>Ethernet traffic (above 1 Mbps) </a:t>
            </a:r>
            <a:r>
              <a:rPr lang="en-US" sz="1600" dirty="0" smtClean="0"/>
              <a:t>to the PSN and all the Voice traffic, to the SDH (low speed Ethernet services, under </a:t>
            </a:r>
            <a:r>
              <a:rPr lang="en-US" sz="1600" dirty="0" smtClean="0"/>
              <a:t>1Mbps,should also  </a:t>
            </a:r>
            <a:r>
              <a:rPr lang="en-US" sz="1600" dirty="0" smtClean="0"/>
              <a:t>be directed to the SDH network)</a:t>
            </a:r>
          </a:p>
          <a:p>
            <a:pPr lvl="1"/>
            <a:r>
              <a:rPr lang="en-US" sz="1600" dirty="0" smtClean="0"/>
              <a:t>They intend to start offering Smart Ethernet services over the PSN for large customers (for example: Customers of type E)</a:t>
            </a:r>
          </a:p>
          <a:p>
            <a:pPr lvl="1"/>
            <a:r>
              <a:rPr lang="en-US" sz="1600" dirty="0" smtClean="0"/>
              <a:t>All network </a:t>
            </a:r>
            <a:r>
              <a:rPr lang="en-US" sz="1600" dirty="0" smtClean="0"/>
              <a:t>elements must be managed</a:t>
            </a:r>
          </a:p>
          <a:p>
            <a:pPr lvl="1"/>
            <a:r>
              <a:rPr lang="en-US" sz="1600" dirty="0" smtClean="0"/>
              <a:t>Customer F will use his own Routers and needs a transport solution for this traffic in addition to the E1 services</a:t>
            </a:r>
          </a:p>
          <a:p>
            <a:r>
              <a:rPr lang="en-US" sz="1800" b="1" dirty="0" smtClean="0"/>
              <a:t>You are requested to:</a:t>
            </a:r>
          </a:p>
          <a:p>
            <a:pPr lvl="1"/>
            <a:r>
              <a:rPr lang="en-US" sz="1600" dirty="0" smtClean="0"/>
              <a:t>Define the products to be used in all sites including the POPs </a:t>
            </a:r>
          </a:p>
          <a:p>
            <a:pPr lvl="1"/>
            <a:r>
              <a:rPr lang="en-US" sz="1600" dirty="0" smtClean="0"/>
              <a:t>Provide the correct ordering options </a:t>
            </a:r>
          </a:p>
          <a:p>
            <a:pPr lvl="1"/>
            <a:r>
              <a:rPr lang="en-US" sz="1600" dirty="0" smtClean="0"/>
              <a:t>Note: All copper wire is 26 gauge</a:t>
            </a:r>
          </a:p>
          <a:p>
            <a:pPr>
              <a:buNone/>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lstStyle/>
          <a:p>
            <a:r>
              <a:rPr lang="en-US" dirty="0" smtClean="0"/>
              <a:t>ETX-5300A Front View Description</a:t>
            </a:r>
            <a:endParaRPr lang="en-US" dirty="0"/>
          </a:p>
        </p:txBody>
      </p:sp>
      <p:pic>
        <p:nvPicPr>
          <p:cNvPr id="4" name="Picture 3" descr="Gmux-5300_Front.jpg"/>
          <p:cNvPicPr>
            <a:picLocks noChangeAspect="1"/>
          </p:cNvPicPr>
          <p:nvPr/>
        </p:nvPicPr>
        <p:blipFill>
          <a:blip r:embed="rId2" cstate="print"/>
          <a:stretch>
            <a:fillRect/>
          </a:stretch>
        </p:blipFill>
        <p:spPr>
          <a:xfrm>
            <a:off x="1682115" y="2913291"/>
            <a:ext cx="5760720" cy="1752600"/>
          </a:xfrm>
          <a:prstGeom prst="rect">
            <a:avLst/>
          </a:prstGeom>
          <a:ln>
            <a:solidFill>
              <a:srgbClr val="C00000"/>
            </a:solidFill>
          </a:ln>
        </p:spPr>
      </p:pic>
      <p:grpSp>
        <p:nvGrpSpPr>
          <p:cNvPr id="2" name="Group 215"/>
          <p:cNvGrpSpPr/>
          <p:nvPr/>
        </p:nvGrpSpPr>
        <p:grpSpPr>
          <a:xfrm>
            <a:off x="428514" y="1909356"/>
            <a:ext cx="3016520" cy="1159034"/>
            <a:chOff x="428514" y="1844040"/>
            <a:chExt cx="3016520" cy="1159034"/>
          </a:xfrm>
        </p:grpSpPr>
        <p:sp>
          <p:nvSpPr>
            <p:cNvPr id="19" name="Rounded Rectangle 18"/>
            <p:cNvSpPr>
              <a:spLocks/>
            </p:cNvSpPr>
            <p:nvPr/>
          </p:nvSpPr>
          <p:spPr bwMode="auto">
            <a:xfrm>
              <a:off x="428514" y="1844040"/>
              <a:ext cx="1156446" cy="40386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4 x 10GbE XFP fully redundant</a:t>
              </a:r>
            </a:p>
          </p:txBody>
        </p:sp>
        <p:cxnSp>
          <p:nvCxnSpPr>
            <p:cNvPr id="20" name="Straight Arrow Connector 19"/>
            <p:cNvCxnSpPr>
              <a:stCxn id="19" idx="3"/>
            </p:cNvCxnSpPr>
            <p:nvPr/>
          </p:nvCxnSpPr>
          <p:spPr bwMode="auto">
            <a:xfrm>
              <a:off x="1584960" y="2045970"/>
              <a:ext cx="1211580" cy="71247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nvGrpSpPr>
            <p:cNvPr id="3" name="Group 213"/>
            <p:cNvGrpSpPr/>
            <p:nvPr/>
          </p:nvGrpSpPr>
          <p:grpSpPr>
            <a:xfrm>
              <a:off x="2163286" y="2743994"/>
              <a:ext cx="1281748" cy="259080"/>
              <a:chOff x="2163286" y="2743994"/>
              <a:chExt cx="1281748" cy="259080"/>
            </a:xfrm>
          </p:grpSpPr>
          <p:cxnSp>
            <p:nvCxnSpPr>
              <p:cNvPr id="26" name="Straight Connector 25"/>
              <p:cNvCxnSpPr/>
              <p:nvPr/>
            </p:nvCxnSpPr>
            <p:spPr bwMode="auto">
              <a:xfrm rot="5400000" flipH="1" flipV="1">
                <a:off x="2038350" y="2876550"/>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27" name="Straight Connector 26"/>
              <p:cNvCxnSpPr/>
              <p:nvPr/>
            </p:nvCxnSpPr>
            <p:spPr bwMode="auto">
              <a:xfrm rot="5400000" flipH="1" flipV="1">
                <a:off x="3318510" y="2868930"/>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36" name="Straight Connector 35"/>
              <p:cNvCxnSpPr/>
              <p:nvPr/>
            </p:nvCxnSpPr>
            <p:spPr bwMode="auto">
              <a:xfrm>
                <a:off x="2181225" y="2794000"/>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37" name="Straight Connector 36"/>
              <p:cNvCxnSpPr/>
              <p:nvPr/>
            </p:nvCxnSpPr>
            <p:spPr bwMode="auto">
              <a:xfrm>
                <a:off x="2886075" y="2794000"/>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grpSp>
      <p:sp>
        <p:nvSpPr>
          <p:cNvPr id="152" name="Rounded Rectangle 151"/>
          <p:cNvSpPr>
            <a:spLocks/>
          </p:cNvSpPr>
          <p:nvPr/>
        </p:nvSpPr>
        <p:spPr bwMode="auto">
          <a:xfrm>
            <a:off x="8058150" y="3673386"/>
            <a:ext cx="996950" cy="47244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365" tIns="45683" rIns="91365" bIns="45683" numCol="1" rtlCol="0" anchor="t" anchorCtr="0" compatLnSpc="1">
            <a:prstTxWarp prst="textNoShape">
              <a:avLst/>
            </a:prstTxWarp>
          </a:bodyPr>
          <a:lstStyle/>
          <a:p>
            <a:pPr defTabSz="913651"/>
            <a:r>
              <a:rPr lang="en-US" sz="1000" dirty="0" smtClean="0"/>
              <a:t>Alarm output connector</a:t>
            </a:r>
            <a:endParaRPr lang="en-US" sz="800" dirty="0" smtClean="0"/>
          </a:p>
        </p:txBody>
      </p:sp>
      <p:cxnSp>
        <p:nvCxnSpPr>
          <p:cNvPr id="153" name="Straight Arrow Connector 152"/>
          <p:cNvCxnSpPr>
            <a:stCxn id="152" idx="1"/>
          </p:cNvCxnSpPr>
          <p:nvPr/>
        </p:nvCxnSpPr>
        <p:spPr bwMode="auto">
          <a:xfrm rot="10800000" flipV="1">
            <a:off x="7004050" y="3909606"/>
            <a:ext cx="1054100" cy="24511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nvGrpSpPr>
          <p:cNvPr id="6" name="Group 192"/>
          <p:cNvGrpSpPr/>
          <p:nvPr/>
        </p:nvGrpSpPr>
        <p:grpSpPr>
          <a:xfrm>
            <a:off x="6714568" y="1467396"/>
            <a:ext cx="2246554" cy="3196814"/>
            <a:chOff x="6714566" y="1402080"/>
            <a:chExt cx="2246554" cy="3196814"/>
          </a:xfrm>
        </p:grpSpPr>
        <p:sp>
          <p:nvSpPr>
            <p:cNvPr id="130" name="Rounded Rectangle 129"/>
            <p:cNvSpPr>
              <a:spLocks/>
            </p:cNvSpPr>
            <p:nvPr/>
          </p:nvSpPr>
          <p:spPr bwMode="auto">
            <a:xfrm>
              <a:off x="8168640" y="1402080"/>
              <a:ext cx="792480" cy="41148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Fan Module</a:t>
              </a:r>
              <a:endParaRPr lang="en-US" sz="800" dirty="0" smtClean="0"/>
            </a:p>
          </p:txBody>
        </p:sp>
        <p:cxnSp>
          <p:nvCxnSpPr>
            <p:cNvPr id="131" name="Straight Arrow Connector 130"/>
            <p:cNvCxnSpPr>
              <a:stCxn id="130" idx="1"/>
            </p:cNvCxnSpPr>
            <p:nvPr/>
          </p:nvCxnSpPr>
          <p:spPr bwMode="auto">
            <a:xfrm rot="10800000" flipV="1">
              <a:off x="7193288" y="1607819"/>
              <a:ext cx="975352" cy="1447803"/>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2" name="Rounded Rectangle 191"/>
            <p:cNvSpPr/>
            <p:nvPr/>
          </p:nvSpPr>
          <p:spPr bwMode="auto">
            <a:xfrm>
              <a:off x="6714566" y="2859741"/>
              <a:ext cx="735106" cy="1739153"/>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0" name="Group 194"/>
          <p:cNvGrpSpPr/>
          <p:nvPr/>
        </p:nvGrpSpPr>
        <p:grpSpPr>
          <a:xfrm>
            <a:off x="149644" y="2635214"/>
            <a:ext cx="5722619" cy="732864"/>
            <a:chOff x="131334" y="2566148"/>
            <a:chExt cx="5722619" cy="732864"/>
          </a:xfrm>
        </p:grpSpPr>
        <p:sp>
          <p:nvSpPr>
            <p:cNvPr id="8" name="Rounded Rectangle 7"/>
            <p:cNvSpPr>
              <a:spLocks/>
            </p:cNvSpPr>
            <p:nvPr/>
          </p:nvSpPr>
          <p:spPr bwMode="auto">
            <a:xfrm>
              <a:off x="131334" y="2566148"/>
              <a:ext cx="1438386" cy="2868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Secondary Main Card</a:t>
              </a:r>
            </a:p>
          </p:txBody>
        </p:sp>
        <p:cxnSp>
          <p:nvCxnSpPr>
            <p:cNvPr id="9" name="Straight Arrow Connector 8"/>
            <p:cNvCxnSpPr>
              <a:stCxn id="8" idx="3"/>
            </p:cNvCxnSpPr>
            <p:nvPr/>
          </p:nvCxnSpPr>
          <p:spPr bwMode="auto">
            <a:xfrm>
              <a:off x="1569720" y="2709583"/>
              <a:ext cx="502920" cy="353657"/>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4" name="Rounded Rectangle 193"/>
            <p:cNvSpPr/>
            <p:nvPr/>
          </p:nvSpPr>
          <p:spPr bwMode="auto">
            <a:xfrm>
              <a:off x="1873624" y="2814918"/>
              <a:ext cx="3980329" cy="484094"/>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1" name="Group 196"/>
          <p:cNvGrpSpPr/>
          <p:nvPr/>
        </p:nvGrpSpPr>
        <p:grpSpPr>
          <a:xfrm>
            <a:off x="123714" y="3119144"/>
            <a:ext cx="5748542" cy="641872"/>
            <a:chOff x="123714" y="3053828"/>
            <a:chExt cx="5748542" cy="641872"/>
          </a:xfrm>
        </p:grpSpPr>
        <p:sp>
          <p:nvSpPr>
            <p:cNvPr id="5" name="Rounded Rectangle 4"/>
            <p:cNvSpPr>
              <a:spLocks/>
            </p:cNvSpPr>
            <p:nvPr/>
          </p:nvSpPr>
          <p:spPr bwMode="auto">
            <a:xfrm>
              <a:off x="123714" y="3053828"/>
              <a:ext cx="1285986" cy="2868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Primary Main Card</a:t>
              </a:r>
            </a:p>
          </p:txBody>
        </p:sp>
        <p:cxnSp>
          <p:nvCxnSpPr>
            <p:cNvPr id="7" name="Straight Arrow Connector 6"/>
            <p:cNvCxnSpPr>
              <a:stCxn id="5" idx="3"/>
            </p:cNvCxnSpPr>
            <p:nvPr/>
          </p:nvCxnSpPr>
          <p:spPr bwMode="auto">
            <a:xfrm>
              <a:off x="1409700" y="3197263"/>
              <a:ext cx="640080" cy="216497"/>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6" name="Rounded Rectangle 195"/>
            <p:cNvSpPr/>
            <p:nvPr/>
          </p:nvSpPr>
          <p:spPr bwMode="auto">
            <a:xfrm>
              <a:off x="1891927" y="3263154"/>
              <a:ext cx="3980329" cy="432546"/>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2" name="Group 202"/>
          <p:cNvGrpSpPr/>
          <p:nvPr/>
        </p:nvGrpSpPr>
        <p:grpSpPr>
          <a:xfrm>
            <a:off x="4311650" y="4142016"/>
            <a:ext cx="2965450" cy="2118360"/>
            <a:chOff x="4311650" y="4076700"/>
            <a:chExt cx="2965450" cy="2118360"/>
          </a:xfrm>
        </p:grpSpPr>
        <p:sp>
          <p:nvSpPr>
            <p:cNvPr id="176" name="Rounded Rectangle 175"/>
            <p:cNvSpPr>
              <a:spLocks/>
            </p:cNvSpPr>
            <p:nvPr/>
          </p:nvSpPr>
          <p:spPr bwMode="auto">
            <a:xfrm>
              <a:off x="6264910" y="5779770"/>
              <a:ext cx="1012190" cy="41529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20 x 1GbE </a:t>
              </a:r>
              <a:r>
                <a:rPr lang="en-US" sz="1000" dirty="0" err="1" smtClean="0"/>
                <a:t>Elec</a:t>
              </a:r>
              <a:r>
                <a:rPr lang="en-US" sz="1000" dirty="0" smtClean="0"/>
                <a:t> I/O card</a:t>
              </a:r>
              <a:endParaRPr lang="en-US" sz="800" dirty="0" smtClean="0"/>
            </a:p>
          </p:txBody>
        </p:sp>
        <p:cxnSp>
          <p:nvCxnSpPr>
            <p:cNvPr id="177" name="Straight Arrow Connector 176"/>
            <p:cNvCxnSpPr>
              <a:stCxn id="176" idx="1"/>
            </p:cNvCxnSpPr>
            <p:nvPr/>
          </p:nvCxnSpPr>
          <p:spPr bwMode="auto">
            <a:xfrm rot="10800000">
              <a:off x="5433060" y="4511047"/>
              <a:ext cx="831850" cy="1476369"/>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00" name="Rounded Rectangle 199"/>
            <p:cNvSpPr/>
            <p:nvPr/>
          </p:nvSpPr>
          <p:spPr bwMode="auto">
            <a:xfrm>
              <a:off x="4311650" y="407670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3" name="Group 201"/>
          <p:cNvGrpSpPr/>
          <p:nvPr/>
        </p:nvGrpSpPr>
        <p:grpSpPr>
          <a:xfrm>
            <a:off x="1905000" y="3729267"/>
            <a:ext cx="7117080" cy="1102360"/>
            <a:chOff x="1905000" y="3663950"/>
            <a:chExt cx="7117080" cy="1102360"/>
          </a:xfrm>
        </p:grpSpPr>
        <p:sp>
          <p:nvSpPr>
            <p:cNvPr id="162" name="Rounded Rectangle 161"/>
            <p:cNvSpPr>
              <a:spLocks/>
            </p:cNvSpPr>
            <p:nvPr/>
          </p:nvSpPr>
          <p:spPr bwMode="auto">
            <a:xfrm>
              <a:off x="7956550" y="4293870"/>
              <a:ext cx="1065530" cy="47244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20 x 1GbE Opt SFP I/O card</a:t>
              </a:r>
              <a:endParaRPr lang="en-US" sz="800" dirty="0" smtClean="0"/>
            </a:p>
          </p:txBody>
        </p:sp>
        <p:cxnSp>
          <p:nvCxnSpPr>
            <p:cNvPr id="163" name="Straight Arrow Connector 162"/>
            <p:cNvCxnSpPr>
              <a:stCxn id="162" idx="1"/>
            </p:cNvCxnSpPr>
            <p:nvPr/>
          </p:nvCxnSpPr>
          <p:spPr bwMode="auto">
            <a:xfrm rot="10800000">
              <a:off x="6604000" y="3981450"/>
              <a:ext cx="1352550" cy="54864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8" name="Rounded Rectangle 197"/>
            <p:cNvSpPr/>
            <p:nvPr/>
          </p:nvSpPr>
          <p:spPr bwMode="auto">
            <a:xfrm>
              <a:off x="1905000" y="36639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sp>
          <p:nvSpPr>
            <p:cNvPr id="199" name="Rounded Rectangle 198"/>
            <p:cNvSpPr/>
            <p:nvPr/>
          </p:nvSpPr>
          <p:spPr bwMode="auto">
            <a:xfrm>
              <a:off x="1917700" y="40703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sp>
          <p:nvSpPr>
            <p:cNvPr id="201" name="Rounded Rectangle 200"/>
            <p:cNvSpPr/>
            <p:nvPr/>
          </p:nvSpPr>
          <p:spPr bwMode="auto">
            <a:xfrm>
              <a:off x="4311650" y="36639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4" name="Group 204"/>
          <p:cNvGrpSpPr/>
          <p:nvPr/>
        </p:nvGrpSpPr>
        <p:grpSpPr>
          <a:xfrm>
            <a:off x="1653540" y="2899956"/>
            <a:ext cx="1620520" cy="3390900"/>
            <a:chOff x="1653540" y="2834640"/>
            <a:chExt cx="1620520" cy="3390900"/>
          </a:xfrm>
        </p:grpSpPr>
        <p:sp>
          <p:nvSpPr>
            <p:cNvPr id="189" name="Rounded Rectangle 188"/>
            <p:cNvSpPr>
              <a:spLocks/>
            </p:cNvSpPr>
            <p:nvPr/>
          </p:nvSpPr>
          <p:spPr bwMode="auto">
            <a:xfrm>
              <a:off x="2556510" y="5948680"/>
              <a:ext cx="717550" cy="27686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Air Filter</a:t>
              </a:r>
              <a:endParaRPr lang="en-US" sz="800" dirty="0" smtClean="0"/>
            </a:p>
          </p:txBody>
        </p:sp>
        <p:cxnSp>
          <p:nvCxnSpPr>
            <p:cNvPr id="190" name="Straight Arrow Connector 189"/>
            <p:cNvCxnSpPr>
              <a:stCxn id="189" idx="1"/>
            </p:cNvCxnSpPr>
            <p:nvPr/>
          </p:nvCxnSpPr>
          <p:spPr bwMode="auto">
            <a:xfrm rot="10800000">
              <a:off x="1851660" y="4518660"/>
              <a:ext cx="704850" cy="156845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04" name="Rounded Rectangle 203"/>
            <p:cNvSpPr/>
            <p:nvPr/>
          </p:nvSpPr>
          <p:spPr bwMode="auto">
            <a:xfrm>
              <a:off x="1653540" y="2834640"/>
              <a:ext cx="297180" cy="180594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5" name="Group 211"/>
          <p:cNvGrpSpPr/>
          <p:nvPr/>
        </p:nvGrpSpPr>
        <p:grpSpPr>
          <a:xfrm>
            <a:off x="5798820" y="1284516"/>
            <a:ext cx="2217420" cy="2506980"/>
            <a:chOff x="5798820" y="1219200"/>
            <a:chExt cx="2217420" cy="2506980"/>
          </a:xfrm>
        </p:grpSpPr>
        <p:sp>
          <p:nvSpPr>
            <p:cNvPr id="124" name="Rounded Rectangle 123"/>
            <p:cNvSpPr>
              <a:spLocks/>
            </p:cNvSpPr>
            <p:nvPr/>
          </p:nvSpPr>
          <p:spPr bwMode="auto">
            <a:xfrm>
              <a:off x="7056120" y="1219200"/>
              <a:ext cx="960120" cy="5346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r>
                <a:rPr lang="en-US" sz="1000" dirty="0" smtClean="0"/>
                <a:t>Redundant PSU </a:t>
              </a:r>
              <a:r>
                <a:rPr lang="en-US" sz="800" dirty="0" smtClean="0"/>
                <a:t>(DC/AC Outlet)</a:t>
              </a:r>
            </a:p>
          </p:txBody>
        </p:sp>
        <p:cxnSp>
          <p:nvCxnSpPr>
            <p:cNvPr id="125" name="Straight Arrow Connector 124"/>
            <p:cNvCxnSpPr>
              <a:stCxn id="124" idx="2"/>
            </p:cNvCxnSpPr>
            <p:nvPr/>
          </p:nvCxnSpPr>
          <p:spPr bwMode="auto">
            <a:xfrm rot="5400000">
              <a:off x="6355719" y="1776101"/>
              <a:ext cx="1202692" cy="1158231"/>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10" name="Rounded Rectangle 209"/>
            <p:cNvSpPr/>
            <p:nvPr/>
          </p:nvSpPr>
          <p:spPr bwMode="auto">
            <a:xfrm>
              <a:off x="5798820" y="2788920"/>
              <a:ext cx="944880" cy="51816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sp>
          <p:nvSpPr>
            <p:cNvPr id="211" name="Rounded Rectangle 210"/>
            <p:cNvSpPr/>
            <p:nvPr/>
          </p:nvSpPr>
          <p:spPr bwMode="auto">
            <a:xfrm>
              <a:off x="5798820" y="3208020"/>
              <a:ext cx="944880" cy="51816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651"/>
              <a:endParaRPr lang="en-US" sz="2400" dirty="0" smtClean="0"/>
            </a:p>
          </p:txBody>
        </p:sp>
      </p:grpSp>
      <p:grpSp>
        <p:nvGrpSpPr>
          <p:cNvPr id="16" name="Group 54"/>
          <p:cNvGrpSpPr/>
          <p:nvPr/>
        </p:nvGrpSpPr>
        <p:grpSpPr>
          <a:xfrm>
            <a:off x="1430019" y="1320824"/>
            <a:ext cx="3358040" cy="1744391"/>
            <a:chOff x="1430019" y="1320824"/>
            <a:chExt cx="3358040" cy="1744391"/>
          </a:xfrm>
        </p:grpSpPr>
        <p:sp>
          <p:nvSpPr>
            <p:cNvPr id="43" name="Rounded Rectangle 42"/>
            <p:cNvSpPr>
              <a:spLocks/>
            </p:cNvSpPr>
            <p:nvPr/>
          </p:nvSpPr>
          <p:spPr bwMode="auto">
            <a:xfrm>
              <a:off x="1430019" y="1320824"/>
              <a:ext cx="1260017" cy="396762"/>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365" tIns="45683" rIns="91365" bIns="45683" numCol="1" rtlCol="0" anchor="t" anchorCtr="0" compatLnSpc="1">
              <a:prstTxWarp prst="textNoShape">
                <a:avLst/>
              </a:prstTxWarp>
            </a:bodyPr>
            <a:lstStyle/>
            <a:p>
              <a:pPr defTabSz="913651"/>
              <a:r>
                <a:rPr lang="en-US" sz="1000" dirty="0" smtClean="0"/>
                <a:t>Clocking Interfaces</a:t>
              </a:r>
            </a:p>
          </p:txBody>
        </p:sp>
        <p:grpSp>
          <p:nvGrpSpPr>
            <p:cNvPr id="17" name="Group 53"/>
            <p:cNvGrpSpPr/>
            <p:nvPr/>
          </p:nvGrpSpPr>
          <p:grpSpPr>
            <a:xfrm>
              <a:off x="2690036" y="1519205"/>
              <a:ext cx="2098023" cy="1546010"/>
              <a:chOff x="2690036" y="1519205"/>
              <a:chExt cx="2098023" cy="1546010"/>
            </a:xfrm>
          </p:grpSpPr>
          <p:cxnSp>
            <p:nvCxnSpPr>
              <p:cNvPr id="44" name="Straight Arrow Connector 43"/>
              <p:cNvCxnSpPr>
                <a:stCxn id="43" idx="3"/>
              </p:cNvCxnSpPr>
              <p:nvPr/>
            </p:nvCxnSpPr>
            <p:spPr bwMode="auto">
              <a:xfrm>
                <a:off x="2690036" y="1519205"/>
                <a:ext cx="1126314" cy="1319245"/>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cxnSp>
            <p:nvCxnSpPr>
              <p:cNvPr id="49" name="Straight Connector 48"/>
              <p:cNvCxnSpPr/>
              <p:nvPr/>
            </p:nvCxnSpPr>
            <p:spPr bwMode="auto">
              <a:xfrm rot="5400000" flipH="1" flipV="1">
                <a:off x="3381375" y="2938691"/>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50" name="Straight Connector 49"/>
              <p:cNvCxnSpPr/>
              <p:nvPr/>
            </p:nvCxnSpPr>
            <p:spPr bwMode="auto">
              <a:xfrm rot="5400000" flipH="1" flipV="1">
                <a:off x="4661535" y="2931071"/>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51" name="Straight Connector 50"/>
              <p:cNvCxnSpPr/>
              <p:nvPr/>
            </p:nvCxnSpPr>
            <p:spPr bwMode="auto">
              <a:xfrm>
                <a:off x="3524250" y="2856141"/>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52" name="Straight Connector 51"/>
              <p:cNvCxnSpPr/>
              <p:nvPr/>
            </p:nvCxnSpPr>
            <p:spPr bwMode="auto">
              <a:xfrm>
                <a:off x="4229100" y="2856141"/>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blinds(horizontal)">
                                      <p:cBhvr>
                                        <p:cTn id="31" dur="500"/>
                                        <p:tgtEl>
                                          <p:spTgt spid="15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blinds(horizontal)">
                                      <p:cBhvr>
                                        <p:cTn id="34" dur="500"/>
                                        <p:tgtEl>
                                          <p:spTgt spid="152"/>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9077" y="262623"/>
            <a:ext cx="7124358" cy="644740"/>
          </a:xfrm>
        </p:spPr>
        <p:txBody>
          <a:bodyPr/>
          <a:lstStyle/>
          <a:p>
            <a:r>
              <a:rPr lang="en-US" dirty="0" smtClean="0"/>
              <a:t>ETX-5300A Fully Redundant Platform</a:t>
            </a:r>
            <a:endParaRPr lang="en-US" dirty="0"/>
          </a:p>
        </p:txBody>
      </p:sp>
      <p:sp>
        <p:nvSpPr>
          <p:cNvPr id="9" name="Text Placeholder 8"/>
          <p:cNvSpPr>
            <a:spLocks noGrp="1"/>
          </p:cNvSpPr>
          <p:nvPr>
            <p:ph type="body" sz="quarter" idx="10"/>
          </p:nvPr>
        </p:nvSpPr>
        <p:spPr>
          <a:xfrm>
            <a:off x="747712" y="1154940"/>
            <a:ext cx="7242401" cy="3787171"/>
          </a:xfrm>
        </p:spPr>
        <p:txBody>
          <a:bodyPr/>
          <a:lstStyle/>
          <a:p>
            <a:r>
              <a:rPr lang="en-US" sz="1800" dirty="0" smtClean="0"/>
              <a:t>3U fully redundant platform:</a:t>
            </a:r>
          </a:p>
          <a:p>
            <a:pPr lvl="1"/>
            <a:r>
              <a:rPr lang="en-US" sz="1600" dirty="0" smtClean="0"/>
              <a:t>Up to 80 x </a:t>
            </a:r>
            <a:r>
              <a:rPr lang="en-US" sz="1600" dirty="0" err="1" smtClean="0"/>
              <a:t>GbE</a:t>
            </a:r>
            <a:r>
              <a:rPr lang="en-US" sz="1600" dirty="0" smtClean="0"/>
              <a:t> &amp; 8 x 10GE / 16 x 10GE</a:t>
            </a:r>
          </a:p>
          <a:p>
            <a:pPr lvl="1"/>
            <a:r>
              <a:rPr lang="en-US" sz="1600" dirty="0" smtClean="0"/>
              <a:t>Up to 16 STM-1 &amp; 8 x 10GE</a:t>
            </a:r>
          </a:p>
          <a:p>
            <a:r>
              <a:rPr lang="en-US" sz="1800" dirty="0" smtClean="0"/>
              <a:t>Non-blocking architecture with wire speed packet forwarding for all packet sizes</a:t>
            </a:r>
          </a:p>
          <a:p>
            <a:r>
              <a:rPr lang="en-US" sz="1800" dirty="0" smtClean="0"/>
              <a:t>Ethernet and TDM Services</a:t>
            </a:r>
          </a:p>
          <a:p>
            <a:pPr lvl="1"/>
            <a:r>
              <a:rPr lang="en-US" sz="1600" dirty="0" smtClean="0"/>
              <a:t>E-Line (EPL and EVPL), E-LAN (EP-LAN and EVP-LAN) E-Tree (EP-Tree, EV-Tree)</a:t>
            </a:r>
          </a:p>
          <a:p>
            <a:pPr lvl="1"/>
            <a:r>
              <a:rPr lang="en-US" sz="1600" dirty="0" smtClean="0"/>
              <a:t>TDM / TDM PW / MEF8 &amp; UDP/IP encapsulation</a:t>
            </a:r>
          </a:p>
          <a:p>
            <a:r>
              <a:rPr lang="en-US" sz="1800" dirty="0" smtClean="0"/>
              <a:t>Ring G.8032 &amp; Linear G.8031 topology</a:t>
            </a:r>
          </a:p>
          <a:p>
            <a:r>
              <a:rPr lang="en-US" sz="1800" dirty="0" smtClean="0"/>
              <a:t>Fully redundant chassis including 50 ms switchover</a:t>
            </a:r>
          </a:p>
          <a:p>
            <a:r>
              <a:rPr lang="en-US" sz="1800" dirty="0" smtClean="0"/>
              <a:t>VLAN Forwarding &amp; manipulation</a:t>
            </a:r>
          </a:p>
          <a:p>
            <a:r>
              <a:rPr lang="en-US" sz="1800" dirty="0" smtClean="0"/>
              <a:t>Hierarchical Traffic management </a:t>
            </a:r>
          </a:p>
          <a:p>
            <a:r>
              <a:rPr lang="en-US" sz="1800" dirty="0" smtClean="0"/>
              <a:t>Network Termination Unit like packet classification</a:t>
            </a:r>
          </a:p>
          <a:p>
            <a:r>
              <a:rPr lang="en-US" sz="1800" dirty="0" smtClean="0"/>
              <a:t>Timing over packet  – 1588v2, M&amp;S </a:t>
            </a:r>
            <a:r>
              <a:rPr lang="en-US" sz="1800" dirty="0" err="1" smtClean="0"/>
              <a:t>SyncE</a:t>
            </a:r>
            <a:r>
              <a:rPr lang="en-US" sz="1800" dirty="0" smtClean="0"/>
              <a:t>, Adaptive clock recovery</a:t>
            </a:r>
          </a:p>
          <a:p>
            <a:endParaRPr lang="en-US" sz="1800" dirty="0"/>
          </a:p>
        </p:txBody>
      </p:sp>
      <p:pic>
        <p:nvPicPr>
          <p:cNvPr id="10" name="Picture 9" descr="Gmux-5300 .jpg"/>
          <p:cNvPicPr>
            <a:picLocks noChangeAspect="1"/>
          </p:cNvPicPr>
          <p:nvPr/>
        </p:nvPicPr>
        <p:blipFill>
          <a:blip r:embed="rId3" cstate="print"/>
          <a:stretch>
            <a:fillRect/>
          </a:stretch>
        </p:blipFill>
        <p:spPr>
          <a:xfrm>
            <a:off x="5921862" y="4180133"/>
            <a:ext cx="2860188" cy="1106242"/>
          </a:xfrm>
          <a:prstGeom prst="rect">
            <a:avLst/>
          </a:prstGeom>
        </p:spPr>
      </p:pic>
      <p:pic>
        <p:nvPicPr>
          <p:cNvPr id="11" name="Picture 10" descr="G5-MC.JPG"/>
          <p:cNvPicPr>
            <a:picLocks noChangeAspect="1"/>
          </p:cNvPicPr>
          <p:nvPr/>
        </p:nvPicPr>
        <p:blipFill>
          <a:blip r:embed="rId4" cstate="print"/>
          <a:stretch>
            <a:fillRect/>
          </a:stretch>
        </p:blipFill>
        <p:spPr>
          <a:xfrm>
            <a:off x="5511366" y="5953911"/>
            <a:ext cx="3304515" cy="341144"/>
          </a:xfrm>
          <a:prstGeom prst="rect">
            <a:avLst/>
          </a:prstGeom>
        </p:spPr>
      </p:pic>
      <p:pic>
        <p:nvPicPr>
          <p:cNvPr id="12" name="Picture 11" descr="G5-GBE-20.JPG"/>
          <p:cNvPicPr>
            <a:picLocks noChangeAspect="1"/>
          </p:cNvPicPr>
          <p:nvPr/>
        </p:nvPicPr>
        <p:blipFill>
          <a:blip r:embed="rId5" cstate="print"/>
          <a:stretch>
            <a:fillRect/>
          </a:stretch>
        </p:blipFill>
        <p:spPr>
          <a:xfrm rot="10800000" flipV="1">
            <a:off x="2914463" y="6265547"/>
            <a:ext cx="2316271" cy="428831"/>
          </a:xfrm>
          <a:prstGeom prst="rect">
            <a:avLst/>
          </a:prstGeom>
        </p:spPr>
      </p:pic>
      <p:pic>
        <p:nvPicPr>
          <p:cNvPr id="13" name="Picture 12" descr="G5-GBE-20_copper.JPG"/>
          <p:cNvPicPr>
            <a:picLocks noChangeAspect="1"/>
          </p:cNvPicPr>
          <p:nvPr/>
        </p:nvPicPr>
        <p:blipFill>
          <a:blip r:embed="rId6" cstate="print"/>
          <a:stretch>
            <a:fillRect/>
          </a:stretch>
        </p:blipFill>
        <p:spPr>
          <a:xfrm>
            <a:off x="359349" y="5930069"/>
            <a:ext cx="2313432" cy="43704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623"/>
            <a:ext cx="7666723" cy="644740"/>
          </a:xfrm>
        </p:spPr>
        <p:txBody>
          <a:bodyPr/>
          <a:lstStyle/>
          <a:p>
            <a:r>
              <a:rPr lang="en-US" dirty="0" smtClean="0"/>
              <a:t>ETX Portfolio – Performance &amp; Scale</a:t>
            </a:r>
            <a:endParaRPr lang="en-US" dirty="0"/>
          </a:p>
        </p:txBody>
      </p:sp>
      <p:sp>
        <p:nvSpPr>
          <p:cNvPr id="3" name="Right Arrow 2"/>
          <p:cNvSpPr/>
          <p:nvPr/>
        </p:nvSpPr>
        <p:spPr>
          <a:xfrm>
            <a:off x="718460" y="6607506"/>
            <a:ext cx="7658100" cy="20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660548" y="1921206"/>
            <a:ext cx="210312" cy="4829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1323975"/>
            <a:ext cx="1600200" cy="277064"/>
          </a:xfrm>
          <a:prstGeom prst="rect">
            <a:avLst/>
          </a:prstGeom>
          <a:noFill/>
        </p:spPr>
        <p:txBody>
          <a:bodyPr wrap="square" rtlCol="0">
            <a:spAutoFit/>
          </a:bodyPr>
          <a:lstStyle/>
          <a:p>
            <a:pPr algn="ctr">
              <a:lnSpc>
                <a:spcPct val="85000"/>
              </a:lnSpc>
            </a:pPr>
            <a:r>
              <a:rPr lang="en-US" sz="1400" b="1" dirty="0" smtClean="0">
                <a:latin typeface="+mn-lt"/>
              </a:rPr>
              <a:t>Performance</a:t>
            </a:r>
          </a:p>
        </p:txBody>
      </p:sp>
      <p:sp>
        <p:nvSpPr>
          <p:cNvPr id="8" name="TextBox 7"/>
          <p:cNvSpPr txBox="1"/>
          <p:nvPr/>
        </p:nvSpPr>
        <p:spPr>
          <a:xfrm>
            <a:off x="8147960" y="6321756"/>
            <a:ext cx="638175" cy="277064"/>
          </a:xfrm>
          <a:prstGeom prst="rect">
            <a:avLst/>
          </a:prstGeom>
          <a:noFill/>
        </p:spPr>
        <p:txBody>
          <a:bodyPr wrap="square" rtlCol="0">
            <a:spAutoFit/>
          </a:bodyPr>
          <a:lstStyle/>
          <a:p>
            <a:pPr algn="ctr">
              <a:lnSpc>
                <a:spcPct val="85000"/>
              </a:lnSpc>
            </a:pPr>
            <a:r>
              <a:rPr lang="en-US" sz="1400" b="1" dirty="0" smtClean="0">
                <a:latin typeface="+mn-lt"/>
              </a:rPr>
              <a:t>Scale</a:t>
            </a:r>
          </a:p>
        </p:txBody>
      </p:sp>
      <p:grpSp>
        <p:nvGrpSpPr>
          <p:cNvPr id="4" name="Group 27"/>
          <p:cNvGrpSpPr/>
          <p:nvPr/>
        </p:nvGrpSpPr>
        <p:grpSpPr>
          <a:xfrm>
            <a:off x="908960" y="5978856"/>
            <a:ext cx="838044" cy="517472"/>
            <a:chOff x="838200" y="5286375"/>
            <a:chExt cx="838044" cy="517472"/>
          </a:xfrm>
        </p:grpSpPr>
        <p:pic>
          <p:nvPicPr>
            <p:cNvPr id="9" name="Picture 63" descr="D:\shoval_b Documents\Products\ETX\ETX-1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6815" y="5512467"/>
              <a:ext cx="789429" cy="291380"/>
            </a:xfrm>
            <a:prstGeom prst="rect">
              <a:avLst/>
            </a:prstGeom>
            <a:noFill/>
            <a:ln w="9525">
              <a:noFill/>
              <a:miter lim="800000"/>
              <a:headEnd/>
              <a:tailEnd/>
            </a:ln>
          </p:spPr>
        </p:pic>
        <p:sp>
          <p:nvSpPr>
            <p:cNvPr id="11" name="TextBox 10"/>
            <p:cNvSpPr txBox="1"/>
            <p:nvPr/>
          </p:nvSpPr>
          <p:spPr>
            <a:xfrm>
              <a:off x="838200" y="5286375"/>
              <a:ext cx="714375" cy="236219"/>
            </a:xfrm>
            <a:prstGeom prst="rect">
              <a:avLst/>
            </a:prstGeom>
            <a:noFill/>
          </p:spPr>
          <p:txBody>
            <a:bodyPr wrap="square" rtlCol="0">
              <a:spAutoFit/>
            </a:bodyPr>
            <a:lstStyle/>
            <a:p>
              <a:pPr algn="ctr">
                <a:lnSpc>
                  <a:spcPct val="85000"/>
                </a:lnSpc>
              </a:pPr>
              <a:r>
                <a:rPr lang="en-US" sz="1100" b="1" dirty="0" smtClean="0">
                  <a:latin typeface="+mn-lt"/>
                </a:rPr>
                <a:t>ETX-102</a:t>
              </a:r>
            </a:p>
          </p:txBody>
        </p:sp>
      </p:grpSp>
      <p:grpSp>
        <p:nvGrpSpPr>
          <p:cNvPr id="6" name="Group 28"/>
          <p:cNvGrpSpPr/>
          <p:nvPr/>
        </p:nvGrpSpPr>
        <p:grpSpPr>
          <a:xfrm>
            <a:off x="1296084" y="5899481"/>
            <a:ext cx="954915" cy="584383"/>
            <a:chOff x="1597785" y="4924425"/>
            <a:chExt cx="954915" cy="584383"/>
          </a:xfrm>
        </p:grpSpPr>
        <p:pic>
          <p:nvPicPr>
            <p:cNvPr id="10" name="Picture 2" descr="D:\shoval_b Documents\Products\ETX\ETX-20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97785" y="5159758"/>
              <a:ext cx="921176" cy="349050"/>
            </a:xfrm>
            <a:prstGeom prst="rect">
              <a:avLst/>
            </a:prstGeom>
            <a:noFill/>
            <a:ln w="9525">
              <a:noFill/>
              <a:miter lim="800000"/>
              <a:headEnd/>
              <a:tailEnd/>
            </a:ln>
          </p:spPr>
        </p:pic>
        <p:sp>
          <p:nvSpPr>
            <p:cNvPr id="12" name="TextBox 11"/>
            <p:cNvSpPr txBox="1"/>
            <p:nvPr/>
          </p:nvSpPr>
          <p:spPr>
            <a:xfrm>
              <a:off x="1838325" y="4924425"/>
              <a:ext cx="714375" cy="236219"/>
            </a:xfrm>
            <a:prstGeom prst="rect">
              <a:avLst/>
            </a:prstGeom>
            <a:noFill/>
          </p:spPr>
          <p:txBody>
            <a:bodyPr wrap="square" rtlCol="0">
              <a:spAutoFit/>
            </a:bodyPr>
            <a:lstStyle/>
            <a:p>
              <a:pPr algn="ctr">
                <a:lnSpc>
                  <a:spcPct val="85000"/>
                </a:lnSpc>
              </a:pPr>
              <a:r>
                <a:rPr lang="en-US" sz="1100" b="1" dirty="0" smtClean="0">
                  <a:latin typeface="+mn-lt"/>
                </a:rPr>
                <a:t>ETX-202</a:t>
              </a:r>
            </a:p>
          </p:txBody>
        </p:sp>
      </p:grpSp>
      <p:grpSp>
        <p:nvGrpSpPr>
          <p:cNvPr id="15" name="Group 29"/>
          <p:cNvGrpSpPr/>
          <p:nvPr/>
        </p:nvGrpSpPr>
        <p:grpSpPr>
          <a:xfrm>
            <a:off x="2301899" y="5505904"/>
            <a:ext cx="904875" cy="537079"/>
            <a:chOff x="2590800" y="4533900"/>
            <a:chExt cx="904875" cy="537079"/>
          </a:xfrm>
        </p:grpSpPr>
        <p:pic>
          <p:nvPicPr>
            <p:cNvPr id="13" name="Picture 63" descr="D:\shoval_b Documents\Products\ETX\ETX-1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1072" y="4779599"/>
              <a:ext cx="789429" cy="291380"/>
            </a:xfrm>
            <a:prstGeom prst="rect">
              <a:avLst/>
            </a:prstGeom>
            <a:noFill/>
            <a:ln w="9525">
              <a:noFill/>
              <a:miter lim="800000"/>
              <a:headEnd/>
              <a:tailEnd/>
            </a:ln>
          </p:spPr>
        </p:pic>
        <p:sp>
          <p:nvSpPr>
            <p:cNvPr id="14" name="TextBox 13"/>
            <p:cNvSpPr txBox="1"/>
            <p:nvPr/>
          </p:nvSpPr>
          <p:spPr>
            <a:xfrm>
              <a:off x="2590800" y="4533900"/>
              <a:ext cx="904875" cy="236219"/>
            </a:xfrm>
            <a:prstGeom prst="rect">
              <a:avLst/>
            </a:prstGeom>
            <a:noFill/>
          </p:spPr>
          <p:txBody>
            <a:bodyPr wrap="square" rtlCol="0">
              <a:spAutoFit/>
            </a:bodyPr>
            <a:lstStyle/>
            <a:p>
              <a:pPr algn="ctr">
                <a:lnSpc>
                  <a:spcPct val="85000"/>
                </a:lnSpc>
              </a:pPr>
              <a:r>
                <a:rPr lang="en-US" sz="1100" b="1" dirty="0" smtClean="0">
                  <a:latin typeface="+mn-lt"/>
                </a:rPr>
                <a:t>ETX-203A</a:t>
              </a:r>
            </a:p>
          </p:txBody>
        </p:sp>
      </p:grpSp>
      <p:grpSp>
        <p:nvGrpSpPr>
          <p:cNvPr id="16" name="Group 30"/>
          <p:cNvGrpSpPr/>
          <p:nvPr/>
        </p:nvGrpSpPr>
        <p:grpSpPr>
          <a:xfrm>
            <a:off x="3149624" y="5067754"/>
            <a:ext cx="904875" cy="572346"/>
            <a:chOff x="3457575" y="4267200"/>
            <a:chExt cx="904875" cy="572346"/>
          </a:xfrm>
        </p:grpSpPr>
        <p:pic>
          <p:nvPicPr>
            <p:cNvPr id="19" name="Picture 8" descr="etx-201a__Type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478110" y="4482312"/>
              <a:ext cx="823591" cy="357234"/>
            </a:xfrm>
            <a:prstGeom prst="rect">
              <a:avLst/>
            </a:prstGeom>
            <a:noFill/>
            <a:ln w="9525">
              <a:noFill/>
              <a:miter lim="800000"/>
              <a:headEnd/>
              <a:tailEnd/>
            </a:ln>
          </p:spPr>
        </p:pic>
        <p:sp>
          <p:nvSpPr>
            <p:cNvPr id="23" name="TextBox 22"/>
            <p:cNvSpPr txBox="1"/>
            <p:nvPr/>
          </p:nvSpPr>
          <p:spPr>
            <a:xfrm>
              <a:off x="3457575" y="4267200"/>
              <a:ext cx="904875" cy="236219"/>
            </a:xfrm>
            <a:prstGeom prst="rect">
              <a:avLst/>
            </a:prstGeom>
            <a:noFill/>
          </p:spPr>
          <p:txBody>
            <a:bodyPr wrap="square" rtlCol="0">
              <a:spAutoFit/>
            </a:bodyPr>
            <a:lstStyle/>
            <a:p>
              <a:pPr algn="ctr">
                <a:lnSpc>
                  <a:spcPct val="85000"/>
                </a:lnSpc>
              </a:pPr>
              <a:r>
                <a:rPr lang="en-US" sz="1100" b="1" dirty="0" smtClean="0">
                  <a:latin typeface="+mn-lt"/>
                </a:rPr>
                <a:t>ETX-204A</a:t>
              </a:r>
            </a:p>
          </p:txBody>
        </p:sp>
      </p:grpSp>
      <p:grpSp>
        <p:nvGrpSpPr>
          <p:cNvPr id="17" name="Group 31"/>
          <p:cNvGrpSpPr/>
          <p:nvPr/>
        </p:nvGrpSpPr>
        <p:grpSpPr>
          <a:xfrm>
            <a:off x="3884902" y="4629604"/>
            <a:ext cx="1373315" cy="493813"/>
            <a:chOff x="4354778" y="3914775"/>
            <a:chExt cx="1373315" cy="493813"/>
          </a:xfrm>
        </p:grpSpPr>
        <p:pic>
          <p:nvPicPr>
            <p:cNvPr id="18" name="Picture 9" descr="ETX-202A_Type3.png"/>
            <p:cNvPicPr>
              <a:picLocks noChangeAspect="1"/>
            </p:cNvPicPr>
            <p:nvPr/>
          </p:nvPicPr>
          <p:blipFill>
            <a:blip r:embed="rId6" cstate="print"/>
            <a:srcRect/>
            <a:stretch>
              <a:fillRect/>
            </a:stretch>
          </p:blipFill>
          <p:spPr bwMode="auto">
            <a:xfrm>
              <a:off x="4354778" y="4115705"/>
              <a:ext cx="1373315" cy="292883"/>
            </a:xfrm>
            <a:prstGeom prst="rect">
              <a:avLst/>
            </a:prstGeom>
            <a:noFill/>
            <a:ln w="9525">
              <a:noFill/>
              <a:miter lim="800000"/>
              <a:headEnd/>
              <a:tailEnd/>
            </a:ln>
          </p:spPr>
        </p:pic>
        <p:sp>
          <p:nvSpPr>
            <p:cNvPr id="24" name="TextBox 23"/>
            <p:cNvSpPr txBox="1"/>
            <p:nvPr/>
          </p:nvSpPr>
          <p:spPr>
            <a:xfrm>
              <a:off x="4524375" y="3914775"/>
              <a:ext cx="904875" cy="236219"/>
            </a:xfrm>
            <a:prstGeom prst="rect">
              <a:avLst/>
            </a:prstGeom>
            <a:noFill/>
          </p:spPr>
          <p:txBody>
            <a:bodyPr wrap="square" rtlCol="0">
              <a:spAutoFit/>
            </a:bodyPr>
            <a:lstStyle/>
            <a:p>
              <a:pPr algn="ctr">
                <a:lnSpc>
                  <a:spcPct val="85000"/>
                </a:lnSpc>
              </a:pPr>
              <a:r>
                <a:rPr lang="en-US" sz="1100" b="1" dirty="0" smtClean="0">
                  <a:latin typeface="+mn-lt"/>
                </a:rPr>
                <a:t>ETX-204A</a:t>
              </a:r>
            </a:p>
          </p:txBody>
        </p:sp>
      </p:grpSp>
      <p:grpSp>
        <p:nvGrpSpPr>
          <p:cNvPr id="28" name="Group 32"/>
          <p:cNvGrpSpPr/>
          <p:nvPr/>
        </p:nvGrpSpPr>
        <p:grpSpPr>
          <a:xfrm>
            <a:off x="4797449" y="4000954"/>
            <a:ext cx="1445810" cy="570022"/>
            <a:chOff x="5457825" y="3267075"/>
            <a:chExt cx="1445810" cy="570022"/>
          </a:xfrm>
        </p:grpSpPr>
        <p:pic>
          <p:nvPicPr>
            <p:cNvPr id="21" name="Picture 2"/>
            <p:cNvPicPr>
              <a:picLocks noChangeAspect="1" noChangeArrowheads="1"/>
            </p:cNvPicPr>
            <p:nvPr/>
          </p:nvPicPr>
          <p:blipFill>
            <a:blip r:embed="rId7" cstate="print"/>
            <a:srcRect/>
            <a:stretch>
              <a:fillRect/>
            </a:stretch>
          </p:blipFill>
          <p:spPr bwMode="auto">
            <a:xfrm>
              <a:off x="5487759" y="3480706"/>
              <a:ext cx="1415876" cy="356391"/>
            </a:xfrm>
            <a:prstGeom prst="rect">
              <a:avLst/>
            </a:prstGeom>
            <a:noFill/>
            <a:ln w="9525">
              <a:noFill/>
              <a:miter lim="800000"/>
              <a:headEnd/>
              <a:tailEnd/>
            </a:ln>
            <a:effectLst/>
          </p:spPr>
        </p:pic>
        <p:sp>
          <p:nvSpPr>
            <p:cNvPr id="25" name="TextBox 24"/>
            <p:cNvSpPr txBox="1"/>
            <p:nvPr/>
          </p:nvSpPr>
          <p:spPr>
            <a:xfrm>
              <a:off x="5457825" y="3267075"/>
              <a:ext cx="904875" cy="236219"/>
            </a:xfrm>
            <a:prstGeom prst="rect">
              <a:avLst/>
            </a:prstGeom>
            <a:noFill/>
          </p:spPr>
          <p:txBody>
            <a:bodyPr wrap="square" rtlCol="0">
              <a:spAutoFit/>
            </a:bodyPr>
            <a:lstStyle/>
            <a:p>
              <a:pPr algn="ctr">
                <a:lnSpc>
                  <a:spcPct val="85000"/>
                </a:lnSpc>
              </a:pPr>
              <a:r>
                <a:rPr lang="en-US" sz="1100" b="1" dirty="0" smtClean="0">
                  <a:latin typeface="+mn-lt"/>
                </a:rPr>
                <a:t>ETX-212A</a:t>
              </a:r>
            </a:p>
          </p:txBody>
        </p:sp>
      </p:grpSp>
      <p:grpSp>
        <p:nvGrpSpPr>
          <p:cNvPr id="29" name="Group 33"/>
          <p:cNvGrpSpPr/>
          <p:nvPr/>
        </p:nvGrpSpPr>
        <p:grpSpPr>
          <a:xfrm>
            <a:off x="5721374" y="3515179"/>
            <a:ext cx="1615305" cy="519657"/>
            <a:chOff x="6372225" y="2743200"/>
            <a:chExt cx="1615305" cy="519657"/>
          </a:xfrm>
        </p:grpSpPr>
        <p:pic>
          <p:nvPicPr>
            <p:cNvPr id="20" name="Picture 9" descr="ETX-202A_Type3.png"/>
            <p:cNvPicPr>
              <a:picLocks noChangeAspect="1"/>
            </p:cNvPicPr>
            <p:nvPr/>
          </p:nvPicPr>
          <p:blipFill>
            <a:blip r:embed="rId6" cstate="print"/>
            <a:srcRect/>
            <a:stretch>
              <a:fillRect/>
            </a:stretch>
          </p:blipFill>
          <p:spPr bwMode="auto">
            <a:xfrm>
              <a:off x="6521113" y="2950118"/>
              <a:ext cx="1466417" cy="312739"/>
            </a:xfrm>
            <a:prstGeom prst="rect">
              <a:avLst/>
            </a:prstGeom>
            <a:noFill/>
            <a:ln w="9525">
              <a:noFill/>
              <a:miter lim="800000"/>
              <a:headEnd/>
              <a:tailEnd/>
            </a:ln>
          </p:spPr>
        </p:pic>
        <p:sp>
          <p:nvSpPr>
            <p:cNvPr id="26" name="TextBox 25"/>
            <p:cNvSpPr txBox="1"/>
            <p:nvPr/>
          </p:nvSpPr>
          <p:spPr>
            <a:xfrm>
              <a:off x="6372225" y="2743200"/>
              <a:ext cx="904875" cy="236219"/>
            </a:xfrm>
            <a:prstGeom prst="rect">
              <a:avLst/>
            </a:prstGeom>
            <a:noFill/>
          </p:spPr>
          <p:txBody>
            <a:bodyPr wrap="square" rtlCol="0">
              <a:spAutoFit/>
            </a:bodyPr>
            <a:lstStyle/>
            <a:p>
              <a:pPr algn="ctr">
                <a:lnSpc>
                  <a:spcPct val="85000"/>
                </a:lnSpc>
              </a:pPr>
              <a:r>
                <a:rPr lang="en-US" sz="1100" b="1" dirty="0" smtClean="0">
                  <a:latin typeface="+mn-lt"/>
                </a:rPr>
                <a:t>ETX-220A</a:t>
              </a:r>
            </a:p>
          </p:txBody>
        </p:sp>
      </p:grpSp>
      <p:grpSp>
        <p:nvGrpSpPr>
          <p:cNvPr id="30" name="Group 34"/>
          <p:cNvGrpSpPr/>
          <p:nvPr/>
        </p:nvGrpSpPr>
        <p:grpSpPr>
          <a:xfrm>
            <a:off x="7310677" y="1371600"/>
            <a:ext cx="1757123" cy="793182"/>
            <a:chOff x="6834569" y="1638300"/>
            <a:chExt cx="1757123" cy="793182"/>
          </a:xfrm>
        </p:grpSpPr>
        <p:pic>
          <p:nvPicPr>
            <p:cNvPr id="22" name="Picture 21" descr="Gmux-5300_Front.jpg"/>
            <p:cNvPicPr>
              <a:picLocks noChangeAspect="1"/>
            </p:cNvPicPr>
            <p:nvPr/>
          </p:nvPicPr>
          <p:blipFill>
            <a:blip r:embed="rId8" cstate="print"/>
            <a:stretch>
              <a:fillRect/>
            </a:stretch>
          </p:blipFill>
          <p:spPr>
            <a:xfrm>
              <a:off x="6834569" y="1896907"/>
              <a:ext cx="1757123" cy="534575"/>
            </a:xfrm>
            <a:prstGeom prst="rect">
              <a:avLst/>
            </a:prstGeom>
            <a:ln>
              <a:noFill/>
            </a:ln>
          </p:spPr>
        </p:pic>
        <p:sp>
          <p:nvSpPr>
            <p:cNvPr id="27" name="TextBox 26"/>
            <p:cNvSpPr txBox="1"/>
            <p:nvPr/>
          </p:nvSpPr>
          <p:spPr>
            <a:xfrm>
              <a:off x="7289346" y="1638300"/>
              <a:ext cx="904875" cy="236219"/>
            </a:xfrm>
            <a:prstGeom prst="rect">
              <a:avLst/>
            </a:prstGeom>
            <a:noFill/>
          </p:spPr>
          <p:txBody>
            <a:bodyPr wrap="square" rtlCol="0">
              <a:spAutoFit/>
            </a:bodyPr>
            <a:lstStyle/>
            <a:p>
              <a:pPr algn="ctr">
                <a:lnSpc>
                  <a:spcPct val="85000"/>
                </a:lnSpc>
              </a:pPr>
              <a:r>
                <a:rPr lang="en-US" sz="1100" b="1" dirty="0" smtClean="0">
                  <a:latin typeface="+mn-lt"/>
                </a:rPr>
                <a:t>ETX-5300A</a:t>
              </a:r>
            </a:p>
          </p:txBody>
        </p:sp>
      </p:grpSp>
      <p:grpSp>
        <p:nvGrpSpPr>
          <p:cNvPr id="31" name="Group 37"/>
          <p:cNvGrpSpPr/>
          <p:nvPr/>
        </p:nvGrpSpPr>
        <p:grpSpPr>
          <a:xfrm>
            <a:off x="6492730" y="2787652"/>
            <a:ext cx="1550868" cy="788275"/>
            <a:chOff x="6383870" y="2333296"/>
            <a:chExt cx="1550868" cy="788275"/>
          </a:xfrm>
        </p:grpSpPr>
        <p:pic>
          <p:nvPicPr>
            <p:cNvPr id="36"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383870" y="2554012"/>
              <a:ext cx="1550868" cy="567559"/>
            </a:xfrm>
            <a:prstGeom prst="rect">
              <a:avLst/>
            </a:prstGeom>
            <a:noFill/>
            <a:ln w="9525">
              <a:noFill/>
              <a:miter lim="800000"/>
              <a:headEnd/>
              <a:tailEnd/>
            </a:ln>
          </p:spPr>
        </p:pic>
        <p:sp>
          <p:nvSpPr>
            <p:cNvPr id="37" name="TextBox 36"/>
            <p:cNvSpPr txBox="1"/>
            <p:nvPr/>
          </p:nvSpPr>
          <p:spPr>
            <a:xfrm>
              <a:off x="6536800" y="2333296"/>
              <a:ext cx="728083" cy="237501"/>
            </a:xfrm>
            <a:prstGeom prst="rect">
              <a:avLst/>
            </a:prstGeom>
            <a:noFill/>
          </p:spPr>
          <p:txBody>
            <a:bodyPr wrap="none" rtlCol="0">
              <a:spAutoFit/>
            </a:bodyPr>
            <a:lstStyle/>
            <a:p>
              <a:pPr lvl="0" algn="ctr">
                <a:lnSpc>
                  <a:spcPct val="85000"/>
                </a:lnSpc>
              </a:pPr>
              <a:r>
                <a:rPr lang="en-US" sz="1100" b="1" dirty="0" smtClean="0">
                  <a:solidFill>
                    <a:schemeClr val="dk1"/>
                  </a:solidFill>
                  <a:latin typeface="+mn-lt"/>
                </a:rPr>
                <a:t>ETX-1002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cstate="print"/>
          <a:srcRect/>
          <a:stretch>
            <a:fillRect/>
          </a:stretch>
        </p:blipFill>
        <p:spPr bwMode="auto">
          <a:xfrm>
            <a:off x="1371600" y="4343400"/>
            <a:ext cx="6683504" cy="2326909"/>
          </a:xfrm>
          <a:prstGeom prst="rect">
            <a:avLst/>
          </a:prstGeom>
          <a:noFill/>
          <a:ln w="9525">
            <a:noFill/>
            <a:miter lim="800000"/>
            <a:headEnd/>
            <a:tailEnd/>
          </a:ln>
          <a:effectLst/>
        </p:spPr>
      </p:pic>
      <p:pic>
        <p:nvPicPr>
          <p:cNvPr id="70658" name="Picture 2"/>
          <p:cNvPicPr>
            <a:picLocks noChangeAspect="1" noChangeArrowheads="1"/>
          </p:cNvPicPr>
          <p:nvPr/>
        </p:nvPicPr>
        <p:blipFill>
          <a:blip r:embed="rId3" cstate="print"/>
          <a:srcRect/>
          <a:stretch>
            <a:fillRect/>
          </a:stretch>
        </p:blipFill>
        <p:spPr bwMode="auto">
          <a:xfrm>
            <a:off x="6577080" y="3825920"/>
            <a:ext cx="1447800" cy="120348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The </a:t>
            </a:r>
            <a:r>
              <a:rPr lang="en-US" dirty="0" err="1" smtClean="0"/>
              <a:t>MiRIC</a:t>
            </a:r>
            <a:r>
              <a:rPr lang="en-US" dirty="0" smtClean="0"/>
              <a:t> 155</a:t>
            </a:r>
            <a:endParaRPr lang="en-US" dirty="0"/>
          </a:p>
        </p:txBody>
      </p:sp>
      <p:sp>
        <p:nvSpPr>
          <p:cNvPr id="4" name="Text Placeholder 3"/>
          <p:cNvSpPr>
            <a:spLocks noGrp="1"/>
          </p:cNvSpPr>
          <p:nvPr>
            <p:ph type="body" sz="quarter" idx="10"/>
          </p:nvPr>
        </p:nvSpPr>
        <p:spPr>
          <a:xfrm>
            <a:off x="304800" y="1031544"/>
            <a:ext cx="8396287" cy="2665943"/>
          </a:xfrm>
        </p:spPr>
        <p:txBody>
          <a:bodyPr/>
          <a:lstStyle/>
          <a:p>
            <a:r>
              <a:rPr lang="en-US" sz="1800" dirty="0" smtClean="0"/>
              <a:t>Miniature intelligent SFP converter -&gt; Ethernet over STM-1/OC-3</a:t>
            </a:r>
          </a:p>
          <a:p>
            <a:r>
              <a:rPr lang="en-US" sz="1800" dirty="0" smtClean="0"/>
              <a:t>Full-duplex 1000 Ethernet remote bridge over STM-1 or OC-3</a:t>
            </a:r>
          </a:p>
          <a:p>
            <a:r>
              <a:rPr lang="en-US" sz="1800" dirty="0" smtClean="0"/>
              <a:t>Direct </a:t>
            </a:r>
            <a:r>
              <a:rPr lang="en-US" sz="1800" dirty="0" err="1" smtClean="0"/>
              <a:t>GbE</a:t>
            </a:r>
            <a:r>
              <a:rPr lang="en-US" sz="1800" dirty="0" smtClean="0"/>
              <a:t> mapping to VC-4/STS-3c; standard GFP encapsulation (ITU-T G.8040, G.7041/Y 1303)</a:t>
            </a:r>
          </a:p>
          <a:p>
            <a:r>
              <a:rPr lang="en-US" sz="1800" dirty="0" smtClean="0"/>
              <a:t>Up to four </a:t>
            </a:r>
            <a:r>
              <a:rPr lang="en-US" sz="1800" dirty="0" err="1" smtClean="0"/>
              <a:t>QoS</a:t>
            </a:r>
            <a:r>
              <a:rPr lang="en-US" sz="1800" dirty="0" smtClean="0"/>
              <a:t> queues per VLAN priority (IEEE 802.1p) with Strict Priority scheduling</a:t>
            </a:r>
          </a:p>
          <a:p>
            <a:r>
              <a:rPr lang="en-US" sz="1800" dirty="0" smtClean="0"/>
              <a:t>Increases network flexibility by allowing quick, ad-hoc installations</a:t>
            </a:r>
          </a:p>
          <a:p>
            <a:r>
              <a:rPr lang="en-US" sz="1800" dirty="0" smtClean="0"/>
              <a:t>Supports a scalable migration to fiber Ethernet access</a:t>
            </a:r>
          </a:p>
          <a:p>
            <a:r>
              <a:rPr lang="en-US" sz="1800" dirty="0" smtClean="0"/>
              <a:t>Eliminates the need for equipment certification and integration, and for special operator training</a:t>
            </a:r>
          </a:p>
          <a:p>
            <a:r>
              <a:rPr lang="en-US" sz="1800" dirty="0" smtClean="0"/>
              <a:t>Interoperable with third-party routers and switches</a:t>
            </a:r>
            <a:endParaRPr lang="en-US" sz="1800" dirty="0"/>
          </a:p>
        </p:txBody>
      </p:sp>
      <p:grpSp>
        <p:nvGrpSpPr>
          <p:cNvPr id="12" name="Group 11"/>
          <p:cNvGrpSpPr/>
          <p:nvPr/>
        </p:nvGrpSpPr>
        <p:grpSpPr>
          <a:xfrm>
            <a:off x="6359856" y="4993944"/>
            <a:ext cx="650544" cy="1066800"/>
            <a:chOff x="6359856" y="4953000"/>
            <a:chExt cx="650544" cy="1066800"/>
          </a:xfrm>
        </p:grpSpPr>
        <p:cxnSp>
          <p:nvCxnSpPr>
            <p:cNvPr id="7" name="Straight Arrow Connector 6"/>
            <p:cNvCxnSpPr/>
            <p:nvPr/>
          </p:nvCxnSpPr>
          <p:spPr>
            <a:xfrm rot="5400000" flipH="1" flipV="1">
              <a:off x="6400800" y="5105400"/>
              <a:ext cx="762000" cy="457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359856" y="57150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0658"/>
                                        </p:tgtEl>
                                        <p:attrNameLst>
                                          <p:attrName>style.visibility</p:attrName>
                                        </p:attrNameLst>
                                      </p:cBhvr>
                                      <p:to>
                                        <p:strVal val="visible"/>
                                      </p:to>
                                    </p:set>
                                    <p:animEffect transition="in" filter="strips(upRight)">
                                      <p:cBhvr>
                                        <p:cTn id="11"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Gas-Star Requirements</a:t>
            </a:r>
            <a:endParaRPr lang="en-US" dirty="0"/>
          </a:p>
        </p:txBody>
      </p:sp>
      <p:sp>
        <p:nvSpPr>
          <p:cNvPr id="3" name="Text Placeholder 2"/>
          <p:cNvSpPr>
            <a:spLocks noGrp="1"/>
          </p:cNvSpPr>
          <p:nvPr>
            <p:ph type="body" sz="quarter" idx="10"/>
          </p:nvPr>
        </p:nvSpPr>
        <p:spPr>
          <a:xfrm>
            <a:off x="270638" y="1277004"/>
            <a:ext cx="8873362" cy="5657196"/>
          </a:xfrm>
        </p:spPr>
        <p:txBody>
          <a:bodyPr/>
          <a:lstStyle/>
          <a:p>
            <a:r>
              <a:rPr lang="en-US" sz="1600" dirty="0" smtClean="0"/>
              <a:t>GAS-Star is a Gas distribution company. They have 30 sites across the country. They are looking for a solution that will connect all the remote sites to the main sites (</a:t>
            </a:r>
            <a:r>
              <a:rPr lang="en-US" sz="1600" b="1" dirty="0" smtClean="0"/>
              <a:t>Site 22 &amp; site 30</a:t>
            </a:r>
            <a:r>
              <a:rPr lang="en-US" sz="1600" dirty="0" smtClean="0"/>
              <a:t>).</a:t>
            </a:r>
          </a:p>
          <a:p>
            <a:r>
              <a:rPr lang="en-US" sz="1600" dirty="0" smtClean="0"/>
              <a:t>They want to build a resilient private network based on SDH technology (STM-4)  between sites 16-19</a:t>
            </a:r>
          </a:p>
          <a:p>
            <a:r>
              <a:rPr lang="en-US" sz="1600" dirty="0" smtClean="0"/>
              <a:t>They want to build a resilient STM-1 network between sites 19-22</a:t>
            </a:r>
          </a:p>
          <a:p>
            <a:r>
              <a:rPr lang="en-US" sz="1600" dirty="0" smtClean="0"/>
              <a:t>They  will need to use the Carrier PSN for connectivity to some sites </a:t>
            </a:r>
          </a:p>
          <a:p>
            <a:r>
              <a:rPr lang="en-US" sz="1600" b="1" dirty="0" smtClean="0"/>
              <a:t>Site 1-15</a:t>
            </a:r>
            <a:r>
              <a:rPr lang="en-US" sz="1600" dirty="0" smtClean="0"/>
              <a:t>: These sites are located near the Gas pipeline. Each site is equipped with 2x IP cam ( 5Mbps per CAM) . There is no infrastructure to these sites, so a wireless solution is required</a:t>
            </a:r>
          </a:p>
          <a:p>
            <a:r>
              <a:rPr lang="en-US" sz="1600" b="1" dirty="0" smtClean="0"/>
              <a:t>Site 16: </a:t>
            </a:r>
            <a:r>
              <a:rPr lang="en-US" sz="1600" dirty="0" smtClean="0"/>
              <a:t> The solution in this site should be able to aggregate the video traffic from sites 1-15 and hand it over to the SDH network. Please specify the interface to be used</a:t>
            </a:r>
          </a:p>
          <a:p>
            <a:r>
              <a:rPr lang="en-US" sz="1600" b="1" dirty="0" smtClean="0"/>
              <a:t>Site 17</a:t>
            </a:r>
            <a:r>
              <a:rPr lang="en-US" sz="1600" dirty="0" smtClean="0"/>
              <a:t>:  The solution in this site should be able to connect  12 ports of RS-232 service (from the RTUs) and the Ethernet traffic  coming from sites 24-26 and hand it over to the SDH network.</a:t>
            </a:r>
          </a:p>
          <a:p>
            <a:r>
              <a:rPr lang="en-US" sz="1600" b="1" dirty="0" smtClean="0"/>
              <a:t>Site 18</a:t>
            </a:r>
            <a:r>
              <a:rPr lang="en-US" sz="1600" dirty="0" smtClean="0"/>
              <a:t>: The solution in this site should  carry the Ethernet traffic  coming from site 27-29 (over 2w line)  towards the data server in site 30. In addition it should be able to be part of the SDH network and hand over the data and video traffic from all the remote sites  to site 30</a:t>
            </a:r>
          </a:p>
          <a:p>
            <a:r>
              <a:rPr lang="en-US" sz="1600" b="1" dirty="0" smtClean="0"/>
              <a:t>Site 19</a:t>
            </a:r>
            <a:r>
              <a:rPr lang="en-US" sz="1600" dirty="0" smtClean="0"/>
              <a:t>: The solution in this site should interconnect the STM-4 SDH and the STM-1 SDH networks to enable the traffic flow between these two network</a:t>
            </a:r>
          </a:p>
          <a:p>
            <a:r>
              <a:rPr lang="en-US" sz="1600" b="1" dirty="0" smtClean="0"/>
              <a:t>Site 20</a:t>
            </a:r>
            <a:r>
              <a:rPr lang="en-US" sz="1600" dirty="0" smtClean="0"/>
              <a:t>: The solution in this site should support 2 x E1 and 100Mbps Ethernet traffic. Both E1 &amp; Eth services  should be delivered to site 30 via an STM-1 resilient network</a:t>
            </a:r>
          </a:p>
          <a:p>
            <a:pPr>
              <a:buNone/>
            </a:pP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Gas-Star Requirements</a:t>
            </a:r>
            <a:endParaRPr lang="en-US" dirty="0"/>
          </a:p>
        </p:txBody>
      </p:sp>
      <p:sp>
        <p:nvSpPr>
          <p:cNvPr id="3" name="Text Placeholder 2"/>
          <p:cNvSpPr>
            <a:spLocks noGrp="1"/>
          </p:cNvSpPr>
          <p:nvPr>
            <p:ph type="body" sz="quarter" idx="10"/>
          </p:nvPr>
        </p:nvSpPr>
        <p:spPr>
          <a:xfrm>
            <a:off x="228600" y="1066800"/>
            <a:ext cx="8839200" cy="5715000"/>
          </a:xfrm>
        </p:spPr>
        <p:txBody>
          <a:bodyPr/>
          <a:lstStyle/>
          <a:p>
            <a:r>
              <a:rPr lang="en-US" sz="1600" b="1" dirty="0" smtClean="0"/>
              <a:t>Site 21: </a:t>
            </a:r>
            <a:r>
              <a:rPr lang="en-US" sz="1600" dirty="0" smtClean="0"/>
              <a:t>The solution in this site should support 16 x FXO, 30Mbps Ethernet traffic &amp; 10 x RS-232 ports). Both E1 &amp; Eth services  should be delivered to </a:t>
            </a:r>
            <a:r>
              <a:rPr lang="en-US" sz="1600" b="1" dirty="0" smtClean="0"/>
              <a:t>site 3</a:t>
            </a:r>
            <a:r>
              <a:rPr lang="en-US" sz="1600" dirty="0" smtClean="0"/>
              <a:t>0. The RS-232 services should be delivered to </a:t>
            </a:r>
            <a:r>
              <a:rPr lang="en-US" sz="1600" b="1" dirty="0" smtClean="0"/>
              <a:t>site 22 </a:t>
            </a:r>
            <a:r>
              <a:rPr lang="en-US" sz="1600" dirty="0" smtClean="0"/>
              <a:t>(SCADA server)</a:t>
            </a:r>
          </a:p>
          <a:p>
            <a:r>
              <a:rPr lang="en-US" sz="1600" b="1" dirty="0" smtClean="0"/>
              <a:t>Site 22</a:t>
            </a:r>
            <a:r>
              <a:rPr lang="en-US" sz="1600" dirty="0" smtClean="0"/>
              <a:t>: This is one of the main sites. The solution in this site should support 12 x FXO and 20Mbps Ethernet traffic. Both E1 &amp; Eth services  should be delivered to site 30. The 30xRS-232 traffic are connected to the SCADA server and comes from the different remote sites ( Including two RS-232 spare ports)</a:t>
            </a:r>
          </a:p>
          <a:p>
            <a:r>
              <a:rPr lang="en-US" sz="1600" b="1" dirty="0" smtClean="0"/>
              <a:t>Site 23</a:t>
            </a:r>
            <a:r>
              <a:rPr lang="en-US" sz="1600" dirty="0" smtClean="0"/>
              <a:t>: This site aggregates the traffic from </a:t>
            </a:r>
            <a:r>
              <a:rPr lang="en-US" sz="1600" b="1" dirty="0" smtClean="0"/>
              <a:t>sites 24-26 </a:t>
            </a:r>
            <a:r>
              <a:rPr lang="en-US" sz="1600" dirty="0" smtClean="0"/>
              <a:t>and delivers it to the PSN network via a </a:t>
            </a:r>
            <a:r>
              <a:rPr lang="en-US" sz="1600" dirty="0" err="1" smtClean="0"/>
              <a:t>GbE</a:t>
            </a:r>
            <a:r>
              <a:rPr lang="en-US" sz="1600" dirty="0" smtClean="0"/>
              <a:t> fiber line. The video traffic should be delivered to the video server in </a:t>
            </a:r>
            <a:r>
              <a:rPr lang="en-US" sz="1600" b="1" dirty="0" smtClean="0"/>
              <a:t>site 30</a:t>
            </a:r>
            <a:r>
              <a:rPr lang="en-US" sz="1600" dirty="0" smtClean="0"/>
              <a:t>. The RS-232 services should be delivered to </a:t>
            </a:r>
            <a:r>
              <a:rPr lang="en-US" sz="1600" b="1" dirty="0" smtClean="0"/>
              <a:t>site 22</a:t>
            </a:r>
            <a:r>
              <a:rPr lang="en-US" sz="1600" dirty="0" smtClean="0"/>
              <a:t> (SCADA server)</a:t>
            </a:r>
          </a:p>
          <a:p>
            <a:r>
              <a:rPr lang="en-US" sz="1600" b="1" dirty="0" smtClean="0"/>
              <a:t>Site 24-25: </a:t>
            </a:r>
            <a:r>
              <a:rPr lang="en-US" sz="1600" dirty="0" smtClean="0"/>
              <a:t>The solution in this site should  carry 3Mbps IP camera traffic and 1 x RS-232 RTU traffic (9.6Kbps). The Video traffic is delivered to site 30 via </a:t>
            </a:r>
            <a:r>
              <a:rPr lang="en-US" sz="1600" b="1" dirty="0" smtClean="0"/>
              <a:t>site 23 </a:t>
            </a:r>
            <a:r>
              <a:rPr lang="en-US" sz="1600" dirty="0" smtClean="0"/>
              <a:t>over a 100FX fiber line and the RTU traffic goes to </a:t>
            </a:r>
            <a:r>
              <a:rPr lang="en-US" sz="1600" b="1" dirty="0" smtClean="0"/>
              <a:t>site 22</a:t>
            </a:r>
            <a:r>
              <a:rPr lang="en-US" sz="1600" dirty="0" smtClean="0"/>
              <a:t>. The solution in these sites and in </a:t>
            </a:r>
            <a:r>
              <a:rPr lang="en-US" sz="1600" b="1" u="sng" dirty="0" smtClean="0"/>
              <a:t>site 26 </a:t>
            </a:r>
            <a:r>
              <a:rPr lang="en-US" sz="1600" dirty="0" smtClean="0"/>
              <a:t>should support :</a:t>
            </a:r>
          </a:p>
          <a:p>
            <a:pPr lvl="1"/>
            <a:r>
              <a:rPr lang="en-US" sz="1400" dirty="0" smtClean="0"/>
              <a:t> Extended temperature of -40 to 75°c d </a:t>
            </a:r>
          </a:p>
          <a:p>
            <a:r>
              <a:rPr lang="en-US" sz="1600" b="1" dirty="0" smtClean="0"/>
              <a:t>Site 26: Future site - </a:t>
            </a:r>
            <a:r>
              <a:rPr lang="en-US" sz="1600" dirty="0" smtClean="0"/>
              <a:t>The solution in this site should support 3Mbps IP camera traffic and 2 x RS-232 RTU traffic (9.6Kbps each). The traffic is delivered to </a:t>
            </a:r>
            <a:r>
              <a:rPr lang="en-US" sz="1600" b="1" dirty="0" smtClean="0"/>
              <a:t>site 2</a:t>
            </a:r>
            <a:r>
              <a:rPr lang="en-US" sz="1600" dirty="0" smtClean="0"/>
              <a:t>3 via a 2w (1km). They plan to have 8 sites similar to </a:t>
            </a:r>
            <a:r>
              <a:rPr lang="en-US" sz="1600" b="1" dirty="0" smtClean="0"/>
              <a:t>site 2</a:t>
            </a:r>
            <a:r>
              <a:rPr lang="en-US" sz="1600" dirty="0" smtClean="0"/>
              <a:t>6 by the end of the 2012</a:t>
            </a:r>
          </a:p>
          <a:p>
            <a:r>
              <a:rPr lang="en-US" sz="1600" b="1" dirty="0" smtClean="0"/>
              <a:t>Sites 27-29</a:t>
            </a:r>
            <a:r>
              <a:rPr lang="en-US" sz="1600" dirty="0" smtClean="0"/>
              <a:t>: These sites require Ethernet support (1Mbps each) to be delivered to </a:t>
            </a:r>
            <a:r>
              <a:rPr lang="en-US" sz="1600" b="1" dirty="0" smtClean="0"/>
              <a:t>site 30</a:t>
            </a:r>
            <a:r>
              <a:rPr lang="en-US" sz="1600" dirty="0" smtClean="0"/>
              <a:t> via </a:t>
            </a:r>
            <a:r>
              <a:rPr lang="en-US" sz="1600" b="1" dirty="0" smtClean="0"/>
              <a:t>site 17</a:t>
            </a:r>
          </a:p>
          <a:p>
            <a:r>
              <a:rPr lang="en-US" sz="1600" b="1" dirty="0" smtClean="0"/>
              <a:t>Site 30</a:t>
            </a:r>
            <a:r>
              <a:rPr lang="en-US" sz="1600" dirty="0" smtClean="0"/>
              <a:t>: The is one of the main sites. It holds the Video server, Data server and the main PBX. Please define the link between this site and the STM-4 network </a:t>
            </a:r>
            <a:r>
              <a:rPr lang="en-US" sz="1600" b="1" dirty="0" smtClean="0"/>
              <a:t>(Site 18)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lstStyle/>
          <a:p>
            <a:r>
              <a:rPr lang="en-US" b="1" dirty="0" smtClean="0"/>
              <a:t>Gas-Star Utility Application</a:t>
            </a:r>
            <a:endParaRPr lang="en-US" b="1" dirty="0"/>
          </a:p>
        </p:txBody>
      </p:sp>
      <p:sp>
        <p:nvSpPr>
          <p:cNvPr id="3" name="Rounded Rectangle 2"/>
          <p:cNvSpPr/>
          <p:nvPr/>
        </p:nvSpPr>
        <p:spPr>
          <a:xfrm>
            <a:off x="5410200" y="2057400"/>
            <a:ext cx="990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5" name="Rounded Rectangle 4"/>
          <p:cNvSpPr/>
          <p:nvPr/>
        </p:nvSpPr>
        <p:spPr>
          <a:xfrm>
            <a:off x="3059376" y="2272352"/>
            <a:ext cx="914400" cy="464648"/>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6" name="Rounded Rectangle 5"/>
          <p:cNvSpPr/>
          <p:nvPr/>
        </p:nvSpPr>
        <p:spPr>
          <a:xfrm>
            <a:off x="3047999" y="3388056"/>
            <a:ext cx="838201" cy="685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7" name="Rounded Rectangle 6"/>
          <p:cNvSpPr/>
          <p:nvPr/>
        </p:nvSpPr>
        <p:spPr>
          <a:xfrm>
            <a:off x="2338320" y="2776184"/>
            <a:ext cx="897336" cy="57661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ed Rectangle 7"/>
          <p:cNvSpPr/>
          <p:nvPr/>
        </p:nvSpPr>
        <p:spPr>
          <a:xfrm>
            <a:off x="3886200" y="2784144"/>
            <a:ext cx="1219200" cy="5686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cxnSp>
        <p:nvCxnSpPr>
          <p:cNvPr id="10" name="Elbow Connector 9"/>
          <p:cNvCxnSpPr/>
          <p:nvPr/>
        </p:nvCxnSpPr>
        <p:spPr>
          <a:xfrm rot="10800000" flipV="1">
            <a:off x="6690858" y="3198127"/>
            <a:ext cx="1185038" cy="1166655"/>
          </a:xfrm>
          <a:prstGeom prst="bentConnector3">
            <a:avLst>
              <a:gd name="adj1" fmla="val 2073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rot="19908151">
            <a:off x="3068922" y="4792639"/>
            <a:ext cx="224578" cy="206325"/>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4164490" y="3171704"/>
            <a:ext cx="167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019800" y="5334000"/>
            <a:ext cx="1594512" cy="1082566"/>
          </a:xfrm>
          <a:prstGeom prst="roundRect">
            <a:avLst/>
          </a:prstGeom>
          <a:solidFill>
            <a:schemeClr val="accent1">
              <a:lumMod val="40000"/>
              <a:lumOff val="6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4" name="Rounded Rectangle 13"/>
          <p:cNvSpPr/>
          <p:nvPr/>
        </p:nvSpPr>
        <p:spPr>
          <a:xfrm>
            <a:off x="3733800" y="5257800"/>
            <a:ext cx="1558352" cy="1145630"/>
          </a:xfrm>
          <a:prstGeom prst="roundRect">
            <a:avLst/>
          </a:prstGeom>
          <a:solidFill>
            <a:schemeClr val="accent1">
              <a:lumMod val="40000"/>
              <a:lumOff val="6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5" name="Rounded Rectangle 14"/>
          <p:cNvSpPr/>
          <p:nvPr/>
        </p:nvSpPr>
        <p:spPr>
          <a:xfrm>
            <a:off x="2126068" y="5257800"/>
            <a:ext cx="1447800" cy="1145630"/>
          </a:xfrm>
          <a:prstGeom prst="roundRect">
            <a:avLst/>
          </a:prstGeom>
          <a:solidFill>
            <a:schemeClr val="accent1">
              <a:lumMod val="40000"/>
              <a:lumOff val="6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6" name="Rounded Rectangle 15"/>
          <p:cNvSpPr/>
          <p:nvPr/>
        </p:nvSpPr>
        <p:spPr>
          <a:xfrm>
            <a:off x="304800" y="5257800"/>
            <a:ext cx="1562314" cy="1145630"/>
          </a:xfrm>
          <a:prstGeom prst="roundRect">
            <a:avLst/>
          </a:prstGeom>
          <a:solidFill>
            <a:schemeClr val="accent1">
              <a:lumMod val="40000"/>
              <a:lumOff val="6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17" name="Text Box 9"/>
          <p:cNvSpPr txBox="1">
            <a:spLocks noChangeArrowheads="1"/>
          </p:cNvSpPr>
          <p:nvPr/>
        </p:nvSpPr>
        <p:spPr bwMode="auto">
          <a:xfrm>
            <a:off x="2927828" y="2824911"/>
            <a:ext cx="1125630" cy="484748"/>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STM-4 </a:t>
            </a:r>
          </a:p>
          <a:p>
            <a:pPr algn="ctr"/>
            <a:r>
              <a:rPr lang="en-US" sz="1050" dirty="0" smtClean="0">
                <a:latin typeface="Arial" charset="0"/>
                <a:cs typeface="Arial" charset="0"/>
              </a:rPr>
              <a:t>SDH </a:t>
            </a:r>
          </a:p>
          <a:p>
            <a:pPr algn="ctr"/>
            <a:r>
              <a:rPr lang="en-US" sz="1050" dirty="0" smtClean="0">
                <a:latin typeface="Arial" charset="0"/>
                <a:cs typeface="Arial" charset="0"/>
              </a:rPr>
              <a:t>Network </a:t>
            </a:r>
            <a:endParaRPr lang="en-US" sz="1050" dirty="0">
              <a:latin typeface="Arial" charset="0"/>
              <a:cs typeface="Arial" charset="0"/>
            </a:endParaRPr>
          </a:p>
        </p:txBody>
      </p:sp>
      <p:sp>
        <p:nvSpPr>
          <p:cNvPr id="18" name="Freeform 20"/>
          <p:cNvSpPr>
            <a:spLocks/>
          </p:cNvSpPr>
          <p:nvPr/>
        </p:nvSpPr>
        <p:spPr bwMode="auto">
          <a:xfrm>
            <a:off x="5510766" y="2930856"/>
            <a:ext cx="1271034" cy="74555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19" name="Text Box 7"/>
          <p:cNvSpPr txBox="1">
            <a:spLocks noChangeArrowheads="1"/>
          </p:cNvSpPr>
          <p:nvPr/>
        </p:nvSpPr>
        <p:spPr bwMode="auto">
          <a:xfrm>
            <a:off x="5604338" y="3212068"/>
            <a:ext cx="1176337" cy="369332"/>
          </a:xfrm>
          <a:prstGeom prst="rect">
            <a:avLst/>
          </a:prstGeom>
          <a:noFill/>
          <a:ln w="9525">
            <a:noFill/>
            <a:miter lim="800000"/>
            <a:headEnd/>
            <a:tailEnd/>
          </a:ln>
        </p:spPr>
        <p:txBody>
          <a:bodyPr lIns="0" tIns="0" rIns="0" bIns="0" anchor="ctr" anchorCtr="1">
            <a:spAutoFit/>
          </a:bodyPr>
          <a:lstStyle/>
          <a:p>
            <a:r>
              <a:rPr lang="en-US" sz="1200" dirty="0" smtClean="0">
                <a:latin typeface="Arial" charset="0"/>
                <a:cs typeface="Arial" charset="0"/>
              </a:rPr>
              <a:t>Ethernet </a:t>
            </a:r>
          </a:p>
          <a:p>
            <a:r>
              <a:rPr lang="en-US" sz="1200" dirty="0" smtClean="0">
                <a:latin typeface="Arial" charset="0"/>
                <a:cs typeface="Arial" charset="0"/>
              </a:rPr>
              <a:t>Network</a:t>
            </a:r>
            <a:endParaRPr lang="en-US" sz="1200" dirty="0">
              <a:latin typeface="Arial" charset="0"/>
              <a:cs typeface="Arial" charset="0"/>
            </a:endParaRPr>
          </a:p>
        </p:txBody>
      </p:sp>
      <p:grpSp>
        <p:nvGrpSpPr>
          <p:cNvPr id="20" name="Group 37"/>
          <p:cNvGrpSpPr/>
          <p:nvPr/>
        </p:nvGrpSpPr>
        <p:grpSpPr>
          <a:xfrm>
            <a:off x="507094" y="5509855"/>
            <a:ext cx="1335025" cy="606550"/>
            <a:chOff x="621180" y="5221225"/>
            <a:chExt cx="1335025" cy="606550"/>
          </a:xfrm>
        </p:grpSpPr>
        <p:pic>
          <p:nvPicPr>
            <p:cNvPr id="21"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22"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23" name="Elbow Connector 22"/>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180" y="5599175"/>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1</a:t>
              </a:r>
            </a:p>
          </p:txBody>
        </p:sp>
        <p:sp>
          <p:nvSpPr>
            <p:cNvPr id="26" name="TextBox 25"/>
            <p:cNvSpPr txBox="1"/>
            <p:nvPr/>
          </p:nvSpPr>
          <p:spPr>
            <a:xfrm>
              <a:off x="1346605" y="5616692"/>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2</a:t>
              </a:r>
            </a:p>
          </p:txBody>
        </p:sp>
      </p:grpSp>
      <p:grpSp>
        <p:nvGrpSpPr>
          <p:cNvPr id="27" name="Group 38"/>
          <p:cNvGrpSpPr/>
          <p:nvPr/>
        </p:nvGrpSpPr>
        <p:grpSpPr>
          <a:xfrm>
            <a:off x="2165273" y="5509855"/>
            <a:ext cx="1335025" cy="606550"/>
            <a:chOff x="621180" y="5221225"/>
            <a:chExt cx="1335025" cy="606550"/>
          </a:xfrm>
        </p:grpSpPr>
        <p:pic>
          <p:nvPicPr>
            <p:cNvPr id="28"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29"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30" name="Elbow Connector 29"/>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1180" y="5599175"/>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3</a:t>
              </a:r>
            </a:p>
          </p:txBody>
        </p:sp>
        <p:sp>
          <p:nvSpPr>
            <p:cNvPr id="33" name="TextBox 32"/>
            <p:cNvSpPr txBox="1"/>
            <p:nvPr/>
          </p:nvSpPr>
          <p:spPr>
            <a:xfrm>
              <a:off x="1346605" y="5616692"/>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4</a:t>
              </a:r>
            </a:p>
          </p:txBody>
        </p:sp>
      </p:grpSp>
      <p:grpSp>
        <p:nvGrpSpPr>
          <p:cNvPr id="34" name="Group 47"/>
          <p:cNvGrpSpPr/>
          <p:nvPr/>
        </p:nvGrpSpPr>
        <p:grpSpPr>
          <a:xfrm>
            <a:off x="3850748" y="5509855"/>
            <a:ext cx="1335025" cy="606550"/>
            <a:chOff x="621180" y="5221225"/>
            <a:chExt cx="1335025" cy="606550"/>
          </a:xfrm>
        </p:grpSpPr>
        <p:pic>
          <p:nvPicPr>
            <p:cNvPr id="35"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36"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37" name="Elbow Connector 36"/>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180" y="5599175"/>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5</a:t>
              </a:r>
            </a:p>
          </p:txBody>
        </p:sp>
        <p:sp>
          <p:nvSpPr>
            <p:cNvPr id="40" name="TextBox 39"/>
            <p:cNvSpPr txBox="1"/>
            <p:nvPr/>
          </p:nvSpPr>
          <p:spPr>
            <a:xfrm>
              <a:off x="1346605" y="5616692"/>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6</a:t>
              </a:r>
            </a:p>
          </p:txBody>
        </p:sp>
      </p:grpSp>
      <p:grpSp>
        <p:nvGrpSpPr>
          <p:cNvPr id="41" name="Group 56"/>
          <p:cNvGrpSpPr/>
          <p:nvPr/>
        </p:nvGrpSpPr>
        <p:grpSpPr>
          <a:xfrm>
            <a:off x="6218853" y="5580109"/>
            <a:ext cx="1335025" cy="724275"/>
            <a:chOff x="621180" y="5221225"/>
            <a:chExt cx="1335025" cy="724275"/>
          </a:xfrm>
        </p:grpSpPr>
        <p:pic>
          <p:nvPicPr>
            <p:cNvPr id="42"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43"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44" name="Elbow Connector 43"/>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180" y="5599175"/>
              <a:ext cx="609600"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14</a:t>
              </a:r>
            </a:p>
          </p:txBody>
        </p:sp>
        <p:sp>
          <p:nvSpPr>
            <p:cNvPr id="47" name="TextBox 46"/>
            <p:cNvSpPr txBox="1"/>
            <p:nvPr/>
          </p:nvSpPr>
          <p:spPr>
            <a:xfrm>
              <a:off x="1346605" y="5616692"/>
              <a:ext cx="609600"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15</a:t>
              </a:r>
            </a:p>
          </p:txBody>
        </p:sp>
      </p:grpSp>
      <p:cxnSp>
        <p:nvCxnSpPr>
          <p:cNvPr id="48" name="Straight Connector 47"/>
          <p:cNvCxnSpPr/>
          <p:nvPr/>
        </p:nvCxnSpPr>
        <p:spPr>
          <a:xfrm>
            <a:off x="5331370" y="6019800"/>
            <a:ext cx="76463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rot="921544">
            <a:off x="2092684" y="4650119"/>
            <a:ext cx="662152" cy="536028"/>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ounded Rectangle 50"/>
          <p:cNvSpPr/>
          <p:nvPr/>
        </p:nvSpPr>
        <p:spPr>
          <a:xfrm>
            <a:off x="274874" y="1219200"/>
            <a:ext cx="1447800" cy="1104328"/>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52" name="Rounded Rectangle 51"/>
          <p:cNvSpPr/>
          <p:nvPr/>
        </p:nvSpPr>
        <p:spPr>
          <a:xfrm>
            <a:off x="274874" y="2399728"/>
            <a:ext cx="1447800" cy="1066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53" name="Rounded Rectangle 52"/>
          <p:cNvSpPr/>
          <p:nvPr/>
        </p:nvSpPr>
        <p:spPr>
          <a:xfrm>
            <a:off x="274874" y="3585944"/>
            <a:ext cx="1447800" cy="12192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54" name="Rounded Rectangle 53"/>
          <p:cNvSpPr/>
          <p:nvPr/>
        </p:nvSpPr>
        <p:spPr>
          <a:xfrm>
            <a:off x="2539624" y="1066800"/>
            <a:ext cx="2362200" cy="1066800"/>
          </a:xfrm>
          <a:prstGeom prst="roundRect">
            <a:avLst/>
          </a:prstGeom>
          <a:solidFill>
            <a:schemeClr val="accent1">
              <a:lumMod val="40000"/>
              <a:lumOff val="60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55" name="Rounded Rectangle 54"/>
          <p:cNvSpPr/>
          <p:nvPr/>
        </p:nvSpPr>
        <p:spPr>
          <a:xfrm>
            <a:off x="5562600" y="4122536"/>
            <a:ext cx="1137312" cy="7620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cxnSp>
        <p:nvCxnSpPr>
          <p:cNvPr id="56" name="Straight Connector 55"/>
          <p:cNvCxnSpPr/>
          <p:nvPr/>
        </p:nvCxnSpPr>
        <p:spPr>
          <a:xfrm>
            <a:off x="6705600" y="4495800"/>
            <a:ext cx="1177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265" idx="3"/>
          </p:cNvCxnSpPr>
          <p:nvPr/>
        </p:nvCxnSpPr>
        <p:spPr>
          <a:xfrm rot="10800000">
            <a:off x="6699914" y="4645929"/>
            <a:ext cx="1148686" cy="915699"/>
          </a:xfrm>
          <a:prstGeom prst="bentConnector3">
            <a:avLst>
              <a:gd name="adj1" fmla="val 16733"/>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0965" y="6211879"/>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59" name="TextBox 58"/>
          <p:cNvSpPr txBox="1"/>
          <p:nvPr/>
        </p:nvSpPr>
        <p:spPr>
          <a:xfrm>
            <a:off x="1981200" y="6198743"/>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0" name="TextBox 59"/>
          <p:cNvSpPr txBox="1"/>
          <p:nvPr/>
        </p:nvSpPr>
        <p:spPr>
          <a:xfrm>
            <a:off x="3628900" y="6172200"/>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1" name="TextBox 60"/>
          <p:cNvSpPr txBox="1"/>
          <p:nvPr/>
        </p:nvSpPr>
        <p:spPr>
          <a:xfrm>
            <a:off x="5995050" y="6172200"/>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2" name="Can 61"/>
          <p:cNvSpPr/>
          <p:nvPr/>
        </p:nvSpPr>
        <p:spPr>
          <a:xfrm rot="5400000">
            <a:off x="3912479" y="2886694"/>
            <a:ext cx="289034" cy="7504392"/>
          </a:xfrm>
          <a:prstGeom prst="can">
            <a:avLst/>
          </a:prstGeom>
          <a:solidFill>
            <a:srgbClr val="996633"/>
          </a:solidFill>
          <a:ln/>
          <a:scene3d>
            <a:camera prst="orthographicFront"/>
            <a:lightRig rig="threePt" dir="t"/>
          </a:scene3d>
          <a:sp3d prstMaterial="dkEdge"/>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TextBox 62"/>
          <p:cNvSpPr txBox="1"/>
          <p:nvPr/>
        </p:nvSpPr>
        <p:spPr>
          <a:xfrm>
            <a:off x="3473668" y="6508361"/>
            <a:ext cx="1479332" cy="301621"/>
          </a:xfrm>
          <a:prstGeom prst="rect">
            <a:avLst/>
          </a:prstGeom>
          <a:noFill/>
        </p:spPr>
        <p:txBody>
          <a:bodyPr wrap="square" rtlCol="0">
            <a:spAutoFit/>
          </a:bodyPr>
          <a:lstStyle/>
          <a:p>
            <a:pPr algn="ctr">
              <a:lnSpc>
                <a:spcPct val="85000"/>
              </a:lnSpc>
            </a:pPr>
            <a:r>
              <a:rPr lang="en-US" sz="1600" b="1" dirty="0" smtClean="0">
                <a:solidFill>
                  <a:schemeClr val="bg1"/>
                </a:solidFill>
                <a:latin typeface="+mn-lt"/>
              </a:rPr>
              <a:t>Gas Pipeline</a:t>
            </a:r>
          </a:p>
        </p:txBody>
      </p:sp>
      <p:pic>
        <p:nvPicPr>
          <p:cNvPr id="64" name="Picture 49" descr="pbx"/>
          <p:cNvPicPr>
            <a:picLocks noChangeAspect="1" noChangeArrowheads="1"/>
          </p:cNvPicPr>
          <p:nvPr/>
        </p:nvPicPr>
        <p:blipFill>
          <a:blip r:embed="rId4" cstate="print"/>
          <a:srcRect/>
          <a:stretch>
            <a:fillRect/>
          </a:stretch>
        </p:blipFill>
        <p:spPr bwMode="auto">
          <a:xfrm>
            <a:off x="398372" y="1429130"/>
            <a:ext cx="291018" cy="309563"/>
          </a:xfrm>
          <a:prstGeom prst="rect">
            <a:avLst/>
          </a:prstGeom>
          <a:noFill/>
          <a:ln w="9525">
            <a:noFill/>
            <a:miter lim="800000"/>
            <a:headEnd/>
            <a:tailEnd/>
          </a:ln>
        </p:spPr>
      </p:pic>
      <p:pic>
        <p:nvPicPr>
          <p:cNvPr id="65" name="Picture 36" descr="router"/>
          <p:cNvPicPr>
            <a:picLocks noChangeAspect="1" noChangeArrowheads="1"/>
          </p:cNvPicPr>
          <p:nvPr/>
        </p:nvPicPr>
        <p:blipFill>
          <a:blip r:embed="rId5" cstate="print"/>
          <a:srcRect/>
          <a:stretch>
            <a:fillRect/>
          </a:stretch>
        </p:blipFill>
        <p:spPr bwMode="auto">
          <a:xfrm>
            <a:off x="355822" y="1997120"/>
            <a:ext cx="316449" cy="233363"/>
          </a:xfrm>
          <a:prstGeom prst="rect">
            <a:avLst/>
          </a:prstGeom>
          <a:noFill/>
          <a:ln w="9525">
            <a:noFill/>
            <a:miter lim="800000"/>
            <a:headEnd/>
            <a:tailEnd/>
          </a:ln>
        </p:spPr>
      </p:pic>
      <p:sp>
        <p:nvSpPr>
          <p:cNvPr id="66" name="TextBox 65"/>
          <p:cNvSpPr txBox="1"/>
          <p:nvPr/>
        </p:nvSpPr>
        <p:spPr>
          <a:xfrm>
            <a:off x="277504" y="1274100"/>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sp>
        <p:nvSpPr>
          <p:cNvPr id="67" name="TextBox 66"/>
          <p:cNvSpPr txBox="1"/>
          <p:nvPr/>
        </p:nvSpPr>
        <p:spPr>
          <a:xfrm>
            <a:off x="611360" y="1429130"/>
            <a:ext cx="732944" cy="229678"/>
          </a:xfrm>
          <a:prstGeom prst="rect">
            <a:avLst/>
          </a:prstGeom>
          <a:noFill/>
        </p:spPr>
        <p:txBody>
          <a:bodyPr wrap="square" rtlCol="0">
            <a:spAutoFit/>
          </a:bodyPr>
          <a:lstStyle/>
          <a:p>
            <a:pPr algn="ctr">
              <a:lnSpc>
                <a:spcPct val="85000"/>
              </a:lnSpc>
            </a:pPr>
            <a:r>
              <a:rPr lang="en-US" sz="1050" b="1" dirty="0" smtClean="0">
                <a:latin typeface="+mn-lt"/>
              </a:rPr>
              <a:t>2xE1</a:t>
            </a:r>
          </a:p>
        </p:txBody>
      </p:sp>
      <p:sp>
        <p:nvSpPr>
          <p:cNvPr id="68" name="TextBox 67"/>
          <p:cNvSpPr txBox="1"/>
          <p:nvPr/>
        </p:nvSpPr>
        <p:spPr>
          <a:xfrm>
            <a:off x="562814" y="2016182"/>
            <a:ext cx="777766" cy="229678"/>
          </a:xfrm>
          <a:prstGeom prst="rect">
            <a:avLst/>
          </a:prstGeom>
          <a:noFill/>
        </p:spPr>
        <p:txBody>
          <a:bodyPr wrap="square" rtlCol="0">
            <a:spAutoFit/>
          </a:bodyPr>
          <a:lstStyle/>
          <a:p>
            <a:pPr algn="ctr">
              <a:lnSpc>
                <a:spcPct val="85000"/>
              </a:lnSpc>
            </a:pPr>
            <a:r>
              <a:rPr lang="en-US" sz="1050" b="1" dirty="0" smtClean="0">
                <a:latin typeface="+mn-lt"/>
              </a:rPr>
              <a:t>100Mbps</a:t>
            </a:r>
          </a:p>
        </p:txBody>
      </p:sp>
      <p:sp>
        <p:nvSpPr>
          <p:cNvPr id="69" name="TextBox 68"/>
          <p:cNvSpPr txBox="1"/>
          <p:nvPr/>
        </p:nvSpPr>
        <p:spPr>
          <a:xfrm>
            <a:off x="277504" y="3647830"/>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sp>
        <p:nvSpPr>
          <p:cNvPr id="70" name="TextBox 69"/>
          <p:cNvSpPr txBox="1"/>
          <p:nvPr/>
        </p:nvSpPr>
        <p:spPr>
          <a:xfrm>
            <a:off x="575480" y="3831666"/>
            <a:ext cx="762000" cy="229678"/>
          </a:xfrm>
          <a:prstGeom prst="rect">
            <a:avLst/>
          </a:prstGeom>
          <a:noFill/>
        </p:spPr>
        <p:txBody>
          <a:bodyPr wrap="square" rtlCol="0">
            <a:spAutoFit/>
          </a:bodyPr>
          <a:lstStyle/>
          <a:p>
            <a:pPr algn="ctr">
              <a:lnSpc>
                <a:spcPct val="85000"/>
              </a:lnSpc>
            </a:pPr>
            <a:r>
              <a:rPr lang="en-US" sz="1000" b="1" dirty="0" smtClean="0">
                <a:latin typeface="+mn-lt"/>
              </a:rPr>
              <a:t>12xFXO</a:t>
            </a:r>
          </a:p>
        </p:txBody>
      </p:sp>
      <p:sp>
        <p:nvSpPr>
          <p:cNvPr id="71" name="TextBox 70"/>
          <p:cNvSpPr txBox="1"/>
          <p:nvPr/>
        </p:nvSpPr>
        <p:spPr>
          <a:xfrm>
            <a:off x="771096" y="4460536"/>
            <a:ext cx="777766" cy="229678"/>
          </a:xfrm>
          <a:prstGeom prst="rect">
            <a:avLst/>
          </a:prstGeom>
          <a:noFill/>
        </p:spPr>
        <p:txBody>
          <a:bodyPr wrap="square" rtlCol="0">
            <a:spAutoFit/>
          </a:bodyPr>
          <a:lstStyle/>
          <a:p>
            <a:pPr algn="ctr">
              <a:lnSpc>
                <a:spcPct val="85000"/>
              </a:lnSpc>
            </a:pPr>
            <a:r>
              <a:rPr lang="en-US" sz="1000" b="1" dirty="0" smtClean="0">
                <a:latin typeface="+mn-lt"/>
              </a:rPr>
              <a:t>25xV24</a:t>
            </a:r>
          </a:p>
        </p:txBody>
      </p:sp>
      <p:pic>
        <p:nvPicPr>
          <p:cNvPr id="72" name="Picture 32" descr="rack-dev"/>
          <p:cNvPicPr>
            <a:picLocks noChangeAspect="1" noChangeArrowheads="1"/>
          </p:cNvPicPr>
          <p:nvPr/>
        </p:nvPicPr>
        <p:blipFill>
          <a:blip r:embed="rId6" cstate="print"/>
          <a:srcRect/>
          <a:stretch>
            <a:fillRect/>
          </a:stretch>
        </p:blipFill>
        <p:spPr bwMode="auto">
          <a:xfrm>
            <a:off x="322172" y="4452576"/>
            <a:ext cx="550862" cy="248231"/>
          </a:xfrm>
          <a:prstGeom prst="rect">
            <a:avLst/>
          </a:prstGeom>
          <a:noFill/>
          <a:ln w="9525">
            <a:noFill/>
            <a:miter lim="800000"/>
            <a:headEnd/>
            <a:tailEnd/>
          </a:ln>
        </p:spPr>
      </p:pic>
      <p:cxnSp>
        <p:nvCxnSpPr>
          <p:cNvPr id="73" name="Straight Connector 72"/>
          <p:cNvCxnSpPr/>
          <p:nvPr/>
        </p:nvCxnSpPr>
        <p:spPr>
          <a:xfrm rot="5400000">
            <a:off x="3186372" y="3694377"/>
            <a:ext cx="520264"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317686" y="1488744"/>
            <a:ext cx="777766" cy="229678"/>
          </a:xfrm>
          <a:prstGeom prst="rect">
            <a:avLst/>
          </a:prstGeom>
          <a:noFill/>
        </p:spPr>
        <p:txBody>
          <a:bodyPr wrap="square" rtlCol="0">
            <a:spAutoFit/>
          </a:bodyPr>
          <a:lstStyle/>
          <a:p>
            <a:pPr algn="ctr">
              <a:lnSpc>
                <a:spcPct val="85000"/>
              </a:lnSpc>
            </a:pPr>
            <a:r>
              <a:rPr lang="en-US" sz="1000" b="1" dirty="0" err="1" smtClean="0"/>
              <a:t>GbE</a:t>
            </a:r>
            <a:endParaRPr lang="en-US" sz="1000" b="1" dirty="0" smtClean="0">
              <a:latin typeface="+mn-lt"/>
            </a:endParaRPr>
          </a:p>
        </p:txBody>
      </p:sp>
      <p:sp>
        <p:nvSpPr>
          <p:cNvPr id="75" name="TextBox 74"/>
          <p:cNvSpPr txBox="1"/>
          <p:nvPr/>
        </p:nvSpPr>
        <p:spPr>
          <a:xfrm>
            <a:off x="2441816" y="1066800"/>
            <a:ext cx="1066800" cy="229678"/>
          </a:xfrm>
          <a:prstGeom prst="rect">
            <a:avLst/>
          </a:prstGeom>
          <a:noFill/>
        </p:spPr>
        <p:txBody>
          <a:bodyPr wrap="square" rtlCol="0">
            <a:spAutoFit/>
          </a:bodyPr>
          <a:lstStyle/>
          <a:p>
            <a:pPr algn="ctr">
              <a:lnSpc>
                <a:spcPct val="85000"/>
              </a:lnSpc>
            </a:pPr>
            <a:r>
              <a:rPr lang="en-US" sz="1050" b="1" dirty="0" smtClean="0">
                <a:latin typeface="+mn-lt"/>
              </a:rPr>
              <a:t>Video Server</a:t>
            </a:r>
          </a:p>
        </p:txBody>
      </p:sp>
      <p:sp>
        <p:nvSpPr>
          <p:cNvPr id="76" name="TextBox 75"/>
          <p:cNvSpPr txBox="1"/>
          <p:nvPr/>
        </p:nvSpPr>
        <p:spPr>
          <a:xfrm>
            <a:off x="3203816" y="1066800"/>
            <a:ext cx="1066800" cy="229678"/>
          </a:xfrm>
          <a:prstGeom prst="rect">
            <a:avLst/>
          </a:prstGeom>
          <a:noFill/>
        </p:spPr>
        <p:txBody>
          <a:bodyPr wrap="square" rtlCol="0">
            <a:spAutoFit/>
          </a:bodyPr>
          <a:lstStyle/>
          <a:p>
            <a:pPr algn="ctr">
              <a:lnSpc>
                <a:spcPct val="85000"/>
              </a:lnSpc>
            </a:pPr>
            <a:r>
              <a:rPr lang="en-US" sz="1050" b="1" dirty="0" smtClean="0">
                <a:latin typeface="+mn-lt"/>
              </a:rPr>
              <a:t>Data Server</a:t>
            </a:r>
          </a:p>
        </p:txBody>
      </p:sp>
      <p:sp>
        <p:nvSpPr>
          <p:cNvPr id="77" name="TextBox 76"/>
          <p:cNvSpPr txBox="1"/>
          <p:nvPr/>
        </p:nvSpPr>
        <p:spPr>
          <a:xfrm>
            <a:off x="4270616" y="1363640"/>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cxnSp>
        <p:nvCxnSpPr>
          <p:cNvPr id="78" name="Straight Connector 77"/>
          <p:cNvCxnSpPr/>
          <p:nvPr/>
        </p:nvCxnSpPr>
        <p:spPr>
          <a:xfrm>
            <a:off x="4624320" y="1676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Picture 49" descr="pbx"/>
          <p:cNvPicPr>
            <a:picLocks noChangeAspect="1" noChangeArrowheads="1"/>
          </p:cNvPicPr>
          <p:nvPr/>
        </p:nvPicPr>
        <p:blipFill>
          <a:blip r:embed="rId4" cstate="print"/>
          <a:srcRect/>
          <a:stretch>
            <a:fillRect/>
          </a:stretch>
        </p:blipFill>
        <p:spPr bwMode="auto">
          <a:xfrm>
            <a:off x="4395720" y="1524000"/>
            <a:ext cx="291018" cy="309563"/>
          </a:xfrm>
          <a:prstGeom prst="rect">
            <a:avLst/>
          </a:prstGeom>
          <a:noFill/>
          <a:ln w="9525">
            <a:noFill/>
            <a:miter lim="800000"/>
            <a:headEnd/>
            <a:tailEnd/>
          </a:ln>
        </p:spPr>
      </p:pic>
      <p:sp>
        <p:nvSpPr>
          <p:cNvPr id="80" name="TextBox 79"/>
          <p:cNvSpPr txBox="1"/>
          <p:nvPr/>
        </p:nvSpPr>
        <p:spPr>
          <a:xfrm>
            <a:off x="3957856" y="1504664"/>
            <a:ext cx="533400" cy="236219"/>
          </a:xfrm>
          <a:prstGeom prst="rect">
            <a:avLst/>
          </a:prstGeom>
          <a:noFill/>
        </p:spPr>
        <p:txBody>
          <a:bodyPr wrap="square" rtlCol="0">
            <a:spAutoFit/>
          </a:bodyPr>
          <a:lstStyle/>
          <a:p>
            <a:pPr algn="ctr">
              <a:lnSpc>
                <a:spcPct val="85000"/>
              </a:lnSpc>
            </a:pPr>
            <a:r>
              <a:rPr lang="en-US" sz="1050" b="1" dirty="0" smtClean="0">
                <a:latin typeface="+mn-lt"/>
              </a:rPr>
              <a:t>4E1</a:t>
            </a:r>
          </a:p>
        </p:txBody>
      </p:sp>
      <p:pic>
        <p:nvPicPr>
          <p:cNvPr id="81" name="Picture 7" descr="accsdv"/>
          <p:cNvPicPr>
            <a:picLocks noChangeAspect="1" noChangeArrowheads="1"/>
          </p:cNvPicPr>
          <p:nvPr/>
        </p:nvPicPr>
        <p:blipFill>
          <a:blip r:embed="rId7" cstate="print"/>
          <a:srcRect/>
          <a:stretch>
            <a:fillRect/>
          </a:stretch>
        </p:blipFill>
        <p:spPr bwMode="auto">
          <a:xfrm>
            <a:off x="3334608" y="1301088"/>
            <a:ext cx="527050" cy="215638"/>
          </a:xfrm>
          <a:prstGeom prst="rect">
            <a:avLst/>
          </a:prstGeom>
          <a:noFill/>
          <a:ln w="9525">
            <a:noFill/>
            <a:miter lim="800000"/>
            <a:headEnd/>
            <a:tailEnd/>
          </a:ln>
        </p:spPr>
      </p:pic>
      <p:pic>
        <p:nvPicPr>
          <p:cNvPr id="82" name="Picture 36" descr="nms"/>
          <p:cNvPicPr>
            <a:picLocks noChangeAspect="1" noChangeArrowheads="1"/>
          </p:cNvPicPr>
          <p:nvPr/>
        </p:nvPicPr>
        <p:blipFill>
          <a:blip r:embed="rId8" cstate="print"/>
          <a:srcRect/>
          <a:stretch>
            <a:fillRect/>
          </a:stretch>
        </p:blipFill>
        <p:spPr bwMode="auto">
          <a:xfrm>
            <a:off x="2754576" y="1273792"/>
            <a:ext cx="414337" cy="295794"/>
          </a:xfrm>
          <a:prstGeom prst="rect">
            <a:avLst/>
          </a:prstGeom>
          <a:noFill/>
          <a:ln w="9525">
            <a:noFill/>
            <a:miter lim="800000"/>
            <a:headEnd/>
            <a:tailEnd/>
          </a:ln>
        </p:spPr>
      </p:pic>
      <p:sp>
        <p:nvSpPr>
          <p:cNvPr id="83" name="TextBox 82"/>
          <p:cNvSpPr txBox="1"/>
          <p:nvPr/>
        </p:nvSpPr>
        <p:spPr>
          <a:xfrm>
            <a:off x="5525380" y="3807728"/>
            <a:ext cx="777766" cy="230897"/>
          </a:xfrm>
          <a:prstGeom prst="rect">
            <a:avLst/>
          </a:prstGeom>
          <a:noFill/>
        </p:spPr>
        <p:txBody>
          <a:bodyPr wrap="square" rtlCol="0">
            <a:spAutoFit/>
          </a:bodyPr>
          <a:lstStyle/>
          <a:p>
            <a:pPr algn="ctr">
              <a:lnSpc>
                <a:spcPct val="85000"/>
              </a:lnSpc>
            </a:pPr>
            <a:r>
              <a:rPr lang="en-US" sz="1050" b="1" dirty="0" err="1" smtClean="0">
                <a:latin typeface="+mn-lt"/>
              </a:rPr>
              <a:t>GbE</a:t>
            </a:r>
            <a:endParaRPr lang="en-US" sz="1050" b="1" dirty="0" smtClean="0">
              <a:latin typeface="+mn-lt"/>
            </a:endParaRPr>
          </a:p>
        </p:txBody>
      </p:sp>
      <p:sp>
        <p:nvSpPr>
          <p:cNvPr id="84" name="Rounded Rectangle 83"/>
          <p:cNvSpPr/>
          <p:nvPr/>
        </p:nvSpPr>
        <p:spPr>
          <a:xfrm>
            <a:off x="7800215" y="2426358"/>
            <a:ext cx="1219200" cy="90703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pic>
        <p:nvPicPr>
          <p:cNvPr id="85" name="Picture 2"/>
          <p:cNvPicPr>
            <a:picLocks noChangeAspect="1" noChangeArrowheads="1"/>
          </p:cNvPicPr>
          <p:nvPr/>
        </p:nvPicPr>
        <p:blipFill>
          <a:blip r:embed="rId3" cstate="print"/>
          <a:srcRect/>
          <a:stretch>
            <a:fillRect/>
          </a:stretch>
        </p:blipFill>
        <p:spPr bwMode="auto">
          <a:xfrm>
            <a:off x="8264885" y="2494682"/>
            <a:ext cx="352361" cy="305104"/>
          </a:xfrm>
          <a:prstGeom prst="rect">
            <a:avLst/>
          </a:prstGeom>
          <a:noFill/>
          <a:ln w="9525">
            <a:noFill/>
            <a:miter lim="800000"/>
            <a:headEnd/>
            <a:tailEnd/>
          </a:ln>
          <a:effectLst/>
        </p:spPr>
      </p:pic>
      <p:grpSp>
        <p:nvGrpSpPr>
          <p:cNvPr id="86" name="Group 247"/>
          <p:cNvGrpSpPr/>
          <p:nvPr/>
        </p:nvGrpSpPr>
        <p:grpSpPr>
          <a:xfrm>
            <a:off x="7690512" y="2408295"/>
            <a:ext cx="719303" cy="553069"/>
            <a:chOff x="8196097" y="1066800"/>
            <a:chExt cx="719303" cy="553069"/>
          </a:xfrm>
        </p:grpSpPr>
        <p:sp>
          <p:nvSpPr>
            <p:cNvPr id="87" name="TextBox 86"/>
            <p:cNvSpPr txBox="1"/>
            <p:nvPr/>
          </p:nvSpPr>
          <p:spPr>
            <a:xfrm>
              <a:off x="8196097" y="1066800"/>
              <a:ext cx="719303" cy="230897"/>
            </a:xfrm>
            <a:prstGeom prst="rect">
              <a:avLst/>
            </a:prstGeom>
            <a:noFill/>
          </p:spPr>
          <p:txBody>
            <a:bodyPr wrap="square" rtlCol="0">
              <a:spAutoFit/>
            </a:bodyPr>
            <a:lstStyle/>
            <a:p>
              <a:pPr algn="ctr">
                <a:lnSpc>
                  <a:spcPct val="85000"/>
                </a:lnSpc>
              </a:pPr>
              <a:r>
                <a:rPr lang="en-US" sz="1050" b="1" dirty="0" smtClean="0">
                  <a:latin typeface="+mn-lt"/>
                </a:rPr>
                <a:t>RTU</a:t>
              </a:r>
            </a:p>
          </p:txBody>
        </p:sp>
        <p:sp>
          <p:nvSpPr>
            <p:cNvPr id="88" name="TextBox 87"/>
            <p:cNvSpPr txBox="1"/>
            <p:nvPr/>
          </p:nvSpPr>
          <p:spPr>
            <a:xfrm>
              <a:off x="8196097" y="1388972"/>
              <a:ext cx="719303" cy="230897"/>
            </a:xfrm>
            <a:prstGeom prst="rect">
              <a:avLst/>
            </a:prstGeom>
            <a:noFill/>
          </p:spPr>
          <p:txBody>
            <a:bodyPr wrap="square" rtlCol="0">
              <a:spAutoFit/>
            </a:bodyPr>
            <a:lstStyle/>
            <a:p>
              <a:pPr algn="ctr">
                <a:lnSpc>
                  <a:spcPct val="85000"/>
                </a:lnSpc>
              </a:pPr>
              <a:r>
                <a:rPr lang="en-US" sz="1050" b="1" dirty="0" smtClean="0">
                  <a:latin typeface="+mn-lt"/>
                </a:rPr>
                <a:t>1xV24</a:t>
              </a:r>
            </a:p>
          </p:txBody>
        </p:sp>
        <p:pic>
          <p:nvPicPr>
            <p:cNvPr id="89" name="Picture 27" descr="modem"/>
            <p:cNvPicPr>
              <a:picLocks noChangeAspect="1" noChangeArrowheads="1"/>
            </p:cNvPicPr>
            <p:nvPr/>
          </p:nvPicPr>
          <p:blipFill>
            <a:blip r:embed="rId9" cstate="print"/>
            <a:srcRect/>
            <a:stretch>
              <a:fillRect/>
            </a:stretch>
          </p:blipFill>
          <p:spPr bwMode="auto">
            <a:xfrm>
              <a:off x="8424527" y="1234966"/>
              <a:ext cx="306145" cy="173037"/>
            </a:xfrm>
            <a:prstGeom prst="rect">
              <a:avLst/>
            </a:prstGeom>
            <a:noFill/>
            <a:ln w="9525">
              <a:noFill/>
              <a:miter lim="800000"/>
              <a:headEnd/>
              <a:tailEnd/>
            </a:ln>
          </p:spPr>
        </p:pic>
      </p:grpSp>
      <p:sp>
        <p:nvSpPr>
          <p:cNvPr id="90" name="TextBox 89"/>
          <p:cNvSpPr txBox="1"/>
          <p:nvPr/>
        </p:nvSpPr>
        <p:spPr>
          <a:xfrm>
            <a:off x="8510210" y="2491470"/>
            <a:ext cx="563778" cy="328808"/>
          </a:xfrm>
          <a:prstGeom prst="rect">
            <a:avLst/>
          </a:prstGeom>
          <a:noFill/>
        </p:spPr>
        <p:txBody>
          <a:bodyPr wrap="square" rtlCol="0">
            <a:spAutoFit/>
          </a:bodyPr>
          <a:lstStyle/>
          <a:p>
            <a:pPr algn="ctr">
              <a:lnSpc>
                <a:spcPct val="85000"/>
              </a:lnSpc>
            </a:pPr>
            <a:r>
              <a:rPr lang="en-US" sz="900" b="1" dirty="0" smtClean="0">
                <a:latin typeface="+mn-lt"/>
              </a:rPr>
              <a:t>IP cam 3Mbps</a:t>
            </a:r>
          </a:p>
        </p:txBody>
      </p:sp>
      <p:cxnSp>
        <p:nvCxnSpPr>
          <p:cNvPr id="91" name="Straight Connector 90"/>
          <p:cNvCxnSpPr/>
          <p:nvPr/>
        </p:nvCxnSpPr>
        <p:spPr>
          <a:xfrm rot="5400000">
            <a:off x="8215952" y="2944504"/>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7789050" y="3771269"/>
            <a:ext cx="1219200" cy="90703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pic>
        <p:nvPicPr>
          <p:cNvPr id="98" name="Picture 2"/>
          <p:cNvPicPr>
            <a:picLocks noChangeAspect="1" noChangeArrowheads="1"/>
          </p:cNvPicPr>
          <p:nvPr/>
        </p:nvPicPr>
        <p:blipFill>
          <a:blip r:embed="rId3" cstate="print"/>
          <a:srcRect/>
          <a:stretch>
            <a:fillRect/>
          </a:stretch>
        </p:blipFill>
        <p:spPr bwMode="auto">
          <a:xfrm>
            <a:off x="8253720" y="3839593"/>
            <a:ext cx="352361" cy="305104"/>
          </a:xfrm>
          <a:prstGeom prst="rect">
            <a:avLst/>
          </a:prstGeom>
          <a:noFill/>
          <a:ln w="9525">
            <a:noFill/>
            <a:miter lim="800000"/>
            <a:headEnd/>
            <a:tailEnd/>
          </a:ln>
          <a:effectLst/>
        </p:spPr>
      </p:pic>
      <p:grpSp>
        <p:nvGrpSpPr>
          <p:cNvPr id="99" name="Group 263"/>
          <p:cNvGrpSpPr/>
          <p:nvPr/>
        </p:nvGrpSpPr>
        <p:grpSpPr>
          <a:xfrm>
            <a:off x="7679347" y="3753206"/>
            <a:ext cx="719303" cy="548833"/>
            <a:chOff x="8196097" y="1066800"/>
            <a:chExt cx="719303" cy="548833"/>
          </a:xfrm>
        </p:grpSpPr>
        <p:sp>
          <p:nvSpPr>
            <p:cNvPr id="100" name="TextBox 99"/>
            <p:cNvSpPr txBox="1"/>
            <p:nvPr/>
          </p:nvSpPr>
          <p:spPr>
            <a:xfrm>
              <a:off x="8196097" y="1066800"/>
              <a:ext cx="719303" cy="230897"/>
            </a:xfrm>
            <a:prstGeom prst="rect">
              <a:avLst/>
            </a:prstGeom>
            <a:noFill/>
          </p:spPr>
          <p:txBody>
            <a:bodyPr wrap="square" rtlCol="0">
              <a:spAutoFit/>
            </a:bodyPr>
            <a:lstStyle/>
            <a:p>
              <a:pPr algn="ctr">
                <a:lnSpc>
                  <a:spcPct val="85000"/>
                </a:lnSpc>
              </a:pPr>
              <a:r>
                <a:rPr lang="en-US" sz="1050" b="1" dirty="0" smtClean="0">
                  <a:latin typeface="+mn-lt"/>
                </a:rPr>
                <a:t>RTU</a:t>
              </a:r>
            </a:p>
          </p:txBody>
        </p:sp>
        <p:sp>
          <p:nvSpPr>
            <p:cNvPr id="101" name="TextBox 100"/>
            <p:cNvSpPr txBox="1"/>
            <p:nvPr/>
          </p:nvSpPr>
          <p:spPr>
            <a:xfrm>
              <a:off x="8196097" y="1384736"/>
              <a:ext cx="719303" cy="230897"/>
            </a:xfrm>
            <a:prstGeom prst="rect">
              <a:avLst/>
            </a:prstGeom>
            <a:noFill/>
          </p:spPr>
          <p:txBody>
            <a:bodyPr wrap="square" rtlCol="0">
              <a:spAutoFit/>
            </a:bodyPr>
            <a:lstStyle/>
            <a:p>
              <a:pPr algn="ctr">
                <a:lnSpc>
                  <a:spcPct val="85000"/>
                </a:lnSpc>
              </a:pPr>
              <a:r>
                <a:rPr lang="en-US" sz="1050" b="1" dirty="0" smtClean="0">
                  <a:latin typeface="+mn-lt"/>
                </a:rPr>
                <a:t>1xV24</a:t>
              </a:r>
            </a:p>
          </p:txBody>
        </p:sp>
        <p:pic>
          <p:nvPicPr>
            <p:cNvPr id="102" name="Picture 27" descr="modem"/>
            <p:cNvPicPr>
              <a:picLocks noChangeAspect="1" noChangeArrowheads="1"/>
            </p:cNvPicPr>
            <p:nvPr/>
          </p:nvPicPr>
          <p:blipFill>
            <a:blip r:embed="rId9" cstate="print"/>
            <a:srcRect/>
            <a:stretch>
              <a:fillRect/>
            </a:stretch>
          </p:blipFill>
          <p:spPr bwMode="auto">
            <a:xfrm>
              <a:off x="8424527" y="1234966"/>
              <a:ext cx="306145" cy="173037"/>
            </a:xfrm>
            <a:prstGeom prst="rect">
              <a:avLst/>
            </a:prstGeom>
            <a:noFill/>
            <a:ln w="9525">
              <a:noFill/>
              <a:miter lim="800000"/>
              <a:headEnd/>
              <a:tailEnd/>
            </a:ln>
          </p:spPr>
        </p:pic>
      </p:grpSp>
      <p:sp>
        <p:nvSpPr>
          <p:cNvPr id="103" name="TextBox 102"/>
          <p:cNvSpPr txBox="1"/>
          <p:nvPr/>
        </p:nvSpPr>
        <p:spPr>
          <a:xfrm>
            <a:off x="8498334" y="3813666"/>
            <a:ext cx="563778" cy="328808"/>
          </a:xfrm>
          <a:prstGeom prst="rect">
            <a:avLst/>
          </a:prstGeom>
          <a:noFill/>
        </p:spPr>
        <p:txBody>
          <a:bodyPr wrap="square" rtlCol="0">
            <a:spAutoFit/>
          </a:bodyPr>
          <a:lstStyle/>
          <a:p>
            <a:pPr algn="ctr">
              <a:lnSpc>
                <a:spcPct val="85000"/>
              </a:lnSpc>
            </a:pPr>
            <a:r>
              <a:rPr lang="en-US" sz="900" b="1" dirty="0" smtClean="0">
                <a:latin typeface="+mn-lt"/>
              </a:rPr>
              <a:t>IP cam 3Mbps</a:t>
            </a:r>
          </a:p>
        </p:txBody>
      </p:sp>
      <p:cxnSp>
        <p:nvCxnSpPr>
          <p:cNvPr id="104" name="Straight Connector 103"/>
          <p:cNvCxnSpPr/>
          <p:nvPr/>
        </p:nvCxnSpPr>
        <p:spPr>
          <a:xfrm rot="5400000">
            <a:off x="8295154" y="4301457"/>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7777885" y="4884164"/>
            <a:ext cx="1219200" cy="90703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nvGrpSpPr>
          <p:cNvPr id="112" name="Group 279"/>
          <p:cNvGrpSpPr/>
          <p:nvPr/>
        </p:nvGrpSpPr>
        <p:grpSpPr>
          <a:xfrm>
            <a:off x="7668182" y="4841210"/>
            <a:ext cx="726618" cy="534203"/>
            <a:chOff x="8196097" y="1000965"/>
            <a:chExt cx="726618" cy="534203"/>
          </a:xfrm>
        </p:grpSpPr>
        <p:sp>
          <p:nvSpPr>
            <p:cNvPr id="113" name="TextBox 112"/>
            <p:cNvSpPr txBox="1"/>
            <p:nvPr/>
          </p:nvSpPr>
          <p:spPr>
            <a:xfrm>
              <a:off x="8196097" y="1000965"/>
              <a:ext cx="719303" cy="230897"/>
            </a:xfrm>
            <a:prstGeom prst="rect">
              <a:avLst/>
            </a:prstGeom>
            <a:noFill/>
          </p:spPr>
          <p:txBody>
            <a:bodyPr wrap="square" rtlCol="0">
              <a:spAutoFit/>
            </a:bodyPr>
            <a:lstStyle/>
            <a:p>
              <a:pPr algn="ctr">
                <a:lnSpc>
                  <a:spcPct val="85000"/>
                </a:lnSpc>
              </a:pPr>
              <a:r>
                <a:rPr lang="en-US" sz="1050" b="1" dirty="0" smtClean="0">
                  <a:latin typeface="+mn-lt"/>
                </a:rPr>
                <a:t>RTU</a:t>
              </a:r>
            </a:p>
          </p:txBody>
        </p:sp>
        <p:sp>
          <p:nvSpPr>
            <p:cNvPr id="114" name="TextBox 113"/>
            <p:cNvSpPr txBox="1"/>
            <p:nvPr/>
          </p:nvSpPr>
          <p:spPr>
            <a:xfrm>
              <a:off x="8203412" y="1304271"/>
              <a:ext cx="719303" cy="230897"/>
            </a:xfrm>
            <a:prstGeom prst="rect">
              <a:avLst/>
            </a:prstGeom>
            <a:noFill/>
          </p:spPr>
          <p:txBody>
            <a:bodyPr wrap="square" rtlCol="0">
              <a:spAutoFit/>
            </a:bodyPr>
            <a:lstStyle/>
            <a:p>
              <a:pPr algn="ctr">
                <a:lnSpc>
                  <a:spcPct val="85000"/>
                </a:lnSpc>
              </a:pPr>
              <a:r>
                <a:rPr lang="en-US" sz="1050" b="1" dirty="0" smtClean="0">
                  <a:latin typeface="+mn-lt"/>
                </a:rPr>
                <a:t>1xV24</a:t>
              </a:r>
            </a:p>
          </p:txBody>
        </p:sp>
        <p:pic>
          <p:nvPicPr>
            <p:cNvPr id="115" name="Picture 27" descr="modem"/>
            <p:cNvPicPr>
              <a:picLocks noChangeAspect="1" noChangeArrowheads="1"/>
            </p:cNvPicPr>
            <p:nvPr/>
          </p:nvPicPr>
          <p:blipFill>
            <a:blip r:embed="rId9" cstate="print"/>
            <a:srcRect/>
            <a:stretch>
              <a:fillRect/>
            </a:stretch>
          </p:blipFill>
          <p:spPr bwMode="auto">
            <a:xfrm>
              <a:off x="8424527" y="1176446"/>
              <a:ext cx="306145" cy="173037"/>
            </a:xfrm>
            <a:prstGeom prst="rect">
              <a:avLst/>
            </a:prstGeom>
            <a:solidFill>
              <a:schemeClr val="accent6">
                <a:alpha val="31000"/>
              </a:schemeClr>
            </a:solidFill>
            <a:ln>
              <a:solidFill>
                <a:schemeClr val="bg1"/>
              </a:solidFill>
            </a:ln>
          </p:spPr>
        </p:pic>
      </p:grpSp>
      <p:sp>
        <p:nvSpPr>
          <p:cNvPr id="116" name="TextBox 115"/>
          <p:cNvSpPr txBox="1"/>
          <p:nvPr/>
        </p:nvSpPr>
        <p:spPr>
          <a:xfrm>
            <a:off x="8498334" y="5026928"/>
            <a:ext cx="563778" cy="328808"/>
          </a:xfrm>
          <a:prstGeom prst="rect">
            <a:avLst/>
          </a:prstGeom>
          <a:noFill/>
        </p:spPr>
        <p:txBody>
          <a:bodyPr wrap="square" rtlCol="0">
            <a:spAutoFit/>
          </a:bodyPr>
          <a:lstStyle/>
          <a:p>
            <a:pPr algn="ctr">
              <a:lnSpc>
                <a:spcPct val="85000"/>
              </a:lnSpc>
            </a:pPr>
            <a:r>
              <a:rPr lang="en-US" sz="900" b="1" dirty="0" smtClean="0">
                <a:latin typeface="+mn-lt"/>
              </a:rPr>
              <a:t>IP cam 3Mbps</a:t>
            </a:r>
          </a:p>
        </p:txBody>
      </p:sp>
      <p:cxnSp>
        <p:nvCxnSpPr>
          <p:cNvPr id="117" name="Straight Connector 116"/>
          <p:cNvCxnSpPr/>
          <p:nvPr/>
        </p:nvCxnSpPr>
        <p:spPr>
          <a:xfrm rot="5400000">
            <a:off x="8273784" y="5414352"/>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564730" y="4338831"/>
            <a:ext cx="777766" cy="230897"/>
          </a:xfrm>
          <a:prstGeom prst="rect">
            <a:avLst/>
          </a:prstGeom>
          <a:noFill/>
        </p:spPr>
        <p:txBody>
          <a:bodyPr wrap="square" rtlCol="0">
            <a:spAutoFit/>
          </a:bodyPr>
          <a:lstStyle/>
          <a:p>
            <a:pPr algn="ctr">
              <a:lnSpc>
                <a:spcPct val="85000"/>
              </a:lnSpc>
            </a:pPr>
            <a:r>
              <a:rPr lang="en-US" sz="1050" b="1" dirty="0" smtClean="0">
                <a:latin typeface="+mn-lt"/>
              </a:rPr>
              <a:t>100Fx</a:t>
            </a:r>
          </a:p>
        </p:txBody>
      </p:sp>
      <p:sp>
        <p:nvSpPr>
          <p:cNvPr id="125" name="TextBox 124"/>
          <p:cNvSpPr txBox="1"/>
          <p:nvPr/>
        </p:nvSpPr>
        <p:spPr>
          <a:xfrm>
            <a:off x="1357952" y="1293103"/>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20</a:t>
            </a:r>
          </a:p>
        </p:txBody>
      </p:sp>
      <p:sp>
        <p:nvSpPr>
          <p:cNvPr id="126" name="TextBox 125"/>
          <p:cNvSpPr txBox="1"/>
          <p:nvPr/>
        </p:nvSpPr>
        <p:spPr>
          <a:xfrm>
            <a:off x="1295400" y="2409115"/>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21</a:t>
            </a:r>
          </a:p>
        </p:txBody>
      </p:sp>
      <p:sp>
        <p:nvSpPr>
          <p:cNvPr id="127" name="TextBox 126"/>
          <p:cNvSpPr txBox="1"/>
          <p:nvPr/>
        </p:nvSpPr>
        <p:spPr>
          <a:xfrm>
            <a:off x="1303360" y="3615428"/>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22</a:t>
            </a:r>
          </a:p>
        </p:txBody>
      </p:sp>
      <p:sp>
        <p:nvSpPr>
          <p:cNvPr id="128" name="TextBox 127"/>
          <p:cNvSpPr txBox="1"/>
          <p:nvPr/>
        </p:nvSpPr>
        <p:spPr>
          <a:xfrm>
            <a:off x="1508401" y="5253528"/>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a:t>
            </a:r>
          </a:p>
        </p:txBody>
      </p:sp>
      <p:sp>
        <p:nvSpPr>
          <p:cNvPr id="129" name="TextBox 128"/>
          <p:cNvSpPr txBox="1"/>
          <p:nvPr/>
        </p:nvSpPr>
        <p:spPr>
          <a:xfrm>
            <a:off x="3254493" y="5255825"/>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a:t>
            </a:r>
          </a:p>
        </p:txBody>
      </p:sp>
      <p:sp>
        <p:nvSpPr>
          <p:cNvPr id="130" name="TextBox 129"/>
          <p:cNvSpPr txBox="1"/>
          <p:nvPr/>
        </p:nvSpPr>
        <p:spPr>
          <a:xfrm>
            <a:off x="4922933" y="5255825"/>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3</a:t>
            </a:r>
          </a:p>
        </p:txBody>
      </p:sp>
      <p:sp>
        <p:nvSpPr>
          <p:cNvPr id="131" name="TextBox 130"/>
          <p:cNvSpPr txBox="1"/>
          <p:nvPr/>
        </p:nvSpPr>
        <p:spPr>
          <a:xfrm>
            <a:off x="7233312" y="53152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15</a:t>
            </a:r>
          </a:p>
        </p:txBody>
      </p:sp>
      <p:sp>
        <p:nvSpPr>
          <p:cNvPr id="132" name="TextBox 131"/>
          <p:cNvSpPr txBox="1"/>
          <p:nvPr/>
        </p:nvSpPr>
        <p:spPr>
          <a:xfrm>
            <a:off x="8643584" y="5380632"/>
            <a:ext cx="445824"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26</a:t>
            </a:r>
          </a:p>
        </p:txBody>
      </p:sp>
      <p:sp>
        <p:nvSpPr>
          <p:cNvPr id="133" name="TextBox 132"/>
          <p:cNvSpPr txBox="1"/>
          <p:nvPr/>
        </p:nvSpPr>
        <p:spPr>
          <a:xfrm>
            <a:off x="8698176" y="4313832"/>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25</a:t>
            </a:r>
          </a:p>
        </p:txBody>
      </p:sp>
      <p:sp>
        <p:nvSpPr>
          <p:cNvPr id="134" name="TextBox 133"/>
          <p:cNvSpPr txBox="1"/>
          <p:nvPr/>
        </p:nvSpPr>
        <p:spPr>
          <a:xfrm>
            <a:off x="8719784" y="2928584"/>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24</a:t>
            </a:r>
          </a:p>
        </p:txBody>
      </p:sp>
      <p:sp>
        <p:nvSpPr>
          <p:cNvPr id="135" name="TextBox 134"/>
          <p:cNvSpPr txBox="1"/>
          <p:nvPr/>
        </p:nvSpPr>
        <p:spPr>
          <a:xfrm>
            <a:off x="4544704" y="10668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30</a:t>
            </a:r>
          </a:p>
        </p:txBody>
      </p:sp>
      <p:sp>
        <p:nvSpPr>
          <p:cNvPr id="136" name="TextBox 135"/>
          <p:cNvSpPr txBox="1"/>
          <p:nvPr/>
        </p:nvSpPr>
        <p:spPr>
          <a:xfrm>
            <a:off x="3505200" y="3823648"/>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16</a:t>
            </a:r>
          </a:p>
        </p:txBody>
      </p:sp>
      <p:sp>
        <p:nvSpPr>
          <p:cNvPr id="137" name="TextBox 136"/>
          <p:cNvSpPr txBox="1"/>
          <p:nvPr/>
        </p:nvSpPr>
        <p:spPr>
          <a:xfrm>
            <a:off x="3933825" y="2722871"/>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17</a:t>
            </a:r>
          </a:p>
        </p:txBody>
      </p:sp>
      <p:sp>
        <p:nvSpPr>
          <p:cNvPr id="138" name="TextBox 137"/>
          <p:cNvSpPr txBox="1"/>
          <p:nvPr/>
        </p:nvSpPr>
        <p:spPr>
          <a:xfrm>
            <a:off x="5562600" y="41148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23</a:t>
            </a:r>
          </a:p>
        </p:txBody>
      </p:sp>
      <p:cxnSp>
        <p:nvCxnSpPr>
          <p:cNvPr id="139" name="Straight Connector 138"/>
          <p:cNvCxnSpPr/>
          <p:nvPr/>
        </p:nvCxnSpPr>
        <p:spPr>
          <a:xfrm rot="10800000">
            <a:off x="8132082" y="3091071"/>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0800000">
            <a:off x="8213970" y="4461995"/>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a:off x="8201647" y="5575068"/>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6637360" y="4161407"/>
            <a:ext cx="777766" cy="230897"/>
          </a:xfrm>
          <a:prstGeom prst="rect">
            <a:avLst/>
          </a:prstGeom>
          <a:noFill/>
        </p:spPr>
        <p:txBody>
          <a:bodyPr wrap="square" rtlCol="0">
            <a:spAutoFit/>
          </a:bodyPr>
          <a:lstStyle/>
          <a:p>
            <a:pPr algn="ctr">
              <a:lnSpc>
                <a:spcPct val="85000"/>
              </a:lnSpc>
            </a:pPr>
            <a:r>
              <a:rPr lang="en-US" sz="1050" b="1" dirty="0" smtClean="0">
                <a:latin typeface="+mn-lt"/>
              </a:rPr>
              <a:t>100FX</a:t>
            </a:r>
          </a:p>
        </p:txBody>
      </p:sp>
      <p:sp>
        <p:nvSpPr>
          <p:cNvPr id="143" name="Freeform 142"/>
          <p:cNvSpPr/>
          <p:nvPr/>
        </p:nvSpPr>
        <p:spPr>
          <a:xfrm>
            <a:off x="682152" y="1594666"/>
            <a:ext cx="662152" cy="146558"/>
          </a:xfrm>
          <a:custGeom>
            <a:avLst/>
            <a:gdLst>
              <a:gd name="connsiteX0" fmla="*/ 0 w 583324"/>
              <a:gd name="connsiteY0" fmla="*/ 0 h 110359"/>
              <a:gd name="connsiteX1" fmla="*/ 583324 w 583324"/>
              <a:gd name="connsiteY1" fmla="*/ 0 h 110359"/>
              <a:gd name="connsiteX2" fmla="*/ 583324 w 583324"/>
              <a:gd name="connsiteY2" fmla="*/ 110359 h 110359"/>
            </a:gdLst>
            <a:ahLst/>
            <a:cxnLst>
              <a:cxn ang="0">
                <a:pos x="connsiteX0" y="connsiteY0"/>
              </a:cxn>
              <a:cxn ang="0">
                <a:pos x="connsiteX1" y="connsiteY1"/>
              </a:cxn>
              <a:cxn ang="0">
                <a:pos x="connsiteX2" y="connsiteY2"/>
              </a:cxn>
            </a:cxnLst>
            <a:rect l="l" t="t" r="r" b="b"/>
            <a:pathLst>
              <a:path w="583324" h="110359">
                <a:moveTo>
                  <a:pt x="0" y="0"/>
                </a:moveTo>
                <a:lnTo>
                  <a:pt x="583324" y="0"/>
                </a:lnTo>
                <a:lnTo>
                  <a:pt x="583324" y="11035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650621" y="1960334"/>
            <a:ext cx="693683" cy="210794"/>
          </a:xfrm>
          <a:custGeom>
            <a:avLst/>
            <a:gdLst>
              <a:gd name="connsiteX0" fmla="*/ 0 w 599090"/>
              <a:gd name="connsiteY0" fmla="*/ 173420 h 173420"/>
              <a:gd name="connsiteX1" fmla="*/ 599090 w 599090"/>
              <a:gd name="connsiteY1" fmla="*/ 173420 h 173420"/>
              <a:gd name="connsiteX2" fmla="*/ 599090 w 599090"/>
              <a:gd name="connsiteY2" fmla="*/ 0 h 173420"/>
            </a:gdLst>
            <a:ahLst/>
            <a:cxnLst>
              <a:cxn ang="0">
                <a:pos x="connsiteX0" y="connsiteY0"/>
              </a:cxn>
              <a:cxn ang="0">
                <a:pos x="connsiteX1" y="connsiteY1"/>
              </a:cxn>
              <a:cxn ang="0">
                <a:pos x="connsiteX2" y="connsiteY2"/>
              </a:cxn>
            </a:cxnLst>
            <a:rect l="l" t="t" r="r" b="b"/>
            <a:pathLst>
              <a:path w="599090" h="173420">
                <a:moveTo>
                  <a:pt x="0" y="173420"/>
                </a:moveTo>
                <a:lnTo>
                  <a:pt x="599090" y="173420"/>
                </a:lnTo>
                <a:lnTo>
                  <a:pt x="59909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Connector 150"/>
          <p:cNvCxnSpPr/>
          <p:nvPr/>
        </p:nvCxnSpPr>
        <p:spPr>
          <a:xfrm rot="5400000">
            <a:off x="5725078" y="4096762"/>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3171498" y="3777390"/>
            <a:ext cx="304800" cy="229678"/>
          </a:xfrm>
          <a:prstGeom prst="rect">
            <a:avLst/>
          </a:prstGeom>
          <a:noFill/>
        </p:spPr>
        <p:txBody>
          <a:bodyPr wrap="square" rtlCol="0">
            <a:spAutoFit/>
          </a:bodyPr>
          <a:lstStyle/>
          <a:p>
            <a:pPr algn="ctr">
              <a:lnSpc>
                <a:spcPct val="85000"/>
              </a:lnSpc>
            </a:pPr>
            <a:r>
              <a:rPr lang="en-US" sz="1050" b="1" dirty="0" smtClean="0">
                <a:latin typeface="+mn-lt"/>
              </a:rPr>
              <a:t>?</a:t>
            </a:r>
          </a:p>
        </p:txBody>
      </p:sp>
      <p:sp>
        <p:nvSpPr>
          <p:cNvPr id="163" name="Freeform 162"/>
          <p:cNvSpPr/>
          <p:nvPr/>
        </p:nvSpPr>
        <p:spPr>
          <a:xfrm rot="15623147">
            <a:off x="4099879" y="4656937"/>
            <a:ext cx="512622" cy="402823"/>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644856" y="3998793"/>
            <a:ext cx="798393" cy="180832"/>
          </a:xfrm>
          <a:custGeom>
            <a:avLst/>
            <a:gdLst>
              <a:gd name="connsiteX0" fmla="*/ 0 w 825689"/>
              <a:gd name="connsiteY0" fmla="*/ 0 h 266131"/>
              <a:gd name="connsiteX1" fmla="*/ 825689 w 825689"/>
              <a:gd name="connsiteY1" fmla="*/ 0 h 266131"/>
              <a:gd name="connsiteX2" fmla="*/ 825689 w 825689"/>
              <a:gd name="connsiteY2" fmla="*/ 266131 h 266131"/>
            </a:gdLst>
            <a:ahLst/>
            <a:cxnLst>
              <a:cxn ang="0">
                <a:pos x="connsiteX0" y="connsiteY0"/>
              </a:cxn>
              <a:cxn ang="0">
                <a:pos x="connsiteX1" y="connsiteY1"/>
              </a:cxn>
              <a:cxn ang="0">
                <a:pos x="connsiteX2" y="connsiteY2"/>
              </a:cxn>
            </a:cxnLst>
            <a:rect l="l" t="t" r="r" b="b"/>
            <a:pathLst>
              <a:path w="825689" h="266131">
                <a:moveTo>
                  <a:pt x="0" y="0"/>
                </a:moveTo>
                <a:lnTo>
                  <a:pt x="825689" y="0"/>
                </a:lnTo>
                <a:lnTo>
                  <a:pt x="825689" y="26613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5" name="Picture 49" descr="pbx"/>
          <p:cNvPicPr>
            <a:picLocks noChangeAspect="1" noChangeArrowheads="1"/>
          </p:cNvPicPr>
          <p:nvPr/>
        </p:nvPicPr>
        <p:blipFill>
          <a:blip r:embed="rId4" cstate="print"/>
          <a:srcRect/>
          <a:stretch>
            <a:fillRect/>
          </a:stretch>
        </p:blipFill>
        <p:spPr bwMode="auto">
          <a:xfrm>
            <a:off x="398372" y="3802860"/>
            <a:ext cx="291018" cy="309563"/>
          </a:xfrm>
          <a:prstGeom prst="rect">
            <a:avLst/>
          </a:prstGeom>
          <a:noFill/>
          <a:ln w="9525">
            <a:noFill/>
            <a:miter lim="800000"/>
            <a:headEnd/>
            <a:tailEnd/>
          </a:ln>
        </p:spPr>
      </p:pic>
      <p:cxnSp>
        <p:nvCxnSpPr>
          <p:cNvPr id="166" name="Straight Connector 165"/>
          <p:cNvCxnSpPr/>
          <p:nvPr/>
        </p:nvCxnSpPr>
        <p:spPr>
          <a:xfrm rot="10800000">
            <a:off x="575480" y="4300176"/>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7" name="Picture 36" descr="router"/>
          <p:cNvPicPr>
            <a:picLocks noChangeAspect="1" noChangeArrowheads="1"/>
          </p:cNvPicPr>
          <p:nvPr/>
        </p:nvPicPr>
        <p:blipFill>
          <a:blip r:embed="rId5" cstate="print"/>
          <a:srcRect/>
          <a:stretch>
            <a:fillRect/>
          </a:stretch>
        </p:blipFill>
        <p:spPr bwMode="auto">
          <a:xfrm>
            <a:off x="369470" y="4179778"/>
            <a:ext cx="316449" cy="233363"/>
          </a:xfrm>
          <a:prstGeom prst="rect">
            <a:avLst/>
          </a:prstGeom>
          <a:noFill/>
          <a:ln w="9525">
            <a:noFill/>
            <a:miter lim="800000"/>
            <a:headEnd/>
            <a:tailEnd/>
          </a:ln>
        </p:spPr>
      </p:pic>
      <p:sp>
        <p:nvSpPr>
          <p:cNvPr id="168" name="Freeform 167"/>
          <p:cNvSpPr/>
          <p:nvPr/>
        </p:nvSpPr>
        <p:spPr>
          <a:xfrm>
            <a:off x="859808" y="4383200"/>
            <a:ext cx="630072" cy="249073"/>
          </a:xfrm>
          <a:custGeom>
            <a:avLst/>
            <a:gdLst>
              <a:gd name="connsiteX0" fmla="*/ 0 w 423081"/>
              <a:gd name="connsiteY0" fmla="*/ 163773 h 163773"/>
              <a:gd name="connsiteX1" fmla="*/ 423081 w 423081"/>
              <a:gd name="connsiteY1" fmla="*/ 163773 h 163773"/>
              <a:gd name="connsiteX2" fmla="*/ 423081 w 423081"/>
              <a:gd name="connsiteY2" fmla="*/ 0 h 163773"/>
            </a:gdLst>
            <a:ahLst/>
            <a:cxnLst>
              <a:cxn ang="0">
                <a:pos x="connsiteX0" y="connsiteY0"/>
              </a:cxn>
              <a:cxn ang="0">
                <a:pos x="connsiteX1" y="connsiteY1"/>
              </a:cxn>
              <a:cxn ang="0">
                <a:pos x="connsiteX2" y="connsiteY2"/>
              </a:cxn>
            </a:cxnLst>
            <a:rect l="l" t="t" r="r" b="b"/>
            <a:pathLst>
              <a:path w="423081" h="163773">
                <a:moveTo>
                  <a:pt x="0" y="163773"/>
                </a:moveTo>
                <a:lnTo>
                  <a:pt x="423081" y="163773"/>
                </a:lnTo>
                <a:lnTo>
                  <a:pt x="423081"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2130029" y="6484822"/>
            <a:ext cx="180229" cy="294199"/>
          </a:xfrm>
          <a:custGeom>
            <a:avLst/>
            <a:gdLst>
              <a:gd name="connsiteX0" fmla="*/ 180229 w 180229"/>
              <a:gd name="connsiteY0" fmla="*/ 0 h 294199"/>
              <a:gd name="connsiteX1" fmla="*/ 5301 w 180229"/>
              <a:gd name="connsiteY1" fmla="*/ 119270 h 294199"/>
              <a:gd name="connsiteX2" fmla="*/ 148424 w 180229"/>
              <a:gd name="connsiteY2" fmla="*/ 214685 h 294199"/>
              <a:gd name="connsiteX3" fmla="*/ 68911 w 180229"/>
              <a:gd name="connsiteY3" fmla="*/ 294199 h 294199"/>
            </a:gdLst>
            <a:ahLst/>
            <a:cxnLst>
              <a:cxn ang="0">
                <a:pos x="connsiteX0" y="connsiteY0"/>
              </a:cxn>
              <a:cxn ang="0">
                <a:pos x="connsiteX1" y="connsiteY1"/>
              </a:cxn>
              <a:cxn ang="0">
                <a:pos x="connsiteX2" y="connsiteY2"/>
              </a:cxn>
              <a:cxn ang="0">
                <a:pos x="connsiteX3" y="connsiteY3"/>
              </a:cxn>
            </a:cxnLst>
            <a:rect l="l" t="t" r="r" b="b"/>
            <a:pathLst>
              <a:path w="180229" h="294199">
                <a:moveTo>
                  <a:pt x="180229" y="0"/>
                </a:moveTo>
                <a:cubicBezTo>
                  <a:pt x="95415" y="41744"/>
                  <a:pt x="10602" y="83489"/>
                  <a:pt x="5301" y="119270"/>
                </a:cubicBezTo>
                <a:cubicBezTo>
                  <a:pt x="0" y="155051"/>
                  <a:pt x="137822" y="185530"/>
                  <a:pt x="148424" y="214685"/>
                </a:cubicBezTo>
                <a:cubicBezTo>
                  <a:pt x="159026" y="243840"/>
                  <a:pt x="113968" y="269019"/>
                  <a:pt x="68911" y="2941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1898779" y="6494100"/>
            <a:ext cx="180229" cy="294199"/>
          </a:xfrm>
          <a:custGeom>
            <a:avLst/>
            <a:gdLst>
              <a:gd name="connsiteX0" fmla="*/ 180229 w 180229"/>
              <a:gd name="connsiteY0" fmla="*/ 0 h 294199"/>
              <a:gd name="connsiteX1" fmla="*/ 5301 w 180229"/>
              <a:gd name="connsiteY1" fmla="*/ 119270 h 294199"/>
              <a:gd name="connsiteX2" fmla="*/ 148424 w 180229"/>
              <a:gd name="connsiteY2" fmla="*/ 214685 h 294199"/>
              <a:gd name="connsiteX3" fmla="*/ 68911 w 180229"/>
              <a:gd name="connsiteY3" fmla="*/ 294199 h 294199"/>
            </a:gdLst>
            <a:ahLst/>
            <a:cxnLst>
              <a:cxn ang="0">
                <a:pos x="connsiteX0" y="connsiteY0"/>
              </a:cxn>
              <a:cxn ang="0">
                <a:pos x="connsiteX1" y="connsiteY1"/>
              </a:cxn>
              <a:cxn ang="0">
                <a:pos x="connsiteX2" y="connsiteY2"/>
              </a:cxn>
              <a:cxn ang="0">
                <a:pos x="connsiteX3" y="connsiteY3"/>
              </a:cxn>
            </a:cxnLst>
            <a:rect l="l" t="t" r="r" b="b"/>
            <a:pathLst>
              <a:path w="180229" h="294199">
                <a:moveTo>
                  <a:pt x="180229" y="0"/>
                </a:moveTo>
                <a:cubicBezTo>
                  <a:pt x="95415" y="41744"/>
                  <a:pt x="10602" y="83489"/>
                  <a:pt x="5301" y="119270"/>
                </a:cubicBezTo>
                <a:cubicBezTo>
                  <a:pt x="0" y="155051"/>
                  <a:pt x="137822" y="185530"/>
                  <a:pt x="148424" y="214685"/>
                </a:cubicBezTo>
                <a:cubicBezTo>
                  <a:pt x="159026" y="243840"/>
                  <a:pt x="113968" y="269019"/>
                  <a:pt x="68911" y="2941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 name="Picture 49" descr="pbx"/>
          <p:cNvPicPr>
            <a:picLocks noChangeAspect="1" noChangeArrowheads="1"/>
          </p:cNvPicPr>
          <p:nvPr/>
        </p:nvPicPr>
        <p:blipFill>
          <a:blip r:embed="rId4" cstate="print"/>
          <a:srcRect/>
          <a:stretch>
            <a:fillRect/>
          </a:stretch>
        </p:blipFill>
        <p:spPr bwMode="auto">
          <a:xfrm>
            <a:off x="398372" y="2587246"/>
            <a:ext cx="291018" cy="309563"/>
          </a:xfrm>
          <a:prstGeom prst="rect">
            <a:avLst/>
          </a:prstGeom>
          <a:noFill/>
          <a:ln w="9525">
            <a:noFill/>
            <a:miter lim="800000"/>
            <a:headEnd/>
            <a:tailEnd/>
          </a:ln>
        </p:spPr>
      </p:pic>
      <p:pic>
        <p:nvPicPr>
          <p:cNvPr id="179" name="Picture 36" descr="router"/>
          <p:cNvPicPr>
            <a:picLocks noChangeAspect="1" noChangeArrowheads="1"/>
          </p:cNvPicPr>
          <p:nvPr/>
        </p:nvPicPr>
        <p:blipFill>
          <a:blip r:embed="rId5" cstate="print"/>
          <a:srcRect/>
          <a:stretch>
            <a:fillRect/>
          </a:stretch>
        </p:blipFill>
        <p:spPr bwMode="auto">
          <a:xfrm>
            <a:off x="355822" y="3182532"/>
            <a:ext cx="316449" cy="233363"/>
          </a:xfrm>
          <a:prstGeom prst="rect">
            <a:avLst/>
          </a:prstGeom>
          <a:noFill/>
          <a:ln w="9525">
            <a:noFill/>
            <a:miter lim="800000"/>
            <a:headEnd/>
            <a:tailEnd/>
          </a:ln>
        </p:spPr>
      </p:pic>
      <p:sp>
        <p:nvSpPr>
          <p:cNvPr id="180" name="TextBox 179"/>
          <p:cNvSpPr txBox="1"/>
          <p:nvPr/>
        </p:nvSpPr>
        <p:spPr>
          <a:xfrm>
            <a:off x="277504" y="2432216"/>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sp>
        <p:nvSpPr>
          <p:cNvPr id="181" name="TextBox 180"/>
          <p:cNvSpPr txBox="1"/>
          <p:nvPr/>
        </p:nvSpPr>
        <p:spPr>
          <a:xfrm>
            <a:off x="611360" y="2587246"/>
            <a:ext cx="732944" cy="229678"/>
          </a:xfrm>
          <a:prstGeom prst="rect">
            <a:avLst/>
          </a:prstGeom>
          <a:noFill/>
        </p:spPr>
        <p:txBody>
          <a:bodyPr wrap="square" rtlCol="0">
            <a:spAutoFit/>
          </a:bodyPr>
          <a:lstStyle/>
          <a:p>
            <a:pPr algn="ctr">
              <a:lnSpc>
                <a:spcPct val="85000"/>
              </a:lnSpc>
            </a:pPr>
            <a:r>
              <a:rPr lang="en-US" sz="1050" b="1" dirty="0" smtClean="0">
                <a:latin typeface="+mn-lt"/>
              </a:rPr>
              <a:t>16x FXO</a:t>
            </a:r>
          </a:p>
        </p:txBody>
      </p:sp>
      <p:sp>
        <p:nvSpPr>
          <p:cNvPr id="182" name="TextBox 181"/>
          <p:cNvSpPr txBox="1"/>
          <p:nvPr/>
        </p:nvSpPr>
        <p:spPr>
          <a:xfrm>
            <a:off x="562814" y="3201594"/>
            <a:ext cx="777766" cy="229678"/>
          </a:xfrm>
          <a:prstGeom prst="rect">
            <a:avLst/>
          </a:prstGeom>
          <a:noFill/>
        </p:spPr>
        <p:txBody>
          <a:bodyPr wrap="square" rtlCol="0">
            <a:spAutoFit/>
          </a:bodyPr>
          <a:lstStyle/>
          <a:p>
            <a:pPr algn="ctr">
              <a:lnSpc>
                <a:spcPct val="85000"/>
              </a:lnSpc>
            </a:pPr>
            <a:r>
              <a:rPr lang="en-US" sz="1050" b="1" dirty="0" smtClean="0">
                <a:latin typeface="+mn-lt"/>
              </a:rPr>
              <a:t>30Mbps</a:t>
            </a:r>
          </a:p>
        </p:txBody>
      </p:sp>
      <p:sp>
        <p:nvSpPr>
          <p:cNvPr id="183" name="Freeform 182"/>
          <p:cNvSpPr/>
          <p:nvPr/>
        </p:nvSpPr>
        <p:spPr>
          <a:xfrm>
            <a:off x="682152" y="2752782"/>
            <a:ext cx="662152" cy="146558"/>
          </a:xfrm>
          <a:custGeom>
            <a:avLst/>
            <a:gdLst>
              <a:gd name="connsiteX0" fmla="*/ 0 w 583324"/>
              <a:gd name="connsiteY0" fmla="*/ 0 h 110359"/>
              <a:gd name="connsiteX1" fmla="*/ 583324 w 583324"/>
              <a:gd name="connsiteY1" fmla="*/ 0 h 110359"/>
              <a:gd name="connsiteX2" fmla="*/ 583324 w 583324"/>
              <a:gd name="connsiteY2" fmla="*/ 110359 h 110359"/>
            </a:gdLst>
            <a:ahLst/>
            <a:cxnLst>
              <a:cxn ang="0">
                <a:pos x="connsiteX0" y="connsiteY0"/>
              </a:cxn>
              <a:cxn ang="0">
                <a:pos x="connsiteX1" y="connsiteY1"/>
              </a:cxn>
              <a:cxn ang="0">
                <a:pos x="connsiteX2" y="connsiteY2"/>
              </a:cxn>
            </a:cxnLst>
            <a:rect l="l" t="t" r="r" b="b"/>
            <a:pathLst>
              <a:path w="583324" h="110359">
                <a:moveTo>
                  <a:pt x="0" y="0"/>
                </a:moveTo>
                <a:lnTo>
                  <a:pt x="583324" y="0"/>
                </a:lnTo>
                <a:lnTo>
                  <a:pt x="583324" y="11035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650621" y="3145746"/>
            <a:ext cx="693683" cy="210794"/>
          </a:xfrm>
          <a:custGeom>
            <a:avLst/>
            <a:gdLst>
              <a:gd name="connsiteX0" fmla="*/ 0 w 599090"/>
              <a:gd name="connsiteY0" fmla="*/ 173420 h 173420"/>
              <a:gd name="connsiteX1" fmla="*/ 599090 w 599090"/>
              <a:gd name="connsiteY1" fmla="*/ 173420 h 173420"/>
              <a:gd name="connsiteX2" fmla="*/ 599090 w 599090"/>
              <a:gd name="connsiteY2" fmla="*/ 0 h 173420"/>
            </a:gdLst>
            <a:ahLst/>
            <a:cxnLst>
              <a:cxn ang="0">
                <a:pos x="connsiteX0" y="connsiteY0"/>
              </a:cxn>
              <a:cxn ang="0">
                <a:pos x="connsiteX1" y="connsiteY1"/>
              </a:cxn>
              <a:cxn ang="0">
                <a:pos x="connsiteX2" y="connsiteY2"/>
              </a:cxn>
            </a:cxnLst>
            <a:rect l="l" t="t" r="r" b="b"/>
            <a:pathLst>
              <a:path w="599090" h="173420">
                <a:moveTo>
                  <a:pt x="0" y="173420"/>
                </a:moveTo>
                <a:lnTo>
                  <a:pt x="599090" y="173420"/>
                </a:lnTo>
                <a:lnTo>
                  <a:pt x="59909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5" name="Picture 27" descr="modem"/>
          <p:cNvPicPr>
            <a:picLocks noChangeAspect="1" noChangeArrowheads="1"/>
          </p:cNvPicPr>
          <p:nvPr/>
        </p:nvPicPr>
        <p:blipFill>
          <a:blip r:embed="rId9" cstate="print"/>
          <a:srcRect/>
          <a:stretch>
            <a:fillRect/>
          </a:stretch>
        </p:blipFill>
        <p:spPr bwMode="auto">
          <a:xfrm>
            <a:off x="367352" y="2948244"/>
            <a:ext cx="306145" cy="173037"/>
          </a:xfrm>
          <a:prstGeom prst="rect">
            <a:avLst/>
          </a:prstGeom>
          <a:noFill/>
          <a:ln w="9525">
            <a:noFill/>
            <a:miter lim="800000"/>
            <a:headEnd/>
            <a:tailEnd/>
          </a:ln>
        </p:spPr>
      </p:pic>
      <p:sp>
        <p:nvSpPr>
          <p:cNvPr id="186" name="TextBox 185"/>
          <p:cNvSpPr txBox="1"/>
          <p:nvPr/>
        </p:nvSpPr>
        <p:spPr>
          <a:xfrm>
            <a:off x="552736" y="2899340"/>
            <a:ext cx="719303" cy="230897"/>
          </a:xfrm>
          <a:prstGeom prst="rect">
            <a:avLst/>
          </a:prstGeom>
          <a:noFill/>
        </p:spPr>
        <p:txBody>
          <a:bodyPr wrap="square" rtlCol="0">
            <a:spAutoFit/>
          </a:bodyPr>
          <a:lstStyle/>
          <a:p>
            <a:pPr algn="ctr">
              <a:lnSpc>
                <a:spcPct val="85000"/>
              </a:lnSpc>
            </a:pPr>
            <a:r>
              <a:rPr lang="en-US" sz="1050" b="1" dirty="0" smtClean="0">
                <a:latin typeface="+mn-lt"/>
              </a:rPr>
              <a:t>10xV24</a:t>
            </a:r>
          </a:p>
        </p:txBody>
      </p:sp>
      <p:cxnSp>
        <p:nvCxnSpPr>
          <p:cNvPr id="187" name="Straight Connector 186"/>
          <p:cNvCxnSpPr/>
          <p:nvPr/>
        </p:nvCxnSpPr>
        <p:spPr>
          <a:xfrm>
            <a:off x="658504" y="3051740"/>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 Box 9"/>
          <p:cNvSpPr txBox="1">
            <a:spLocks noChangeArrowheads="1"/>
          </p:cNvSpPr>
          <p:nvPr/>
        </p:nvSpPr>
        <p:spPr bwMode="auto">
          <a:xfrm>
            <a:off x="1559256" y="2895600"/>
            <a:ext cx="1125630" cy="323165"/>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STM-1 </a:t>
            </a:r>
          </a:p>
          <a:p>
            <a:pPr algn="ctr"/>
            <a:r>
              <a:rPr lang="en-US" sz="1050" dirty="0" smtClean="0">
                <a:latin typeface="Arial" charset="0"/>
                <a:cs typeface="Arial" charset="0"/>
              </a:rPr>
              <a:t>Ring</a:t>
            </a:r>
            <a:endParaRPr lang="en-US" sz="1050" dirty="0">
              <a:latin typeface="Arial" charset="0"/>
              <a:cs typeface="Arial" charset="0"/>
            </a:endParaRPr>
          </a:p>
        </p:txBody>
      </p:sp>
      <p:sp>
        <p:nvSpPr>
          <p:cNvPr id="195" name="TextBox 194"/>
          <p:cNvSpPr txBox="1"/>
          <p:nvPr/>
        </p:nvSpPr>
        <p:spPr>
          <a:xfrm>
            <a:off x="506104" y="4101152"/>
            <a:ext cx="777766" cy="229678"/>
          </a:xfrm>
          <a:prstGeom prst="rect">
            <a:avLst/>
          </a:prstGeom>
          <a:noFill/>
        </p:spPr>
        <p:txBody>
          <a:bodyPr wrap="square" rtlCol="0">
            <a:spAutoFit/>
          </a:bodyPr>
          <a:lstStyle/>
          <a:p>
            <a:pPr algn="ctr">
              <a:lnSpc>
                <a:spcPct val="85000"/>
              </a:lnSpc>
            </a:pPr>
            <a:r>
              <a:rPr lang="en-US" sz="1050" b="1" dirty="0" smtClean="0">
                <a:latin typeface="+mn-lt"/>
              </a:rPr>
              <a:t>20Mbps</a:t>
            </a:r>
          </a:p>
        </p:txBody>
      </p:sp>
      <p:cxnSp>
        <p:nvCxnSpPr>
          <p:cNvPr id="196" name="Straight Connector 195"/>
          <p:cNvCxnSpPr/>
          <p:nvPr/>
        </p:nvCxnSpPr>
        <p:spPr>
          <a:xfrm rot="5400000">
            <a:off x="3295936" y="22098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265344" y="2114111"/>
            <a:ext cx="331822" cy="229678"/>
          </a:xfrm>
          <a:prstGeom prst="rect">
            <a:avLst/>
          </a:prstGeom>
          <a:noFill/>
        </p:spPr>
        <p:txBody>
          <a:bodyPr wrap="square" rtlCol="0">
            <a:spAutoFit/>
          </a:bodyPr>
          <a:lstStyle/>
          <a:p>
            <a:pPr algn="ctr">
              <a:lnSpc>
                <a:spcPct val="85000"/>
              </a:lnSpc>
            </a:pPr>
            <a:r>
              <a:rPr lang="en-US" sz="1050" b="1" dirty="0" smtClean="0">
                <a:latin typeface="+mn-lt"/>
              </a:rPr>
              <a:t>?</a:t>
            </a:r>
          </a:p>
        </p:txBody>
      </p:sp>
      <p:cxnSp>
        <p:nvCxnSpPr>
          <p:cNvPr id="201" name="Elbow Connector 200"/>
          <p:cNvCxnSpPr/>
          <p:nvPr/>
        </p:nvCxnSpPr>
        <p:spPr>
          <a:xfrm rot="16200000" flipV="1">
            <a:off x="2923034" y="1581001"/>
            <a:ext cx="335414" cy="312583"/>
          </a:xfrm>
          <a:prstGeom prst="bentConnector3">
            <a:avLst>
              <a:gd name="adj1" fmla="val 117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a:off x="3397160" y="16764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Elbow Connector 202"/>
          <p:cNvCxnSpPr>
            <a:endCxn id="79" idx="1"/>
          </p:cNvCxnSpPr>
          <p:nvPr/>
        </p:nvCxnSpPr>
        <p:spPr>
          <a:xfrm flipV="1">
            <a:off x="3930560" y="1678782"/>
            <a:ext cx="465160" cy="23241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Freeform 28"/>
          <p:cNvSpPr>
            <a:spLocks/>
          </p:cNvSpPr>
          <p:nvPr/>
        </p:nvSpPr>
        <p:spPr bwMode="auto">
          <a:xfrm>
            <a:off x="5095807" y="1219200"/>
            <a:ext cx="1152593" cy="76200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0" y="537"/>
                  <a:pt x="801" y="543"/>
                </a:cubicBezTo>
                <a:cubicBezTo>
                  <a:pt x="792" y="549"/>
                  <a:pt x="779" y="551"/>
                  <a:pt x="770" y="554"/>
                </a:cubicBezTo>
                <a:cubicBezTo>
                  <a:pt x="761" y="557"/>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anchor="ctr"/>
          <a:lstStyle/>
          <a:p>
            <a:endParaRPr lang="en-US"/>
          </a:p>
        </p:txBody>
      </p:sp>
      <p:sp>
        <p:nvSpPr>
          <p:cNvPr id="207" name="Text Box 11"/>
          <p:cNvSpPr txBox="1">
            <a:spLocks noChangeArrowheads="1"/>
          </p:cNvSpPr>
          <p:nvPr/>
        </p:nvSpPr>
        <p:spPr bwMode="auto">
          <a:xfrm>
            <a:off x="5500463" y="1566029"/>
            <a:ext cx="410369" cy="184666"/>
          </a:xfrm>
          <a:prstGeom prst="rect">
            <a:avLst/>
          </a:prstGeom>
          <a:noFill/>
          <a:ln w="9525">
            <a:noFill/>
            <a:miter lim="800000"/>
            <a:headEnd/>
            <a:tailEnd/>
          </a:ln>
        </p:spPr>
        <p:txBody>
          <a:bodyPr wrap="none" lIns="0" tIns="0" rIns="0" bIns="0" anchor="ctr" anchorCtr="1">
            <a:spAutoFit/>
          </a:bodyPr>
          <a:lstStyle/>
          <a:p>
            <a:r>
              <a:rPr lang="en-US" sz="1200" dirty="0" smtClean="0">
                <a:latin typeface="Arial" charset="0"/>
                <a:cs typeface="Arial" charset="0"/>
              </a:rPr>
              <a:t>PSTN</a:t>
            </a:r>
            <a:endParaRPr lang="en-US" sz="1200" dirty="0">
              <a:latin typeface="Arial" charset="0"/>
              <a:cs typeface="Arial" charset="0"/>
            </a:endParaRPr>
          </a:p>
        </p:txBody>
      </p:sp>
      <p:sp>
        <p:nvSpPr>
          <p:cNvPr id="208" name="TextBox 207"/>
          <p:cNvSpPr txBox="1"/>
          <p:nvPr/>
        </p:nvSpPr>
        <p:spPr>
          <a:xfrm>
            <a:off x="6561160" y="4482152"/>
            <a:ext cx="777766"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2W</a:t>
            </a:r>
          </a:p>
        </p:txBody>
      </p:sp>
      <p:sp>
        <p:nvSpPr>
          <p:cNvPr id="209" name="TextBox 208"/>
          <p:cNvSpPr txBox="1"/>
          <p:nvPr/>
        </p:nvSpPr>
        <p:spPr>
          <a:xfrm>
            <a:off x="2706891" y="1884554"/>
            <a:ext cx="777766" cy="229678"/>
          </a:xfrm>
          <a:prstGeom prst="rect">
            <a:avLst/>
          </a:prstGeom>
          <a:noFill/>
        </p:spPr>
        <p:txBody>
          <a:bodyPr wrap="square" rtlCol="0">
            <a:spAutoFit/>
          </a:bodyPr>
          <a:lstStyle/>
          <a:p>
            <a:pPr algn="ctr">
              <a:lnSpc>
                <a:spcPct val="85000"/>
              </a:lnSpc>
            </a:pPr>
            <a:r>
              <a:rPr lang="en-US" sz="1000" b="1" dirty="0" err="1" smtClean="0"/>
              <a:t>GbE</a:t>
            </a:r>
            <a:endParaRPr lang="en-US" sz="1000" b="1" dirty="0" smtClean="0">
              <a:latin typeface="+mn-lt"/>
            </a:endParaRPr>
          </a:p>
        </p:txBody>
      </p:sp>
      <p:sp>
        <p:nvSpPr>
          <p:cNvPr id="210" name="TextBox 209"/>
          <p:cNvSpPr txBox="1"/>
          <p:nvPr/>
        </p:nvSpPr>
        <p:spPr>
          <a:xfrm>
            <a:off x="3657600" y="2223448"/>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18</a:t>
            </a:r>
          </a:p>
        </p:txBody>
      </p:sp>
      <p:sp>
        <p:nvSpPr>
          <p:cNvPr id="211" name="TextBox 210"/>
          <p:cNvSpPr txBox="1"/>
          <p:nvPr/>
        </p:nvSpPr>
        <p:spPr>
          <a:xfrm>
            <a:off x="2286000" y="32004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19</a:t>
            </a:r>
          </a:p>
        </p:txBody>
      </p:sp>
      <p:sp>
        <p:nvSpPr>
          <p:cNvPr id="212" name="TextBox 211"/>
          <p:cNvSpPr txBox="1"/>
          <p:nvPr/>
        </p:nvSpPr>
        <p:spPr>
          <a:xfrm>
            <a:off x="4132992" y="2745472"/>
            <a:ext cx="719303" cy="230897"/>
          </a:xfrm>
          <a:prstGeom prst="rect">
            <a:avLst/>
          </a:prstGeom>
          <a:noFill/>
        </p:spPr>
        <p:txBody>
          <a:bodyPr wrap="square" rtlCol="0">
            <a:spAutoFit/>
          </a:bodyPr>
          <a:lstStyle/>
          <a:p>
            <a:pPr algn="ctr">
              <a:lnSpc>
                <a:spcPct val="85000"/>
              </a:lnSpc>
            </a:pPr>
            <a:r>
              <a:rPr lang="en-US" sz="1050" b="1" dirty="0" smtClean="0">
                <a:latin typeface="+mn-lt"/>
              </a:rPr>
              <a:t>12xV24</a:t>
            </a:r>
          </a:p>
        </p:txBody>
      </p:sp>
      <p:sp>
        <p:nvSpPr>
          <p:cNvPr id="213" name="Freeform 212"/>
          <p:cNvSpPr/>
          <p:nvPr/>
        </p:nvSpPr>
        <p:spPr>
          <a:xfrm>
            <a:off x="4548871" y="2967502"/>
            <a:ext cx="286603" cy="81887"/>
          </a:xfrm>
          <a:custGeom>
            <a:avLst/>
            <a:gdLst>
              <a:gd name="connsiteX0" fmla="*/ 286603 w 286603"/>
              <a:gd name="connsiteY0" fmla="*/ 0 h 81887"/>
              <a:gd name="connsiteX1" fmla="*/ 286603 w 286603"/>
              <a:gd name="connsiteY1" fmla="*/ 81887 h 81887"/>
              <a:gd name="connsiteX2" fmla="*/ 0 w 286603"/>
              <a:gd name="connsiteY2" fmla="*/ 81887 h 81887"/>
            </a:gdLst>
            <a:ahLst/>
            <a:cxnLst>
              <a:cxn ang="0">
                <a:pos x="connsiteX0" y="connsiteY0"/>
              </a:cxn>
              <a:cxn ang="0">
                <a:pos x="connsiteX1" y="connsiteY1"/>
              </a:cxn>
              <a:cxn ang="0">
                <a:pos x="connsiteX2" y="connsiteY2"/>
              </a:cxn>
            </a:cxnLst>
            <a:rect l="l" t="t" r="r" b="b"/>
            <a:pathLst>
              <a:path w="286603" h="81887">
                <a:moveTo>
                  <a:pt x="286603" y="0"/>
                </a:moveTo>
                <a:lnTo>
                  <a:pt x="286603" y="81887"/>
                </a:lnTo>
                <a:lnTo>
                  <a:pt x="0" y="818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4487874" y="2894606"/>
            <a:ext cx="376056" cy="182090"/>
          </a:xfrm>
          <a:custGeom>
            <a:avLst/>
            <a:gdLst>
              <a:gd name="connsiteX0" fmla="*/ 286603 w 286603"/>
              <a:gd name="connsiteY0" fmla="*/ 0 h 81887"/>
              <a:gd name="connsiteX1" fmla="*/ 286603 w 286603"/>
              <a:gd name="connsiteY1" fmla="*/ 81887 h 81887"/>
              <a:gd name="connsiteX2" fmla="*/ 0 w 286603"/>
              <a:gd name="connsiteY2" fmla="*/ 81887 h 81887"/>
            </a:gdLst>
            <a:ahLst/>
            <a:cxnLst>
              <a:cxn ang="0">
                <a:pos x="connsiteX0" y="connsiteY0"/>
              </a:cxn>
              <a:cxn ang="0">
                <a:pos x="connsiteX1" y="connsiteY1"/>
              </a:cxn>
              <a:cxn ang="0">
                <a:pos x="connsiteX2" y="connsiteY2"/>
              </a:cxn>
            </a:cxnLst>
            <a:rect l="l" t="t" r="r" b="b"/>
            <a:pathLst>
              <a:path w="286603" h="81887">
                <a:moveTo>
                  <a:pt x="286603" y="0"/>
                </a:moveTo>
                <a:lnTo>
                  <a:pt x="286603" y="81887"/>
                </a:lnTo>
                <a:lnTo>
                  <a:pt x="0" y="818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Freeform 214"/>
          <p:cNvSpPr/>
          <p:nvPr/>
        </p:nvSpPr>
        <p:spPr>
          <a:xfrm>
            <a:off x="4521514" y="2918358"/>
            <a:ext cx="376056" cy="182090"/>
          </a:xfrm>
          <a:custGeom>
            <a:avLst/>
            <a:gdLst>
              <a:gd name="connsiteX0" fmla="*/ 286603 w 286603"/>
              <a:gd name="connsiteY0" fmla="*/ 0 h 81887"/>
              <a:gd name="connsiteX1" fmla="*/ 286603 w 286603"/>
              <a:gd name="connsiteY1" fmla="*/ 81887 h 81887"/>
              <a:gd name="connsiteX2" fmla="*/ 0 w 286603"/>
              <a:gd name="connsiteY2" fmla="*/ 81887 h 81887"/>
            </a:gdLst>
            <a:ahLst/>
            <a:cxnLst>
              <a:cxn ang="0">
                <a:pos x="connsiteX0" y="connsiteY0"/>
              </a:cxn>
              <a:cxn ang="0">
                <a:pos x="connsiteX1" y="connsiteY1"/>
              </a:cxn>
              <a:cxn ang="0">
                <a:pos x="connsiteX2" y="connsiteY2"/>
              </a:cxn>
            </a:cxnLst>
            <a:rect l="l" t="t" r="r" b="b"/>
            <a:pathLst>
              <a:path w="286603" h="81887">
                <a:moveTo>
                  <a:pt x="286603" y="0"/>
                </a:moveTo>
                <a:lnTo>
                  <a:pt x="286603" y="81887"/>
                </a:lnTo>
                <a:lnTo>
                  <a:pt x="0" y="818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TextBox 218"/>
          <p:cNvSpPr txBox="1"/>
          <p:nvPr/>
        </p:nvSpPr>
        <p:spPr>
          <a:xfrm>
            <a:off x="4862936" y="3007428"/>
            <a:ext cx="777766" cy="230897"/>
          </a:xfrm>
          <a:prstGeom prst="rect">
            <a:avLst/>
          </a:prstGeom>
          <a:noFill/>
        </p:spPr>
        <p:txBody>
          <a:bodyPr wrap="square" rtlCol="0">
            <a:spAutoFit/>
          </a:bodyPr>
          <a:lstStyle/>
          <a:p>
            <a:pPr algn="ctr">
              <a:lnSpc>
                <a:spcPct val="85000"/>
              </a:lnSpc>
            </a:pPr>
            <a:r>
              <a:rPr lang="en-US" sz="1050" b="1" dirty="0" err="1" smtClean="0">
                <a:latin typeface="+mn-lt"/>
              </a:rPr>
              <a:t>GbE</a:t>
            </a:r>
            <a:endParaRPr lang="en-US" sz="1050" b="1" dirty="0" smtClean="0">
              <a:latin typeface="+mn-lt"/>
            </a:endParaRPr>
          </a:p>
        </p:txBody>
      </p:sp>
      <p:pic>
        <p:nvPicPr>
          <p:cNvPr id="220" name="Picture 27" descr="modem"/>
          <p:cNvPicPr>
            <a:picLocks noChangeAspect="1" noChangeArrowheads="1"/>
          </p:cNvPicPr>
          <p:nvPr/>
        </p:nvPicPr>
        <p:blipFill>
          <a:blip r:embed="rId9" cstate="print"/>
          <a:srcRect/>
          <a:stretch>
            <a:fillRect/>
          </a:stretch>
        </p:blipFill>
        <p:spPr bwMode="auto">
          <a:xfrm>
            <a:off x="4724400" y="2805752"/>
            <a:ext cx="306145" cy="173037"/>
          </a:xfrm>
          <a:prstGeom prst="rect">
            <a:avLst/>
          </a:prstGeom>
          <a:noFill/>
          <a:ln w="9525">
            <a:noFill/>
            <a:miter lim="800000"/>
            <a:headEnd/>
            <a:tailEnd/>
          </a:ln>
        </p:spPr>
      </p:pic>
      <p:sp>
        <p:nvSpPr>
          <p:cNvPr id="222" name="Rounded Rectangle 221"/>
          <p:cNvSpPr/>
          <p:nvPr/>
        </p:nvSpPr>
        <p:spPr>
          <a:xfrm>
            <a:off x="6477000" y="1524000"/>
            <a:ext cx="990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sp>
        <p:nvSpPr>
          <p:cNvPr id="223" name="Rounded Rectangle 222"/>
          <p:cNvSpPr/>
          <p:nvPr/>
        </p:nvSpPr>
        <p:spPr>
          <a:xfrm>
            <a:off x="7543800" y="1004248"/>
            <a:ext cx="990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lt1"/>
              </a:solidFill>
            </a:endParaRPr>
          </a:p>
        </p:txBody>
      </p:sp>
      <p:grpSp>
        <p:nvGrpSpPr>
          <p:cNvPr id="224" name="Group 223"/>
          <p:cNvGrpSpPr/>
          <p:nvPr/>
        </p:nvGrpSpPr>
        <p:grpSpPr>
          <a:xfrm>
            <a:off x="7911152" y="1053152"/>
            <a:ext cx="304800" cy="242248"/>
            <a:chOff x="8556008" y="1891352"/>
            <a:chExt cx="304800" cy="242248"/>
          </a:xfrm>
        </p:grpSpPr>
        <p:cxnSp>
          <p:nvCxnSpPr>
            <p:cNvPr id="225" name="Straight Connector 224"/>
            <p:cNvCxnSpPr/>
            <p:nvPr/>
          </p:nvCxnSpPr>
          <p:spPr>
            <a:xfrm rot="5400000" flipH="1" flipV="1">
              <a:off x="8610600" y="205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8556008" y="1981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8765844" y="192945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flipH="1" flipV="1">
              <a:off x="8572500" y="202726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6844352" y="1586552"/>
            <a:ext cx="304800" cy="242248"/>
            <a:chOff x="8556008" y="1891352"/>
            <a:chExt cx="304800" cy="242248"/>
          </a:xfrm>
        </p:grpSpPr>
        <p:cxnSp>
          <p:nvCxnSpPr>
            <p:cNvPr id="230" name="Straight Connector 229"/>
            <p:cNvCxnSpPr/>
            <p:nvPr/>
          </p:nvCxnSpPr>
          <p:spPr>
            <a:xfrm rot="5400000" flipH="1" flipV="1">
              <a:off x="8610600" y="205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8556008" y="1981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flipH="1" flipV="1">
              <a:off x="8765844" y="192945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5400000" flipH="1" flipV="1">
              <a:off x="8572500" y="202726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 name="Group 233"/>
          <p:cNvGrpSpPr/>
          <p:nvPr/>
        </p:nvGrpSpPr>
        <p:grpSpPr>
          <a:xfrm>
            <a:off x="5791200" y="2119952"/>
            <a:ext cx="304800" cy="242248"/>
            <a:chOff x="8556008" y="1891352"/>
            <a:chExt cx="304800" cy="242248"/>
          </a:xfrm>
        </p:grpSpPr>
        <p:cxnSp>
          <p:nvCxnSpPr>
            <p:cNvPr id="235" name="Straight Connector 234"/>
            <p:cNvCxnSpPr/>
            <p:nvPr/>
          </p:nvCxnSpPr>
          <p:spPr>
            <a:xfrm rot="5400000" flipH="1" flipV="1">
              <a:off x="8610600" y="205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8556008" y="1981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flipH="1" flipV="1">
              <a:off x="8765844" y="192945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flipH="1" flipV="1">
              <a:off x="8572500" y="202726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9" name="Freeform 238"/>
          <p:cNvSpPr/>
          <p:nvPr/>
        </p:nvSpPr>
        <p:spPr>
          <a:xfrm>
            <a:off x="3810000" y="1501254"/>
            <a:ext cx="4201236" cy="996286"/>
          </a:xfrm>
          <a:custGeom>
            <a:avLst/>
            <a:gdLst>
              <a:gd name="connsiteX0" fmla="*/ 4135272 w 4135272"/>
              <a:gd name="connsiteY0" fmla="*/ 0 h 996286"/>
              <a:gd name="connsiteX1" fmla="*/ 4135272 w 4135272"/>
              <a:gd name="connsiteY1" fmla="*/ 450376 h 996286"/>
              <a:gd name="connsiteX2" fmla="*/ 3084394 w 4135272"/>
              <a:gd name="connsiteY2" fmla="*/ 450376 h 996286"/>
              <a:gd name="connsiteX3" fmla="*/ 3084394 w 4135272"/>
              <a:gd name="connsiteY3" fmla="*/ 996286 h 996286"/>
              <a:gd name="connsiteX4" fmla="*/ 0 w 4135272"/>
              <a:gd name="connsiteY4" fmla="*/ 996286 h 99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272" h="996286">
                <a:moveTo>
                  <a:pt x="4135272" y="0"/>
                </a:moveTo>
                <a:lnTo>
                  <a:pt x="4135272" y="450376"/>
                </a:lnTo>
                <a:lnTo>
                  <a:pt x="3084394" y="450376"/>
                </a:lnTo>
                <a:lnTo>
                  <a:pt x="3084394" y="996286"/>
                </a:lnTo>
                <a:lnTo>
                  <a:pt x="0" y="99628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TextBox 242"/>
          <p:cNvSpPr txBox="1"/>
          <p:nvPr/>
        </p:nvSpPr>
        <p:spPr>
          <a:xfrm>
            <a:off x="7350456" y="1779896"/>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244" name="TextBox 243"/>
          <p:cNvSpPr txBox="1"/>
          <p:nvPr/>
        </p:nvSpPr>
        <p:spPr>
          <a:xfrm>
            <a:off x="6248400" y="2332607"/>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245" name="TextBox 244"/>
          <p:cNvSpPr txBox="1"/>
          <p:nvPr/>
        </p:nvSpPr>
        <p:spPr>
          <a:xfrm>
            <a:off x="4683456" y="2332607"/>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249" name="TextBox 248"/>
          <p:cNvSpPr txBox="1"/>
          <p:nvPr/>
        </p:nvSpPr>
        <p:spPr>
          <a:xfrm>
            <a:off x="6060744" y="20574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27</a:t>
            </a:r>
          </a:p>
        </p:txBody>
      </p:sp>
      <p:sp>
        <p:nvSpPr>
          <p:cNvPr id="250" name="TextBox 249"/>
          <p:cNvSpPr txBox="1"/>
          <p:nvPr/>
        </p:nvSpPr>
        <p:spPr>
          <a:xfrm>
            <a:off x="7162800" y="15240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28</a:t>
            </a:r>
          </a:p>
        </p:txBody>
      </p:sp>
      <p:sp>
        <p:nvSpPr>
          <p:cNvPr id="251" name="TextBox 250"/>
          <p:cNvSpPr txBox="1"/>
          <p:nvPr/>
        </p:nvSpPr>
        <p:spPr>
          <a:xfrm>
            <a:off x="8210264" y="9906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29</a:t>
            </a:r>
          </a:p>
        </p:txBody>
      </p:sp>
      <p:sp>
        <p:nvSpPr>
          <p:cNvPr id="252" name="TextBox 251"/>
          <p:cNvSpPr txBox="1"/>
          <p:nvPr/>
        </p:nvSpPr>
        <p:spPr>
          <a:xfrm>
            <a:off x="7489208" y="976952"/>
            <a:ext cx="777766" cy="230897"/>
          </a:xfrm>
          <a:prstGeom prst="rect">
            <a:avLst/>
          </a:prstGeom>
          <a:noFill/>
        </p:spPr>
        <p:txBody>
          <a:bodyPr wrap="square" rtlCol="0">
            <a:spAutoFit/>
          </a:bodyPr>
          <a:lstStyle/>
          <a:p>
            <a:pPr algn="ctr">
              <a:lnSpc>
                <a:spcPct val="85000"/>
              </a:lnSpc>
            </a:pPr>
            <a:r>
              <a:rPr lang="en-US" sz="1050" b="1" dirty="0" smtClean="0">
                <a:latin typeface="+mn-lt"/>
              </a:rPr>
              <a:t>1Mbps</a:t>
            </a:r>
          </a:p>
        </p:txBody>
      </p:sp>
      <p:sp>
        <p:nvSpPr>
          <p:cNvPr id="253" name="TextBox 252"/>
          <p:cNvSpPr txBox="1"/>
          <p:nvPr/>
        </p:nvSpPr>
        <p:spPr>
          <a:xfrm>
            <a:off x="6449704" y="1502392"/>
            <a:ext cx="777766" cy="230897"/>
          </a:xfrm>
          <a:prstGeom prst="rect">
            <a:avLst/>
          </a:prstGeom>
          <a:noFill/>
        </p:spPr>
        <p:txBody>
          <a:bodyPr wrap="square" rtlCol="0">
            <a:spAutoFit/>
          </a:bodyPr>
          <a:lstStyle/>
          <a:p>
            <a:pPr algn="ctr">
              <a:lnSpc>
                <a:spcPct val="85000"/>
              </a:lnSpc>
            </a:pPr>
            <a:r>
              <a:rPr lang="en-US" sz="1050" b="1" dirty="0" smtClean="0">
                <a:latin typeface="+mn-lt"/>
              </a:rPr>
              <a:t>1Mbps</a:t>
            </a:r>
          </a:p>
        </p:txBody>
      </p:sp>
      <p:sp>
        <p:nvSpPr>
          <p:cNvPr id="254" name="TextBox 253"/>
          <p:cNvSpPr txBox="1"/>
          <p:nvPr/>
        </p:nvSpPr>
        <p:spPr>
          <a:xfrm>
            <a:off x="5320352" y="2030104"/>
            <a:ext cx="777766" cy="230897"/>
          </a:xfrm>
          <a:prstGeom prst="rect">
            <a:avLst/>
          </a:prstGeom>
          <a:noFill/>
        </p:spPr>
        <p:txBody>
          <a:bodyPr wrap="square" rtlCol="0">
            <a:spAutoFit/>
          </a:bodyPr>
          <a:lstStyle/>
          <a:p>
            <a:pPr algn="ctr">
              <a:lnSpc>
                <a:spcPct val="85000"/>
              </a:lnSpc>
            </a:pPr>
            <a:r>
              <a:rPr lang="en-US" sz="1050" b="1" dirty="0" smtClean="0">
                <a:latin typeface="+mn-lt"/>
              </a:rPr>
              <a:t>1Mbps</a:t>
            </a:r>
          </a:p>
        </p:txBody>
      </p:sp>
      <p:grpSp>
        <p:nvGrpSpPr>
          <p:cNvPr id="257" name="Group 256"/>
          <p:cNvGrpSpPr/>
          <p:nvPr/>
        </p:nvGrpSpPr>
        <p:grpSpPr>
          <a:xfrm>
            <a:off x="7848600" y="2971800"/>
            <a:ext cx="381000" cy="304800"/>
            <a:chOff x="7953702" y="5270936"/>
            <a:chExt cx="381000" cy="304800"/>
          </a:xfrm>
        </p:grpSpPr>
        <p:sp>
          <p:nvSpPr>
            <p:cNvPr id="255" name="Rounded Rectangle 254"/>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6"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58" name="Group 257"/>
          <p:cNvGrpSpPr/>
          <p:nvPr/>
        </p:nvGrpSpPr>
        <p:grpSpPr>
          <a:xfrm>
            <a:off x="7883856" y="4343400"/>
            <a:ext cx="381000" cy="304800"/>
            <a:chOff x="7953702" y="5270936"/>
            <a:chExt cx="381000" cy="304800"/>
          </a:xfrm>
        </p:grpSpPr>
        <p:sp>
          <p:nvSpPr>
            <p:cNvPr id="259" name="Rounded Rectangle 258"/>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0"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63" name="Group 262"/>
          <p:cNvGrpSpPr/>
          <p:nvPr/>
        </p:nvGrpSpPr>
        <p:grpSpPr>
          <a:xfrm>
            <a:off x="7848600" y="5410200"/>
            <a:ext cx="381000" cy="304800"/>
            <a:chOff x="7953702" y="5270936"/>
            <a:chExt cx="381000" cy="304800"/>
          </a:xfrm>
        </p:grpSpPr>
        <p:sp>
          <p:nvSpPr>
            <p:cNvPr id="264" name="Rounded Rectangle 263"/>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5"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71" name="Group 270"/>
          <p:cNvGrpSpPr/>
          <p:nvPr/>
        </p:nvGrpSpPr>
        <p:grpSpPr>
          <a:xfrm>
            <a:off x="7957110" y="2895600"/>
            <a:ext cx="152400" cy="76200"/>
            <a:chOff x="8153400" y="304800"/>
            <a:chExt cx="48903" cy="152400"/>
          </a:xfrm>
        </p:grpSpPr>
        <p:cxnSp>
          <p:nvCxnSpPr>
            <p:cNvPr id="269" name="Straight Connector 268"/>
            <p:cNvCxnSpPr/>
            <p:nvPr/>
          </p:nvCxnSpPr>
          <p:spPr>
            <a:xfrm rot="5400000">
              <a:off x="8077200" y="38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8126103" y="38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7976005" y="4267200"/>
            <a:ext cx="152400" cy="76200"/>
            <a:chOff x="8153400" y="304800"/>
            <a:chExt cx="48903" cy="152400"/>
          </a:xfrm>
        </p:grpSpPr>
        <p:cxnSp>
          <p:nvCxnSpPr>
            <p:cNvPr id="273" name="Straight Connector 272"/>
            <p:cNvCxnSpPr/>
            <p:nvPr/>
          </p:nvCxnSpPr>
          <p:spPr>
            <a:xfrm rot="5400000">
              <a:off x="8077200" y="38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a:off x="8126103" y="38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p:nvGrpSpPr>
        <p:grpSpPr>
          <a:xfrm>
            <a:off x="7965640" y="5331570"/>
            <a:ext cx="152400" cy="76200"/>
            <a:chOff x="8153400" y="304800"/>
            <a:chExt cx="48903" cy="152400"/>
          </a:xfrm>
        </p:grpSpPr>
        <p:cxnSp>
          <p:nvCxnSpPr>
            <p:cNvPr id="276" name="Straight Connector 275"/>
            <p:cNvCxnSpPr/>
            <p:nvPr/>
          </p:nvCxnSpPr>
          <p:spPr>
            <a:xfrm rot="5400000">
              <a:off x="8077200" y="38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a:off x="8126103" y="38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7843650" y="1278575"/>
            <a:ext cx="381000" cy="304800"/>
            <a:chOff x="7953702" y="5270936"/>
            <a:chExt cx="381000" cy="304800"/>
          </a:xfrm>
        </p:grpSpPr>
        <p:sp>
          <p:nvSpPr>
            <p:cNvPr id="279" name="Rounded Rectangle 278"/>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81" name="Group 280"/>
          <p:cNvGrpSpPr/>
          <p:nvPr/>
        </p:nvGrpSpPr>
        <p:grpSpPr>
          <a:xfrm>
            <a:off x="6781800" y="1828800"/>
            <a:ext cx="381000" cy="304800"/>
            <a:chOff x="7953702" y="5270936"/>
            <a:chExt cx="381000" cy="304800"/>
          </a:xfrm>
        </p:grpSpPr>
        <p:sp>
          <p:nvSpPr>
            <p:cNvPr id="282" name="Rounded Rectangle 281"/>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84" name="Group 283"/>
          <p:cNvGrpSpPr/>
          <p:nvPr/>
        </p:nvGrpSpPr>
        <p:grpSpPr>
          <a:xfrm>
            <a:off x="5719950" y="2355275"/>
            <a:ext cx="381000" cy="304800"/>
            <a:chOff x="7953702" y="5270936"/>
            <a:chExt cx="381000" cy="304800"/>
          </a:xfrm>
        </p:grpSpPr>
        <p:sp>
          <p:nvSpPr>
            <p:cNvPr id="285" name="Rounded Rectangle 284"/>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87" name="Group 286"/>
          <p:cNvGrpSpPr/>
          <p:nvPr/>
        </p:nvGrpSpPr>
        <p:grpSpPr>
          <a:xfrm>
            <a:off x="5803075" y="4295900"/>
            <a:ext cx="609600" cy="457200"/>
            <a:chOff x="7953702" y="5270936"/>
            <a:chExt cx="381000" cy="304800"/>
          </a:xfrm>
        </p:grpSpPr>
        <p:sp>
          <p:nvSpPr>
            <p:cNvPr id="288" name="Rounded Rectangle 287"/>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90" name="Group 289"/>
          <p:cNvGrpSpPr/>
          <p:nvPr/>
        </p:nvGrpSpPr>
        <p:grpSpPr>
          <a:xfrm>
            <a:off x="3176650" y="1676400"/>
            <a:ext cx="914400" cy="381000"/>
            <a:chOff x="7953702" y="5270936"/>
            <a:chExt cx="381000" cy="304800"/>
          </a:xfrm>
        </p:grpSpPr>
        <p:sp>
          <p:nvSpPr>
            <p:cNvPr id="291" name="Rounded Rectangle 290"/>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sp>
        <p:nvSpPr>
          <p:cNvPr id="317" name="TextBox 316"/>
          <p:cNvSpPr txBox="1"/>
          <p:nvPr/>
        </p:nvSpPr>
        <p:spPr>
          <a:xfrm>
            <a:off x="1660634" y="4264903"/>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18" name="TextBox 317"/>
          <p:cNvSpPr txBox="1"/>
          <p:nvPr/>
        </p:nvSpPr>
        <p:spPr>
          <a:xfrm>
            <a:off x="1524000" y="3909950"/>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19" name="TextBox 318"/>
          <p:cNvSpPr txBox="1"/>
          <p:nvPr/>
        </p:nvSpPr>
        <p:spPr>
          <a:xfrm>
            <a:off x="1387366" y="3200400"/>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20" name="TextBox 319"/>
          <p:cNvSpPr txBox="1"/>
          <p:nvPr/>
        </p:nvSpPr>
        <p:spPr>
          <a:xfrm>
            <a:off x="1386509" y="2693403"/>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21" name="TextBox 320"/>
          <p:cNvSpPr txBox="1"/>
          <p:nvPr/>
        </p:nvSpPr>
        <p:spPr>
          <a:xfrm>
            <a:off x="1543859" y="2045525"/>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22" name="TextBox 321"/>
          <p:cNvSpPr txBox="1"/>
          <p:nvPr/>
        </p:nvSpPr>
        <p:spPr>
          <a:xfrm>
            <a:off x="1600200" y="1397647"/>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23" name="TextBox 322"/>
          <p:cNvSpPr txBox="1"/>
          <p:nvPr/>
        </p:nvSpPr>
        <p:spPr>
          <a:xfrm>
            <a:off x="2041634" y="2514600"/>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sp>
        <p:nvSpPr>
          <p:cNvPr id="324" name="TextBox 323"/>
          <p:cNvSpPr txBox="1"/>
          <p:nvPr/>
        </p:nvSpPr>
        <p:spPr>
          <a:xfrm>
            <a:off x="2057400" y="3350503"/>
            <a:ext cx="777766" cy="230897"/>
          </a:xfrm>
          <a:prstGeom prst="rect">
            <a:avLst/>
          </a:prstGeom>
          <a:noFill/>
        </p:spPr>
        <p:txBody>
          <a:bodyPr wrap="square" rtlCol="0">
            <a:spAutoFit/>
          </a:bodyPr>
          <a:lstStyle/>
          <a:p>
            <a:pPr algn="ctr">
              <a:lnSpc>
                <a:spcPct val="85000"/>
              </a:lnSpc>
            </a:pPr>
            <a:r>
              <a:rPr lang="en-US" sz="1050" b="1" dirty="0" smtClean="0">
                <a:latin typeface="+mn-lt"/>
              </a:rPr>
              <a:t>STM-1</a:t>
            </a:r>
          </a:p>
        </p:txBody>
      </p:sp>
      <p:grpSp>
        <p:nvGrpSpPr>
          <p:cNvPr id="325" name="Group 324"/>
          <p:cNvGrpSpPr/>
          <p:nvPr/>
        </p:nvGrpSpPr>
        <p:grpSpPr>
          <a:xfrm>
            <a:off x="6717475" y="6096000"/>
            <a:ext cx="381000" cy="304800"/>
            <a:chOff x="7953702" y="5270936"/>
            <a:chExt cx="381000" cy="304800"/>
          </a:xfrm>
        </p:grpSpPr>
        <p:sp>
          <p:nvSpPr>
            <p:cNvPr id="326" name="Rounded Rectangle 325"/>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7"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28" name="Group 327"/>
          <p:cNvGrpSpPr/>
          <p:nvPr/>
        </p:nvGrpSpPr>
        <p:grpSpPr>
          <a:xfrm>
            <a:off x="4343400" y="6091050"/>
            <a:ext cx="381000" cy="304800"/>
            <a:chOff x="7953702" y="5270936"/>
            <a:chExt cx="381000" cy="304800"/>
          </a:xfrm>
        </p:grpSpPr>
        <p:sp>
          <p:nvSpPr>
            <p:cNvPr id="329" name="Rounded Rectangle 328"/>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31" name="Group 330"/>
          <p:cNvGrpSpPr/>
          <p:nvPr/>
        </p:nvGrpSpPr>
        <p:grpSpPr>
          <a:xfrm>
            <a:off x="2655125" y="6107875"/>
            <a:ext cx="381000" cy="304800"/>
            <a:chOff x="7953702" y="5270936"/>
            <a:chExt cx="381000" cy="304800"/>
          </a:xfrm>
        </p:grpSpPr>
        <p:sp>
          <p:nvSpPr>
            <p:cNvPr id="332" name="Rounded Rectangle 331"/>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34" name="Group 333"/>
          <p:cNvGrpSpPr/>
          <p:nvPr/>
        </p:nvGrpSpPr>
        <p:grpSpPr>
          <a:xfrm>
            <a:off x="1002475" y="6107875"/>
            <a:ext cx="381000" cy="304800"/>
            <a:chOff x="7953702" y="5270936"/>
            <a:chExt cx="381000" cy="304800"/>
          </a:xfrm>
        </p:grpSpPr>
        <p:sp>
          <p:nvSpPr>
            <p:cNvPr id="335" name="Rounded Rectangle 334"/>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sp>
        <p:nvSpPr>
          <p:cNvPr id="9" name="Oval 8"/>
          <p:cNvSpPr/>
          <p:nvPr/>
        </p:nvSpPr>
        <p:spPr>
          <a:xfrm>
            <a:off x="1551296" y="1600200"/>
            <a:ext cx="1115704" cy="2971800"/>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8" name="Group 307"/>
          <p:cNvGrpSpPr/>
          <p:nvPr/>
        </p:nvGrpSpPr>
        <p:grpSpPr>
          <a:xfrm>
            <a:off x="1219200" y="1752600"/>
            <a:ext cx="762000" cy="304800"/>
            <a:chOff x="7953702" y="5270936"/>
            <a:chExt cx="381000" cy="304800"/>
          </a:xfrm>
        </p:grpSpPr>
        <p:sp>
          <p:nvSpPr>
            <p:cNvPr id="309" name="Rounded Rectangle 308"/>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11" name="Group 310"/>
          <p:cNvGrpSpPr/>
          <p:nvPr/>
        </p:nvGrpSpPr>
        <p:grpSpPr>
          <a:xfrm>
            <a:off x="1143000" y="2895600"/>
            <a:ext cx="762000" cy="304800"/>
            <a:chOff x="7953702" y="5270936"/>
            <a:chExt cx="381000" cy="304800"/>
          </a:xfrm>
        </p:grpSpPr>
        <p:sp>
          <p:nvSpPr>
            <p:cNvPr id="312" name="Rounded Rectangle 311"/>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14" name="Group 313"/>
          <p:cNvGrpSpPr/>
          <p:nvPr/>
        </p:nvGrpSpPr>
        <p:grpSpPr>
          <a:xfrm>
            <a:off x="1161800" y="4121725"/>
            <a:ext cx="762000" cy="304800"/>
            <a:chOff x="7953702" y="5270936"/>
            <a:chExt cx="381000" cy="304800"/>
          </a:xfrm>
        </p:grpSpPr>
        <p:sp>
          <p:nvSpPr>
            <p:cNvPr id="315" name="Rounded Rectangle 314"/>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6"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pic>
        <p:nvPicPr>
          <p:cNvPr id="111" name="Picture 2"/>
          <p:cNvPicPr>
            <a:picLocks noChangeAspect="1" noChangeArrowheads="1"/>
          </p:cNvPicPr>
          <p:nvPr/>
        </p:nvPicPr>
        <p:blipFill>
          <a:blip r:embed="rId3" cstate="print"/>
          <a:srcRect/>
          <a:stretch>
            <a:fillRect/>
          </a:stretch>
        </p:blipFill>
        <p:spPr bwMode="auto">
          <a:xfrm>
            <a:off x="8242555" y="4993432"/>
            <a:ext cx="352361" cy="305104"/>
          </a:xfrm>
          <a:prstGeom prst="rect">
            <a:avLst/>
          </a:prstGeom>
          <a:solidFill>
            <a:schemeClr val="accent6">
              <a:alpha val="31000"/>
            </a:schemeClr>
          </a:solidFill>
          <a:ln>
            <a:solidFill>
              <a:schemeClr val="bg1"/>
            </a:solidFill>
          </a:ln>
        </p:spPr>
      </p:pic>
      <p:sp>
        <p:nvSpPr>
          <p:cNvPr id="50" name="Freeform 49"/>
          <p:cNvSpPr/>
          <p:nvPr/>
        </p:nvSpPr>
        <p:spPr>
          <a:xfrm rot="16200000">
            <a:off x="5341733" y="4030867"/>
            <a:ext cx="692435" cy="1774700"/>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Oval 3"/>
          <p:cNvSpPr/>
          <p:nvPr/>
        </p:nvSpPr>
        <p:spPr>
          <a:xfrm>
            <a:off x="2860344" y="2555544"/>
            <a:ext cx="1219200" cy="1066800"/>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93" name="Group 292"/>
          <p:cNvGrpSpPr/>
          <p:nvPr/>
        </p:nvGrpSpPr>
        <p:grpSpPr>
          <a:xfrm>
            <a:off x="3164775" y="2362200"/>
            <a:ext cx="762000" cy="304800"/>
            <a:chOff x="7953702" y="5270936"/>
            <a:chExt cx="381000" cy="304800"/>
          </a:xfrm>
        </p:grpSpPr>
        <p:sp>
          <p:nvSpPr>
            <p:cNvPr id="294" name="Rounded Rectangle 293"/>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5"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96" name="Group 295"/>
          <p:cNvGrpSpPr/>
          <p:nvPr/>
        </p:nvGrpSpPr>
        <p:grpSpPr>
          <a:xfrm>
            <a:off x="3914900" y="2959925"/>
            <a:ext cx="762000" cy="304800"/>
            <a:chOff x="7953702" y="5270936"/>
            <a:chExt cx="381000" cy="304800"/>
          </a:xfrm>
        </p:grpSpPr>
        <p:sp>
          <p:nvSpPr>
            <p:cNvPr id="297" name="Rounded Rectangle 296"/>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02" name="Group 301"/>
          <p:cNvGrpSpPr/>
          <p:nvPr/>
        </p:nvGrpSpPr>
        <p:grpSpPr>
          <a:xfrm>
            <a:off x="3131125" y="3445825"/>
            <a:ext cx="762000" cy="304800"/>
            <a:chOff x="7953702" y="5270936"/>
            <a:chExt cx="381000" cy="304800"/>
          </a:xfrm>
        </p:grpSpPr>
        <p:sp>
          <p:nvSpPr>
            <p:cNvPr id="303" name="Rounded Rectangle 302"/>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305" name="Group 304"/>
          <p:cNvGrpSpPr/>
          <p:nvPr/>
        </p:nvGrpSpPr>
        <p:grpSpPr>
          <a:xfrm>
            <a:off x="2438400" y="2895600"/>
            <a:ext cx="762000" cy="304800"/>
            <a:chOff x="7953702" y="5270936"/>
            <a:chExt cx="381000" cy="304800"/>
          </a:xfrm>
        </p:grpSpPr>
        <p:sp>
          <p:nvSpPr>
            <p:cNvPr id="306" name="Rounded Rectangle 305"/>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sp>
        <p:nvSpPr>
          <p:cNvPr id="299" name="TextBox 298"/>
          <p:cNvSpPr txBox="1"/>
          <p:nvPr/>
        </p:nvSpPr>
        <p:spPr>
          <a:xfrm>
            <a:off x="6942160" y="4656160"/>
            <a:ext cx="609600" cy="229678"/>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Future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ounded Rectangle 246"/>
          <p:cNvSpPr/>
          <p:nvPr/>
        </p:nvSpPr>
        <p:spPr>
          <a:xfrm>
            <a:off x="5410200" y="2057400"/>
            <a:ext cx="990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6" name="Rounded Rectangle 275"/>
          <p:cNvSpPr/>
          <p:nvPr/>
        </p:nvSpPr>
        <p:spPr>
          <a:xfrm>
            <a:off x="3059376" y="2272352"/>
            <a:ext cx="914400" cy="464648"/>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Rounded Rectangle 83"/>
          <p:cNvSpPr/>
          <p:nvPr/>
        </p:nvSpPr>
        <p:spPr>
          <a:xfrm>
            <a:off x="2947920" y="3429000"/>
            <a:ext cx="990600" cy="11430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5" name="Rounded Rectangle 274"/>
          <p:cNvSpPr/>
          <p:nvPr/>
        </p:nvSpPr>
        <p:spPr>
          <a:xfrm>
            <a:off x="2338320" y="2776184"/>
            <a:ext cx="897336" cy="65281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ounded Rectangle 51"/>
          <p:cNvSpPr/>
          <p:nvPr/>
        </p:nvSpPr>
        <p:spPr>
          <a:xfrm>
            <a:off x="3733800" y="2784144"/>
            <a:ext cx="1371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3" name="Elbow Connector 2"/>
          <p:cNvCxnSpPr/>
          <p:nvPr/>
        </p:nvCxnSpPr>
        <p:spPr>
          <a:xfrm rot="10800000" flipV="1">
            <a:off x="6690858" y="3198127"/>
            <a:ext cx="1185038" cy="1166655"/>
          </a:xfrm>
          <a:prstGeom prst="bentConnector3">
            <a:avLst>
              <a:gd name="adj1" fmla="val 2073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rot="19908151">
            <a:off x="3068922" y="4792639"/>
            <a:ext cx="224578" cy="206325"/>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4164490" y="3171704"/>
            <a:ext cx="167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019800" y="5425966"/>
            <a:ext cx="1594512" cy="9906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ounded Rectangle 8"/>
          <p:cNvSpPr/>
          <p:nvPr/>
        </p:nvSpPr>
        <p:spPr>
          <a:xfrm>
            <a:off x="3733800" y="5412830"/>
            <a:ext cx="1558352" cy="9906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ounded Rectangle 9"/>
          <p:cNvSpPr/>
          <p:nvPr/>
        </p:nvSpPr>
        <p:spPr>
          <a:xfrm>
            <a:off x="2126068" y="5412830"/>
            <a:ext cx="1447800" cy="9906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ounded Rectangle 10"/>
          <p:cNvSpPr/>
          <p:nvPr/>
        </p:nvSpPr>
        <p:spPr>
          <a:xfrm>
            <a:off x="304800" y="5412830"/>
            <a:ext cx="1562314" cy="9906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itle 1"/>
          <p:cNvSpPr txBox="1">
            <a:spLocks/>
          </p:cNvSpPr>
          <p:nvPr/>
        </p:nvSpPr>
        <p:spPr>
          <a:xfrm>
            <a:off x="1295400" y="152400"/>
            <a:ext cx="7696200" cy="644740"/>
          </a:xfrm>
          <a:prstGeom prst="rect">
            <a:avLst/>
          </a:prstGeom>
        </p:spPr>
        <p:txBody>
          <a:bodyPr anchor="ctr" anchorCtr="0"/>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sz="4400" b="1" dirty="0" smtClean="0">
                <a:solidFill>
                  <a:schemeClr val="tx2"/>
                </a:solidFill>
                <a:latin typeface="+mj-lt"/>
                <a:ea typeface="+mj-ea"/>
                <a:cs typeface="+mj-cs"/>
              </a:rPr>
              <a:t>Gas-Star Utility Application</a:t>
            </a:r>
            <a:endParaRPr lang="en-US" sz="4400" b="1" dirty="0">
              <a:solidFill>
                <a:schemeClr val="tx2"/>
              </a:solidFill>
              <a:latin typeface="+mj-lt"/>
              <a:ea typeface="+mj-ea"/>
              <a:cs typeface="+mj-cs"/>
            </a:endParaRPr>
          </a:p>
        </p:txBody>
      </p:sp>
      <p:sp>
        <p:nvSpPr>
          <p:cNvPr id="13" name="Text Box 9"/>
          <p:cNvSpPr txBox="1">
            <a:spLocks noChangeArrowheads="1"/>
          </p:cNvSpPr>
          <p:nvPr/>
        </p:nvSpPr>
        <p:spPr bwMode="auto">
          <a:xfrm>
            <a:off x="2927828" y="2824911"/>
            <a:ext cx="1125630" cy="484748"/>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STM-4 </a:t>
            </a:r>
          </a:p>
          <a:p>
            <a:pPr algn="ctr"/>
            <a:r>
              <a:rPr lang="en-US" sz="1050" dirty="0" smtClean="0">
                <a:latin typeface="Arial" charset="0"/>
                <a:cs typeface="Arial" charset="0"/>
              </a:rPr>
              <a:t>SDH </a:t>
            </a:r>
          </a:p>
          <a:p>
            <a:pPr algn="ctr"/>
            <a:r>
              <a:rPr lang="en-US" sz="1050" dirty="0" smtClean="0">
                <a:latin typeface="Arial" charset="0"/>
                <a:cs typeface="Arial" charset="0"/>
              </a:rPr>
              <a:t>Network </a:t>
            </a:r>
            <a:endParaRPr lang="en-US" sz="1050" dirty="0">
              <a:latin typeface="Arial" charset="0"/>
              <a:cs typeface="Arial" charset="0"/>
            </a:endParaRPr>
          </a:p>
        </p:txBody>
      </p:sp>
      <p:sp>
        <p:nvSpPr>
          <p:cNvPr id="14" name="Freeform 20"/>
          <p:cNvSpPr>
            <a:spLocks/>
          </p:cNvSpPr>
          <p:nvPr/>
        </p:nvSpPr>
        <p:spPr bwMode="auto">
          <a:xfrm>
            <a:off x="5510766" y="2930856"/>
            <a:ext cx="1271034" cy="74555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a:p>
        </p:txBody>
      </p:sp>
      <p:sp>
        <p:nvSpPr>
          <p:cNvPr id="15" name="Text Box 7"/>
          <p:cNvSpPr txBox="1">
            <a:spLocks noChangeArrowheads="1"/>
          </p:cNvSpPr>
          <p:nvPr/>
        </p:nvSpPr>
        <p:spPr bwMode="auto">
          <a:xfrm>
            <a:off x="5604338" y="3212068"/>
            <a:ext cx="1176337" cy="369332"/>
          </a:xfrm>
          <a:prstGeom prst="rect">
            <a:avLst/>
          </a:prstGeom>
          <a:noFill/>
          <a:ln w="9525">
            <a:noFill/>
            <a:miter lim="800000"/>
            <a:headEnd/>
            <a:tailEnd/>
          </a:ln>
        </p:spPr>
        <p:txBody>
          <a:bodyPr lIns="0" tIns="0" rIns="0" bIns="0" anchor="ctr" anchorCtr="1">
            <a:spAutoFit/>
          </a:bodyPr>
          <a:lstStyle/>
          <a:p>
            <a:r>
              <a:rPr lang="en-US" sz="1200" dirty="0" smtClean="0">
                <a:latin typeface="Arial" charset="0"/>
                <a:cs typeface="Arial" charset="0"/>
              </a:rPr>
              <a:t>Ethernet </a:t>
            </a:r>
          </a:p>
          <a:p>
            <a:r>
              <a:rPr lang="en-US" sz="1200" dirty="0" smtClean="0">
                <a:latin typeface="Arial" charset="0"/>
                <a:cs typeface="Arial" charset="0"/>
              </a:rPr>
              <a:t>Network</a:t>
            </a:r>
            <a:endParaRPr lang="en-US" sz="1200" dirty="0">
              <a:latin typeface="Arial" charset="0"/>
              <a:cs typeface="Arial" charset="0"/>
            </a:endParaRPr>
          </a:p>
        </p:txBody>
      </p:sp>
      <p:grpSp>
        <p:nvGrpSpPr>
          <p:cNvPr id="16" name="Group 37"/>
          <p:cNvGrpSpPr/>
          <p:nvPr/>
        </p:nvGrpSpPr>
        <p:grpSpPr>
          <a:xfrm>
            <a:off x="507094" y="5604855"/>
            <a:ext cx="1335025" cy="606550"/>
            <a:chOff x="621180" y="5221225"/>
            <a:chExt cx="1335025" cy="606550"/>
          </a:xfrm>
        </p:grpSpPr>
        <p:pic>
          <p:nvPicPr>
            <p:cNvPr id="17"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18"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19" name="Elbow Connector 18"/>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1180" y="5599175"/>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1</a:t>
              </a:r>
            </a:p>
          </p:txBody>
        </p:sp>
        <p:sp>
          <p:nvSpPr>
            <p:cNvPr id="22" name="TextBox 21"/>
            <p:cNvSpPr txBox="1"/>
            <p:nvPr/>
          </p:nvSpPr>
          <p:spPr>
            <a:xfrm>
              <a:off x="1346605" y="5616692"/>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2</a:t>
              </a:r>
            </a:p>
          </p:txBody>
        </p:sp>
      </p:grpSp>
      <p:grpSp>
        <p:nvGrpSpPr>
          <p:cNvPr id="23" name="Group 38"/>
          <p:cNvGrpSpPr/>
          <p:nvPr/>
        </p:nvGrpSpPr>
        <p:grpSpPr>
          <a:xfrm>
            <a:off x="2165273" y="5604855"/>
            <a:ext cx="1335025" cy="606550"/>
            <a:chOff x="621180" y="5221225"/>
            <a:chExt cx="1335025" cy="606550"/>
          </a:xfrm>
        </p:grpSpPr>
        <p:pic>
          <p:nvPicPr>
            <p:cNvPr id="24"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25"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26" name="Elbow Connector 25"/>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1180" y="5599175"/>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3</a:t>
              </a:r>
            </a:p>
          </p:txBody>
        </p:sp>
        <p:sp>
          <p:nvSpPr>
            <p:cNvPr id="29" name="TextBox 28"/>
            <p:cNvSpPr txBox="1"/>
            <p:nvPr/>
          </p:nvSpPr>
          <p:spPr>
            <a:xfrm>
              <a:off x="1346605" y="5616692"/>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4</a:t>
              </a:r>
            </a:p>
          </p:txBody>
        </p:sp>
      </p:grpSp>
      <p:grpSp>
        <p:nvGrpSpPr>
          <p:cNvPr id="30" name="Group 47"/>
          <p:cNvGrpSpPr/>
          <p:nvPr/>
        </p:nvGrpSpPr>
        <p:grpSpPr>
          <a:xfrm>
            <a:off x="3850748" y="5604855"/>
            <a:ext cx="1335025" cy="606550"/>
            <a:chOff x="621180" y="5221225"/>
            <a:chExt cx="1335025" cy="606550"/>
          </a:xfrm>
        </p:grpSpPr>
        <p:pic>
          <p:nvPicPr>
            <p:cNvPr id="31"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32"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33" name="Elbow Connector 32"/>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1180" y="5599175"/>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5</a:t>
              </a:r>
            </a:p>
          </p:txBody>
        </p:sp>
        <p:sp>
          <p:nvSpPr>
            <p:cNvPr id="36" name="TextBox 35"/>
            <p:cNvSpPr txBox="1"/>
            <p:nvPr/>
          </p:nvSpPr>
          <p:spPr>
            <a:xfrm>
              <a:off x="1346605" y="5616692"/>
              <a:ext cx="609600" cy="211083"/>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6</a:t>
              </a:r>
            </a:p>
          </p:txBody>
        </p:sp>
      </p:grpSp>
      <p:grpSp>
        <p:nvGrpSpPr>
          <p:cNvPr id="37" name="Group 56"/>
          <p:cNvGrpSpPr/>
          <p:nvPr/>
        </p:nvGrpSpPr>
        <p:grpSpPr>
          <a:xfrm>
            <a:off x="6218853" y="5580109"/>
            <a:ext cx="1335025" cy="724275"/>
            <a:chOff x="621180" y="5221225"/>
            <a:chExt cx="1335025" cy="724275"/>
          </a:xfrm>
        </p:grpSpPr>
        <p:pic>
          <p:nvPicPr>
            <p:cNvPr id="38" name="Picture 2"/>
            <p:cNvPicPr>
              <a:picLocks noChangeAspect="1" noChangeArrowheads="1"/>
            </p:cNvPicPr>
            <p:nvPr/>
          </p:nvPicPr>
          <p:blipFill>
            <a:blip r:embed="rId3" cstate="print"/>
            <a:srcRect/>
            <a:stretch>
              <a:fillRect/>
            </a:stretch>
          </p:blipFill>
          <p:spPr bwMode="auto">
            <a:xfrm>
              <a:off x="1399645" y="5221225"/>
              <a:ext cx="509587" cy="408076"/>
            </a:xfrm>
            <a:prstGeom prst="rect">
              <a:avLst/>
            </a:prstGeom>
            <a:noFill/>
            <a:ln w="9525">
              <a:noFill/>
              <a:miter lim="800000"/>
              <a:headEnd/>
              <a:tailEnd/>
            </a:ln>
            <a:effectLst/>
          </p:spPr>
        </p:pic>
        <p:pic>
          <p:nvPicPr>
            <p:cNvPr id="39" name="Picture 2"/>
            <p:cNvPicPr>
              <a:picLocks noChangeAspect="1" noChangeArrowheads="1"/>
            </p:cNvPicPr>
            <p:nvPr/>
          </p:nvPicPr>
          <p:blipFill>
            <a:blip r:embed="rId3" cstate="print"/>
            <a:srcRect/>
            <a:stretch>
              <a:fillRect/>
            </a:stretch>
          </p:blipFill>
          <p:spPr bwMode="auto">
            <a:xfrm>
              <a:off x="762000" y="5254392"/>
              <a:ext cx="509587" cy="408076"/>
            </a:xfrm>
            <a:prstGeom prst="rect">
              <a:avLst/>
            </a:prstGeom>
            <a:noFill/>
            <a:ln w="9525">
              <a:noFill/>
              <a:miter lim="800000"/>
              <a:headEnd/>
              <a:tailEnd/>
            </a:ln>
            <a:effectLst/>
          </p:spPr>
        </p:pic>
        <p:cxnSp>
          <p:nvCxnSpPr>
            <p:cNvPr id="40" name="Elbow Connector 39"/>
            <p:cNvCxnSpPr/>
            <p:nvPr/>
          </p:nvCxnSpPr>
          <p:spPr>
            <a:xfrm rot="16200000" flipH="1">
              <a:off x="1104900" y="5568390"/>
              <a:ext cx="228600" cy="15240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Elbow Connector 18"/>
            <p:cNvCxnSpPr/>
            <p:nvPr/>
          </p:nvCxnSpPr>
          <p:spPr>
            <a:xfrm rot="5400000">
              <a:off x="1448232" y="5439907"/>
              <a:ext cx="53389" cy="359027"/>
            </a:xfrm>
            <a:prstGeom prst="bentConnector2">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1180" y="5599175"/>
              <a:ext cx="609600"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14</a:t>
              </a:r>
            </a:p>
          </p:txBody>
        </p:sp>
        <p:sp>
          <p:nvSpPr>
            <p:cNvPr id="43" name="TextBox 42"/>
            <p:cNvSpPr txBox="1"/>
            <p:nvPr/>
          </p:nvSpPr>
          <p:spPr>
            <a:xfrm>
              <a:off x="1346605" y="5616692"/>
              <a:ext cx="609600"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15</a:t>
              </a:r>
            </a:p>
          </p:txBody>
        </p:sp>
      </p:grpSp>
      <p:cxnSp>
        <p:nvCxnSpPr>
          <p:cNvPr id="44" name="Straight Connector 43"/>
          <p:cNvCxnSpPr/>
          <p:nvPr/>
        </p:nvCxnSpPr>
        <p:spPr>
          <a:xfrm>
            <a:off x="5331370" y="6019800"/>
            <a:ext cx="76463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rot="921544">
            <a:off x="2092684" y="4650119"/>
            <a:ext cx="662152" cy="536028"/>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rot="16200000">
            <a:off x="5341733" y="4030867"/>
            <a:ext cx="692435" cy="1774700"/>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ounded Rectangle 46"/>
          <p:cNvSpPr/>
          <p:nvPr/>
        </p:nvSpPr>
        <p:spPr>
          <a:xfrm>
            <a:off x="274874" y="1219200"/>
            <a:ext cx="1447800" cy="1104328"/>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Rounded Rectangle 47"/>
          <p:cNvSpPr/>
          <p:nvPr/>
        </p:nvSpPr>
        <p:spPr>
          <a:xfrm>
            <a:off x="274874" y="2399728"/>
            <a:ext cx="1447800" cy="1066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Rounded Rectangle 48"/>
          <p:cNvSpPr/>
          <p:nvPr/>
        </p:nvSpPr>
        <p:spPr>
          <a:xfrm>
            <a:off x="274874" y="3585944"/>
            <a:ext cx="1447800" cy="15194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ounded Rectangle 52"/>
          <p:cNvSpPr/>
          <p:nvPr/>
        </p:nvSpPr>
        <p:spPr>
          <a:xfrm>
            <a:off x="2539624" y="1066800"/>
            <a:ext cx="2362200" cy="1066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Rounded Rectangle 55"/>
          <p:cNvSpPr/>
          <p:nvPr/>
        </p:nvSpPr>
        <p:spPr>
          <a:xfrm>
            <a:off x="5480712" y="4122536"/>
            <a:ext cx="1219200" cy="7620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57" name="Straight Connector 56"/>
          <p:cNvCxnSpPr>
            <a:stCxn id="56" idx="3"/>
          </p:cNvCxnSpPr>
          <p:nvPr/>
        </p:nvCxnSpPr>
        <p:spPr>
          <a:xfrm>
            <a:off x="6699912" y="4503536"/>
            <a:ext cx="15581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0800000">
            <a:off x="6699913" y="4645928"/>
            <a:ext cx="1077973" cy="812580"/>
          </a:xfrm>
          <a:prstGeom prst="bentConnector3">
            <a:avLst>
              <a:gd name="adj1" fmla="val 12476"/>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18710" y="6211879"/>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0" name="TextBox 59"/>
          <p:cNvSpPr txBox="1"/>
          <p:nvPr/>
        </p:nvSpPr>
        <p:spPr>
          <a:xfrm>
            <a:off x="2465030" y="6198743"/>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1" name="TextBox 60"/>
          <p:cNvSpPr txBox="1"/>
          <p:nvPr/>
        </p:nvSpPr>
        <p:spPr>
          <a:xfrm>
            <a:off x="4090920" y="6206362"/>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2" name="TextBox 61"/>
          <p:cNvSpPr txBox="1"/>
          <p:nvPr/>
        </p:nvSpPr>
        <p:spPr>
          <a:xfrm>
            <a:off x="6492338" y="6180347"/>
            <a:ext cx="838200" cy="236219"/>
          </a:xfrm>
          <a:prstGeom prst="rect">
            <a:avLst/>
          </a:prstGeom>
          <a:noFill/>
        </p:spPr>
        <p:txBody>
          <a:bodyPr wrap="square" rtlCol="0">
            <a:spAutoFit/>
          </a:bodyPr>
          <a:lstStyle/>
          <a:p>
            <a:pPr algn="ctr">
              <a:lnSpc>
                <a:spcPct val="85000"/>
              </a:lnSpc>
            </a:pPr>
            <a:r>
              <a:rPr lang="en-US" sz="1100" b="1" dirty="0" smtClean="0">
                <a:latin typeface="+mn-lt"/>
              </a:rPr>
              <a:t>10Mbps</a:t>
            </a:r>
          </a:p>
        </p:txBody>
      </p:sp>
      <p:sp>
        <p:nvSpPr>
          <p:cNvPr id="63" name="Can 62"/>
          <p:cNvSpPr/>
          <p:nvPr/>
        </p:nvSpPr>
        <p:spPr>
          <a:xfrm rot="5400000">
            <a:off x="3912479" y="2886694"/>
            <a:ext cx="289034" cy="7504392"/>
          </a:xfrm>
          <a:prstGeom prst="can">
            <a:avLst/>
          </a:prstGeom>
          <a:solidFill>
            <a:srgbClr val="996633"/>
          </a:solidFill>
          <a:ln/>
          <a:scene3d>
            <a:camera prst="orthographicFront"/>
            <a:lightRig rig="threePt" dir="t"/>
          </a:scene3d>
          <a:sp3d prstMaterial="dkEdge"/>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p:cNvSpPr txBox="1"/>
          <p:nvPr/>
        </p:nvSpPr>
        <p:spPr>
          <a:xfrm>
            <a:off x="3473668" y="6508361"/>
            <a:ext cx="1479332" cy="301621"/>
          </a:xfrm>
          <a:prstGeom prst="rect">
            <a:avLst/>
          </a:prstGeom>
          <a:noFill/>
        </p:spPr>
        <p:txBody>
          <a:bodyPr wrap="square" rtlCol="0">
            <a:spAutoFit/>
          </a:bodyPr>
          <a:lstStyle/>
          <a:p>
            <a:pPr algn="ctr">
              <a:lnSpc>
                <a:spcPct val="85000"/>
              </a:lnSpc>
            </a:pPr>
            <a:r>
              <a:rPr lang="en-US" sz="1600" b="1" dirty="0" smtClean="0">
                <a:solidFill>
                  <a:schemeClr val="bg1"/>
                </a:solidFill>
                <a:latin typeface="+mn-lt"/>
              </a:rPr>
              <a:t>Gas Pipeline</a:t>
            </a:r>
          </a:p>
        </p:txBody>
      </p:sp>
      <p:pic>
        <p:nvPicPr>
          <p:cNvPr id="65" name="Picture 49" descr="pbx"/>
          <p:cNvPicPr>
            <a:picLocks noChangeAspect="1" noChangeArrowheads="1"/>
          </p:cNvPicPr>
          <p:nvPr/>
        </p:nvPicPr>
        <p:blipFill>
          <a:blip r:embed="rId4" cstate="print"/>
          <a:srcRect/>
          <a:stretch>
            <a:fillRect/>
          </a:stretch>
        </p:blipFill>
        <p:spPr bwMode="auto">
          <a:xfrm>
            <a:off x="398372" y="1429130"/>
            <a:ext cx="291018" cy="309563"/>
          </a:xfrm>
          <a:prstGeom prst="rect">
            <a:avLst/>
          </a:prstGeom>
          <a:noFill/>
          <a:ln w="9525">
            <a:noFill/>
            <a:miter lim="800000"/>
            <a:headEnd/>
            <a:tailEnd/>
          </a:ln>
        </p:spPr>
      </p:pic>
      <p:pic>
        <p:nvPicPr>
          <p:cNvPr id="66" name="Picture 36" descr="router"/>
          <p:cNvPicPr>
            <a:picLocks noChangeAspect="1" noChangeArrowheads="1"/>
          </p:cNvPicPr>
          <p:nvPr/>
        </p:nvPicPr>
        <p:blipFill>
          <a:blip r:embed="rId5" cstate="print"/>
          <a:srcRect/>
          <a:stretch>
            <a:fillRect/>
          </a:stretch>
        </p:blipFill>
        <p:spPr bwMode="auto">
          <a:xfrm>
            <a:off x="355822" y="1997120"/>
            <a:ext cx="316449" cy="233363"/>
          </a:xfrm>
          <a:prstGeom prst="rect">
            <a:avLst/>
          </a:prstGeom>
          <a:noFill/>
          <a:ln w="9525">
            <a:noFill/>
            <a:miter lim="800000"/>
            <a:headEnd/>
            <a:tailEnd/>
          </a:ln>
        </p:spPr>
      </p:pic>
      <p:sp>
        <p:nvSpPr>
          <p:cNvPr id="67" name="TextBox 66"/>
          <p:cNvSpPr txBox="1"/>
          <p:nvPr/>
        </p:nvSpPr>
        <p:spPr>
          <a:xfrm>
            <a:off x="277504" y="1274100"/>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sp>
        <p:nvSpPr>
          <p:cNvPr id="68" name="TextBox 67"/>
          <p:cNvSpPr txBox="1"/>
          <p:nvPr/>
        </p:nvSpPr>
        <p:spPr>
          <a:xfrm>
            <a:off x="611360" y="1429130"/>
            <a:ext cx="732944" cy="229678"/>
          </a:xfrm>
          <a:prstGeom prst="rect">
            <a:avLst/>
          </a:prstGeom>
          <a:noFill/>
        </p:spPr>
        <p:txBody>
          <a:bodyPr wrap="square" rtlCol="0">
            <a:spAutoFit/>
          </a:bodyPr>
          <a:lstStyle/>
          <a:p>
            <a:pPr algn="ctr">
              <a:lnSpc>
                <a:spcPct val="85000"/>
              </a:lnSpc>
            </a:pPr>
            <a:r>
              <a:rPr lang="en-US" sz="1050" b="1" dirty="0" smtClean="0">
                <a:latin typeface="+mn-lt"/>
              </a:rPr>
              <a:t>2xE1</a:t>
            </a:r>
          </a:p>
        </p:txBody>
      </p:sp>
      <p:sp>
        <p:nvSpPr>
          <p:cNvPr id="69" name="TextBox 68"/>
          <p:cNvSpPr txBox="1"/>
          <p:nvPr/>
        </p:nvSpPr>
        <p:spPr>
          <a:xfrm>
            <a:off x="562814" y="2016182"/>
            <a:ext cx="777766" cy="229678"/>
          </a:xfrm>
          <a:prstGeom prst="rect">
            <a:avLst/>
          </a:prstGeom>
          <a:noFill/>
        </p:spPr>
        <p:txBody>
          <a:bodyPr wrap="square" rtlCol="0">
            <a:spAutoFit/>
          </a:bodyPr>
          <a:lstStyle/>
          <a:p>
            <a:pPr algn="ctr">
              <a:lnSpc>
                <a:spcPct val="85000"/>
              </a:lnSpc>
            </a:pPr>
            <a:r>
              <a:rPr lang="en-US" sz="1050" b="1" dirty="0" smtClean="0">
                <a:latin typeface="+mn-lt"/>
              </a:rPr>
              <a:t>100Mbps</a:t>
            </a:r>
          </a:p>
        </p:txBody>
      </p:sp>
      <p:sp>
        <p:nvSpPr>
          <p:cNvPr id="75" name="TextBox 74"/>
          <p:cNvSpPr txBox="1"/>
          <p:nvPr/>
        </p:nvSpPr>
        <p:spPr>
          <a:xfrm>
            <a:off x="277504" y="3647830"/>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sp>
        <p:nvSpPr>
          <p:cNvPr id="76" name="TextBox 75"/>
          <p:cNvSpPr txBox="1"/>
          <p:nvPr/>
        </p:nvSpPr>
        <p:spPr>
          <a:xfrm>
            <a:off x="575480" y="3831666"/>
            <a:ext cx="762000" cy="229678"/>
          </a:xfrm>
          <a:prstGeom prst="rect">
            <a:avLst/>
          </a:prstGeom>
          <a:noFill/>
        </p:spPr>
        <p:txBody>
          <a:bodyPr wrap="square" rtlCol="0">
            <a:spAutoFit/>
          </a:bodyPr>
          <a:lstStyle/>
          <a:p>
            <a:pPr algn="ctr">
              <a:lnSpc>
                <a:spcPct val="85000"/>
              </a:lnSpc>
            </a:pPr>
            <a:r>
              <a:rPr lang="en-US" sz="1000" b="1" dirty="0" smtClean="0">
                <a:latin typeface="+mn-lt"/>
              </a:rPr>
              <a:t>12xFXO</a:t>
            </a:r>
          </a:p>
        </p:txBody>
      </p:sp>
      <p:sp>
        <p:nvSpPr>
          <p:cNvPr id="79" name="TextBox 78"/>
          <p:cNvSpPr txBox="1"/>
          <p:nvPr/>
        </p:nvSpPr>
        <p:spPr>
          <a:xfrm>
            <a:off x="771096" y="4460536"/>
            <a:ext cx="777766" cy="229678"/>
          </a:xfrm>
          <a:prstGeom prst="rect">
            <a:avLst/>
          </a:prstGeom>
          <a:noFill/>
        </p:spPr>
        <p:txBody>
          <a:bodyPr wrap="square" rtlCol="0">
            <a:spAutoFit/>
          </a:bodyPr>
          <a:lstStyle/>
          <a:p>
            <a:pPr algn="ctr">
              <a:lnSpc>
                <a:spcPct val="85000"/>
              </a:lnSpc>
            </a:pPr>
            <a:r>
              <a:rPr lang="en-US" sz="1000" b="1" dirty="0" smtClean="0">
                <a:latin typeface="+mn-lt"/>
              </a:rPr>
              <a:t>22xV24</a:t>
            </a:r>
          </a:p>
        </p:txBody>
      </p:sp>
      <p:cxnSp>
        <p:nvCxnSpPr>
          <p:cNvPr id="83" name="Straight Connector 82"/>
          <p:cNvCxnSpPr>
            <a:endCxn id="205" idx="0"/>
          </p:cNvCxnSpPr>
          <p:nvPr/>
        </p:nvCxnSpPr>
        <p:spPr>
          <a:xfrm rot="5400000">
            <a:off x="3186372" y="3694377"/>
            <a:ext cx="520264"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429000" y="1488744"/>
            <a:ext cx="777766" cy="229678"/>
          </a:xfrm>
          <a:prstGeom prst="rect">
            <a:avLst/>
          </a:prstGeom>
          <a:noFill/>
        </p:spPr>
        <p:txBody>
          <a:bodyPr wrap="square" rtlCol="0">
            <a:spAutoFit/>
          </a:bodyPr>
          <a:lstStyle/>
          <a:p>
            <a:pPr algn="ctr">
              <a:lnSpc>
                <a:spcPct val="85000"/>
              </a:lnSpc>
            </a:pPr>
            <a:r>
              <a:rPr lang="en-US" sz="1000" b="1" dirty="0" smtClean="0"/>
              <a:t>15</a:t>
            </a:r>
            <a:r>
              <a:rPr lang="en-US" sz="1000" b="1" dirty="0" smtClean="0">
                <a:latin typeface="+mn-lt"/>
              </a:rPr>
              <a:t>0Mbps</a:t>
            </a:r>
          </a:p>
        </p:txBody>
      </p:sp>
      <p:sp>
        <p:nvSpPr>
          <p:cNvPr id="89" name="TextBox 88"/>
          <p:cNvSpPr txBox="1"/>
          <p:nvPr/>
        </p:nvSpPr>
        <p:spPr>
          <a:xfrm>
            <a:off x="2441816" y="1066800"/>
            <a:ext cx="1066800" cy="229678"/>
          </a:xfrm>
          <a:prstGeom prst="rect">
            <a:avLst/>
          </a:prstGeom>
          <a:noFill/>
        </p:spPr>
        <p:txBody>
          <a:bodyPr wrap="square" rtlCol="0">
            <a:spAutoFit/>
          </a:bodyPr>
          <a:lstStyle/>
          <a:p>
            <a:pPr algn="ctr">
              <a:lnSpc>
                <a:spcPct val="85000"/>
              </a:lnSpc>
            </a:pPr>
            <a:r>
              <a:rPr lang="en-US" sz="1050" b="1" dirty="0" smtClean="0">
                <a:latin typeface="+mn-lt"/>
              </a:rPr>
              <a:t>Video Server</a:t>
            </a:r>
          </a:p>
        </p:txBody>
      </p:sp>
      <p:sp>
        <p:nvSpPr>
          <p:cNvPr id="90" name="TextBox 89"/>
          <p:cNvSpPr txBox="1"/>
          <p:nvPr/>
        </p:nvSpPr>
        <p:spPr>
          <a:xfrm>
            <a:off x="3203816" y="1066800"/>
            <a:ext cx="1066800" cy="229678"/>
          </a:xfrm>
          <a:prstGeom prst="rect">
            <a:avLst/>
          </a:prstGeom>
          <a:noFill/>
        </p:spPr>
        <p:txBody>
          <a:bodyPr wrap="square" rtlCol="0">
            <a:spAutoFit/>
          </a:bodyPr>
          <a:lstStyle/>
          <a:p>
            <a:pPr algn="ctr">
              <a:lnSpc>
                <a:spcPct val="85000"/>
              </a:lnSpc>
            </a:pPr>
            <a:r>
              <a:rPr lang="en-US" sz="1050" b="1" dirty="0" smtClean="0">
                <a:latin typeface="+mn-lt"/>
              </a:rPr>
              <a:t>Data Server</a:t>
            </a:r>
          </a:p>
        </p:txBody>
      </p:sp>
      <p:sp>
        <p:nvSpPr>
          <p:cNvPr id="91" name="TextBox 90"/>
          <p:cNvSpPr txBox="1"/>
          <p:nvPr/>
        </p:nvSpPr>
        <p:spPr>
          <a:xfrm>
            <a:off x="4270616" y="1363640"/>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cxnSp>
        <p:nvCxnSpPr>
          <p:cNvPr id="92" name="Straight Connector 91"/>
          <p:cNvCxnSpPr/>
          <p:nvPr/>
        </p:nvCxnSpPr>
        <p:spPr>
          <a:xfrm>
            <a:off x="4624320" y="1676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5" name="Picture 49" descr="pbx"/>
          <p:cNvPicPr>
            <a:picLocks noChangeAspect="1" noChangeArrowheads="1"/>
          </p:cNvPicPr>
          <p:nvPr/>
        </p:nvPicPr>
        <p:blipFill>
          <a:blip r:embed="rId4" cstate="print"/>
          <a:srcRect/>
          <a:stretch>
            <a:fillRect/>
          </a:stretch>
        </p:blipFill>
        <p:spPr bwMode="auto">
          <a:xfrm>
            <a:off x="4395720" y="1524000"/>
            <a:ext cx="291018" cy="309563"/>
          </a:xfrm>
          <a:prstGeom prst="rect">
            <a:avLst/>
          </a:prstGeom>
          <a:noFill/>
          <a:ln w="9525">
            <a:noFill/>
            <a:miter lim="800000"/>
            <a:headEnd/>
            <a:tailEnd/>
          </a:ln>
        </p:spPr>
      </p:pic>
      <p:sp>
        <p:nvSpPr>
          <p:cNvPr id="96" name="TextBox 95"/>
          <p:cNvSpPr txBox="1"/>
          <p:nvPr/>
        </p:nvSpPr>
        <p:spPr>
          <a:xfrm>
            <a:off x="3957856" y="1504664"/>
            <a:ext cx="533400" cy="236219"/>
          </a:xfrm>
          <a:prstGeom prst="rect">
            <a:avLst/>
          </a:prstGeom>
          <a:noFill/>
        </p:spPr>
        <p:txBody>
          <a:bodyPr wrap="square" rtlCol="0">
            <a:spAutoFit/>
          </a:bodyPr>
          <a:lstStyle/>
          <a:p>
            <a:pPr algn="ctr">
              <a:lnSpc>
                <a:spcPct val="85000"/>
              </a:lnSpc>
            </a:pPr>
            <a:r>
              <a:rPr lang="en-US" sz="1050" b="1" dirty="0" smtClean="0">
                <a:latin typeface="+mn-lt"/>
              </a:rPr>
              <a:t>4E1</a:t>
            </a:r>
          </a:p>
        </p:txBody>
      </p:sp>
      <p:pic>
        <p:nvPicPr>
          <p:cNvPr id="99" name="Picture 7" descr="accsdv"/>
          <p:cNvPicPr>
            <a:picLocks noChangeAspect="1" noChangeArrowheads="1"/>
          </p:cNvPicPr>
          <p:nvPr/>
        </p:nvPicPr>
        <p:blipFill>
          <a:blip r:embed="rId6" cstate="print"/>
          <a:srcRect/>
          <a:stretch>
            <a:fillRect/>
          </a:stretch>
        </p:blipFill>
        <p:spPr bwMode="auto">
          <a:xfrm>
            <a:off x="3334608" y="1301088"/>
            <a:ext cx="527050" cy="215638"/>
          </a:xfrm>
          <a:prstGeom prst="rect">
            <a:avLst/>
          </a:prstGeom>
          <a:noFill/>
          <a:ln w="9525">
            <a:noFill/>
            <a:miter lim="800000"/>
            <a:headEnd/>
            <a:tailEnd/>
          </a:ln>
        </p:spPr>
      </p:pic>
      <p:pic>
        <p:nvPicPr>
          <p:cNvPr id="100" name="Picture 36" descr="nms"/>
          <p:cNvPicPr>
            <a:picLocks noChangeAspect="1" noChangeArrowheads="1"/>
          </p:cNvPicPr>
          <p:nvPr/>
        </p:nvPicPr>
        <p:blipFill>
          <a:blip r:embed="rId7" cstate="print"/>
          <a:srcRect/>
          <a:stretch>
            <a:fillRect/>
          </a:stretch>
        </p:blipFill>
        <p:spPr bwMode="auto">
          <a:xfrm>
            <a:off x="2754576" y="1273792"/>
            <a:ext cx="414337" cy="295794"/>
          </a:xfrm>
          <a:prstGeom prst="rect">
            <a:avLst/>
          </a:prstGeom>
          <a:noFill/>
          <a:ln w="9525">
            <a:noFill/>
            <a:miter lim="800000"/>
            <a:headEnd/>
            <a:tailEnd/>
          </a:ln>
        </p:spPr>
      </p:pic>
      <p:sp>
        <p:nvSpPr>
          <p:cNvPr id="104" name="TextBox 103"/>
          <p:cNvSpPr txBox="1"/>
          <p:nvPr/>
        </p:nvSpPr>
        <p:spPr>
          <a:xfrm>
            <a:off x="5525380" y="3807728"/>
            <a:ext cx="777766" cy="230897"/>
          </a:xfrm>
          <a:prstGeom prst="rect">
            <a:avLst/>
          </a:prstGeom>
          <a:noFill/>
        </p:spPr>
        <p:txBody>
          <a:bodyPr wrap="square" rtlCol="0">
            <a:spAutoFit/>
          </a:bodyPr>
          <a:lstStyle/>
          <a:p>
            <a:pPr algn="ctr">
              <a:lnSpc>
                <a:spcPct val="85000"/>
              </a:lnSpc>
            </a:pPr>
            <a:r>
              <a:rPr lang="en-US" sz="1050" b="1" dirty="0" err="1" smtClean="0">
                <a:latin typeface="+mn-lt"/>
              </a:rPr>
              <a:t>GbE</a:t>
            </a:r>
            <a:endParaRPr lang="en-US" sz="1050" b="1" dirty="0" smtClean="0">
              <a:latin typeface="+mn-lt"/>
            </a:endParaRPr>
          </a:p>
        </p:txBody>
      </p:sp>
      <p:sp>
        <p:nvSpPr>
          <p:cNvPr id="120" name="Rounded Rectangle 119"/>
          <p:cNvSpPr/>
          <p:nvPr/>
        </p:nvSpPr>
        <p:spPr>
          <a:xfrm>
            <a:off x="7800215" y="2362200"/>
            <a:ext cx="1219200" cy="1066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21" name="Picture 2"/>
          <p:cNvPicPr>
            <a:picLocks noChangeAspect="1" noChangeArrowheads="1"/>
          </p:cNvPicPr>
          <p:nvPr/>
        </p:nvPicPr>
        <p:blipFill>
          <a:blip r:embed="rId3" cstate="print"/>
          <a:srcRect/>
          <a:stretch>
            <a:fillRect/>
          </a:stretch>
        </p:blipFill>
        <p:spPr bwMode="auto">
          <a:xfrm>
            <a:off x="8264885" y="2494682"/>
            <a:ext cx="352361" cy="305104"/>
          </a:xfrm>
          <a:prstGeom prst="rect">
            <a:avLst/>
          </a:prstGeom>
          <a:noFill/>
          <a:ln w="9525">
            <a:noFill/>
            <a:miter lim="800000"/>
            <a:headEnd/>
            <a:tailEnd/>
          </a:ln>
          <a:effectLst/>
        </p:spPr>
      </p:pic>
      <p:grpSp>
        <p:nvGrpSpPr>
          <p:cNvPr id="122" name="Group 247"/>
          <p:cNvGrpSpPr/>
          <p:nvPr/>
        </p:nvGrpSpPr>
        <p:grpSpPr>
          <a:xfrm>
            <a:off x="7690512" y="2408295"/>
            <a:ext cx="719303" cy="553069"/>
            <a:chOff x="8196097" y="1066800"/>
            <a:chExt cx="719303" cy="553069"/>
          </a:xfrm>
        </p:grpSpPr>
        <p:sp>
          <p:nvSpPr>
            <p:cNvPr id="123" name="TextBox 122"/>
            <p:cNvSpPr txBox="1"/>
            <p:nvPr/>
          </p:nvSpPr>
          <p:spPr>
            <a:xfrm>
              <a:off x="8196097" y="1066800"/>
              <a:ext cx="719303" cy="230897"/>
            </a:xfrm>
            <a:prstGeom prst="rect">
              <a:avLst/>
            </a:prstGeom>
            <a:noFill/>
          </p:spPr>
          <p:txBody>
            <a:bodyPr wrap="square" rtlCol="0">
              <a:spAutoFit/>
            </a:bodyPr>
            <a:lstStyle/>
            <a:p>
              <a:pPr algn="ctr">
                <a:lnSpc>
                  <a:spcPct val="85000"/>
                </a:lnSpc>
              </a:pPr>
              <a:r>
                <a:rPr lang="en-US" sz="1050" b="1" dirty="0" smtClean="0">
                  <a:latin typeface="+mn-lt"/>
                </a:rPr>
                <a:t>RTU</a:t>
              </a:r>
            </a:p>
          </p:txBody>
        </p:sp>
        <p:sp>
          <p:nvSpPr>
            <p:cNvPr id="124" name="TextBox 123"/>
            <p:cNvSpPr txBox="1"/>
            <p:nvPr/>
          </p:nvSpPr>
          <p:spPr>
            <a:xfrm>
              <a:off x="8196097" y="1388972"/>
              <a:ext cx="719303" cy="230897"/>
            </a:xfrm>
            <a:prstGeom prst="rect">
              <a:avLst/>
            </a:prstGeom>
            <a:noFill/>
          </p:spPr>
          <p:txBody>
            <a:bodyPr wrap="square" rtlCol="0">
              <a:spAutoFit/>
            </a:bodyPr>
            <a:lstStyle/>
            <a:p>
              <a:pPr algn="ctr">
                <a:lnSpc>
                  <a:spcPct val="85000"/>
                </a:lnSpc>
              </a:pPr>
              <a:r>
                <a:rPr lang="en-US" sz="1050" b="1" dirty="0" smtClean="0">
                  <a:latin typeface="+mn-lt"/>
                </a:rPr>
                <a:t>1xV24</a:t>
              </a:r>
            </a:p>
          </p:txBody>
        </p:sp>
        <p:pic>
          <p:nvPicPr>
            <p:cNvPr id="125" name="Picture 27" descr="modem"/>
            <p:cNvPicPr>
              <a:picLocks noChangeAspect="1" noChangeArrowheads="1"/>
            </p:cNvPicPr>
            <p:nvPr/>
          </p:nvPicPr>
          <p:blipFill>
            <a:blip r:embed="rId8" cstate="print"/>
            <a:srcRect/>
            <a:stretch>
              <a:fillRect/>
            </a:stretch>
          </p:blipFill>
          <p:spPr bwMode="auto">
            <a:xfrm>
              <a:off x="8424527" y="1234966"/>
              <a:ext cx="306145" cy="173037"/>
            </a:xfrm>
            <a:prstGeom prst="rect">
              <a:avLst/>
            </a:prstGeom>
            <a:noFill/>
            <a:ln w="9525">
              <a:noFill/>
              <a:miter lim="800000"/>
              <a:headEnd/>
              <a:tailEnd/>
            </a:ln>
          </p:spPr>
        </p:pic>
      </p:grpSp>
      <p:sp>
        <p:nvSpPr>
          <p:cNvPr id="126" name="TextBox 125"/>
          <p:cNvSpPr txBox="1"/>
          <p:nvPr/>
        </p:nvSpPr>
        <p:spPr>
          <a:xfrm>
            <a:off x="8510210" y="2491470"/>
            <a:ext cx="563778"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3Mbps</a:t>
            </a:r>
          </a:p>
        </p:txBody>
      </p:sp>
      <p:cxnSp>
        <p:nvCxnSpPr>
          <p:cNvPr id="127" name="Straight Connector 126"/>
          <p:cNvCxnSpPr/>
          <p:nvPr/>
        </p:nvCxnSpPr>
        <p:spPr>
          <a:xfrm rot="5400000">
            <a:off x="8292671" y="2942898"/>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Rounded Rectangle 132"/>
          <p:cNvSpPr/>
          <p:nvPr/>
        </p:nvSpPr>
        <p:spPr>
          <a:xfrm>
            <a:off x="7789050" y="3771269"/>
            <a:ext cx="1219200" cy="1066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4" name="Picture 2"/>
          <p:cNvPicPr>
            <a:picLocks noChangeAspect="1" noChangeArrowheads="1"/>
          </p:cNvPicPr>
          <p:nvPr/>
        </p:nvPicPr>
        <p:blipFill>
          <a:blip r:embed="rId3" cstate="print"/>
          <a:srcRect/>
          <a:stretch>
            <a:fillRect/>
          </a:stretch>
        </p:blipFill>
        <p:spPr bwMode="auto">
          <a:xfrm>
            <a:off x="8253720" y="3880537"/>
            <a:ext cx="352361" cy="305104"/>
          </a:xfrm>
          <a:prstGeom prst="rect">
            <a:avLst/>
          </a:prstGeom>
          <a:noFill/>
          <a:ln w="9525">
            <a:noFill/>
            <a:miter lim="800000"/>
            <a:headEnd/>
            <a:tailEnd/>
          </a:ln>
          <a:effectLst/>
        </p:spPr>
      </p:pic>
      <p:grpSp>
        <p:nvGrpSpPr>
          <p:cNvPr id="135" name="Group 263"/>
          <p:cNvGrpSpPr/>
          <p:nvPr/>
        </p:nvGrpSpPr>
        <p:grpSpPr>
          <a:xfrm>
            <a:off x="7679347" y="3753206"/>
            <a:ext cx="719303" cy="548833"/>
            <a:chOff x="8196097" y="1066800"/>
            <a:chExt cx="719303" cy="548833"/>
          </a:xfrm>
        </p:grpSpPr>
        <p:sp>
          <p:nvSpPr>
            <p:cNvPr id="136" name="TextBox 135"/>
            <p:cNvSpPr txBox="1"/>
            <p:nvPr/>
          </p:nvSpPr>
          <p:spPr>
            <a:xfrm>
              <a:off x="8196097" y="1066800"/>
              <a:ext cx="719303" cy="230897"/>
            </a:xfrm>
            <a:prstGeom prst="rect">
              <a:avLst/>
            </a:prstGeom>
            <a:noFill/>
          </p:spPr>
          <p:txBody>
            <a:bodyPr wrap="square" rtlCol="0">
              <a:spAutoFit/>
            </a:bodyPr>
            <a:lstStyle/>
            <a:p>
              <a:pPr algn="ctr">
                <a:lnSpc>
                  <a:spcPct val="85000"/>
                </a:lnSpc>
              </a:pPr>
              <a:r>
                <a:rPr lang="en-US" sz="1050" b="1" dirty="0" smtClean="0">
                  <a:latin typeface="+mn-lt"/>
                </a:rPr>
                <a:t>RTU</a:t>
              </a:r>
            </a:p>
          </p:txBody>
        </p:sp>
        <p:sp>
          <p:nvSpPr>
            <p:cNvPr id="137" name="TextBox 136"/>
            <p:cNvSpPr txBox="1"/>
            <p:nvPr/>
          </p:nvSpPr>
          <p:spPr>
            <a:xfrm>
              <a:off x="8196097" y="1384736"/>
              <a:ext cx="719303" cy="230897"/>
            </a:xfrm>
            <a:prstGeom prst="rect">
              <a:avLst/>
            </a:prstGeom>
            <a:noFill/>
          </p:spPr>
          <p:txBody>
            <a:bodyPr wrap="square" rtlCol="0">
              <a:spAutoFit/>
            </a:bodyPr>
            <a:lstStyle/>
            <a:p>
              <a:pPr algn="ctr">
                <a:lnSpc>
                  <a:spcPct val="85000"/>
                </a:lnSpc>
              </a:pPr>
              <a:r>
                <a:rPr lang="en-US" sz="1050" b="1" dirty="0" smtClean="0">
                  <a:latin typeface="+mn-lt"/>
                </a:rPr>
                <a:t>1xV24</a:t>
              </a:r>
            </a:p>
          </p:txBody>
        </p:sp>
        <p:pic>
          <p:nvPicPr>
            <p:cNvPr id="138" name="Picture 27" descr="modem"/>
            <p:cNvPicPr>
              <a:picLocks noChangeAspect="1" noChangeArrowheads="1"/>
            </p:cNvPicPr>
            <p:nvPr/>
          </p:nvPicPr>
          <p:blipFill>
            <a:blip r:embed="rId8" cstate="print"/>
            <a:srcRect/>
            <a:stretch>
              <a:fillRect/>
            </a:stretch>
          </p:blipFill>
          <p:spPr bwMode="auto">
            <a:xfrm>
              <a:off x="8424527" y="1234966"/>
              <a:ext cx="306145" cy="173037"/>
            </a:xfrm>
            <a:prstGeom prst="rect">
              <a:avLst/>
            </a:prstGeom>
            <a:noFill/>
            <a:ln w="9525">
              <a:noFill/>
              <a:miter lim="800000"/>
              <a:headEnd/>
              <a:tailEnd/>
            </a:ln>
          </p:spPr>
        </p:pic>
      </p:grpSp>
      <p:sp>
        <p:nvSpPr>
          <p:cNvPr id="139" name="TextBox 138"/>
          <p:cNvSpPr txBox="1"/>
          <p:nvPr/>
        </p:nvSpPr>
        <p:spPr>
          <a:xfrm>
            <a:off x="8498334" y="3813666"/>
            <a:ext cx="563778"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3Mbps</a:t>
            </a:r>
          </a:p>
        </p:txBody>
      </p:sp>
      <p:cxnSp>
        <p:nvCxnSpPr>
          <p:cNvPr id="140" name="Straight Connector 139"/>
          <p:cNvCxnSpPr/>
          <p:nvPr/>
        </p:nvCxnSpPr>
        <p:spPr>
          <a:xfrm rot="5400000">
            <a:off x="8295154" y="4342401"/>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ounded Rectangle 145"/>
          <p:cNvSpPr/>
          <p:nvPr/>
        </p:nvSpPr>
        <p:spPr>
          <a:xfrm>
            <a:off x="7777885" y="4884164"/>
            <a:ext cx="1219200" cy="1066800"/>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7" name="Picture 2"/>
          <p:cNvPicPr>
            <a:picLocks noChangeAspect="1" noChangeArrowheads="1"/>
          </p:cNvPicPr>
          <p:nvPr/>
        </p:nvPicPr>
        <p:blipFill>
          <a:blip r:embed="rId3" cstate="print"/>
          <a:srcRect/>
          <a:stretch>
            <a:fillRect/>
          </a:stretch>
        </p:blipFill>
        <p:spPr bwMode="auto">
          <a:xfrm>
            <a:off x="8242555" y="4993432"/>
            <a:ext cx="352361" cy="305104"/>
          </a:xfrm>
          <a:prstGeom prst="rect">
            <a:avLst/>
          </a:prstGeom>
          <a:solidFill>
            <a:schemeClr val="accent6">
              <a:alpha val="31000"/>
            </a:schemeClr>
          </a:solidFill>
          <a:ln>
            <a:solidFill>
              <a:schemeClr val="bg1"/>
            </a:solidFill>
          </a:ln>
        </p:spPr>
      </p:pic>
      <p:grpSp>
        <p:nvGrpSpPr>
          <p:cNvPr id="148" name="Group 279"/>
          <p:cNvGrpSpPr/>
          <p:nvPr/>
        </p:nvGrpSpPr>
        <p:grpSpPr>
          <a:xfrm>
            <a:off x="7668182" y="4907045"/>
            <a:ext cx="719303" cy="548833"/>
            <a:chOff x="8196097" y="1066800"/>
            <a:chExt cx="719303" cy="548833"/>
          </a:xfrm>
        </p:grpSpPr>
        <p:sp>
          <p:nvSpPr>
            <p:cNvPr id="149" name="TextBox 148"/>
            <p:cNvSpPr txBox="1"/>
            <p:nvPr/>
          </p:nvSpPr>
          <p:spPr>
            <a:xfrm>
              <a:off x="8196097" y="1066800"/>
              <a:ext cx="719303" cy="230897"/>
            </a:xfrm>
            <a:prstGeom prst="rect">
              <a:avLst/>
            </a:prstGeom>
            <a:noFill/>
          </p:spPr>
          <p:txBody>
            <a:bodyPr wrap="square" rtlCol="0">
              <a:spAutoFit/>
            </a:bodyPr>
            <a:lstStyle/>
            <a:p>
              <a:pPr algn="ctr">
                <a:lnSpc>
                  <a:spcPct val="85000"/>
                </a:lnSpc>
              </a:pPr>
              <a:r>
                <a:rPr lang="en-US" sz="1050" b="1" dirty="0" smtClean="0">
                  <a:latin typeface="+mn-lt"/>
                </a:rPr>
                <a:t>RTU</a:t>
              </a:r>
            </a:p>
          </p:txBody>
        </p:sp>
        <p:sp>
          <p:nvSpPr>
            <p:cNvPr id="150" name="TextBox 149"/>
            <p:cNvSpPr txBox="1"/>
            <p:nvPr/>
          </p:nvSpPr>
          <p:spPr>
            <a:xfrm>
              <a:off x="8196097" y="1384736"/>
              <a:ext cx="719303" cy="230897"/>
            </a:xfrm>
            <a:prstGeom prst="rect">
              <a:avLst/>
            </a:prstGeom>
            <a:noFill/>
          </p:spPr>
          <p:txBody>
            <a:bodyPr wrap="square" rtlCol="0">
              <a:spAutoFit/>
            </a:bodyPr>
            <a:lstStyle/>
            <a:p>
              <a:pPr algn="ctr">
                <a:lnSpc>
                  <a:spcPct val="85000"/>
                </a:lnSpc>
              </a:pPr>
              <a:r>
                <a:rPr lang="en-US" sz="1050" b="1" dirty="0" smtClean="0">
                  <a:latin typeface="+mn-lt"/>
                </a:rPr>
                <a:t>1xV24</a:t>
              </a:r>
            </a:p>
          </p:txBody>
        </p:sp>
        <p:pic>
          <p:nvPicPr>
            <p:cNvPr id="151" name="Picture 27" descr="modem"/>
            <p:cNvPicPr>
              <a:picLocks noChangeAspect="1" noChangeArrowheads="1"/>
            </p:cNvPicPr>
            <p:nvPr/>
          </p:nvPicPr>
          <p:blipFill>
            <a:blip r:embed="rId8" cstate="print"/>
            <a:srcRect/>
            <a:stretch>
              <a:fillRect/>
            </a:stretch>
          </p:blipFill>
          <p:spPr bwMode="auto">
            <a:xfrm>
              <a:off x="8424527" y="1234966"/>
              <a:ext cx="306145" cy="173037"/>
            </a:xfrm>
            <a:prstGeom prst="rect">
              <a:avLst/>
            </a:prstGeom>
            <a:solidFill>
              <a:schemeClr val="accent6">
                <a:alpha val="31000"/>
              </a:schemeClr>
            </a:solidFill>
            <a:ln>
              <a:solidFill>
                <a:schemeClr val="bg1"/>
              </a:solidFill>
            </a:ln>
          </p:spPr>
        </p:pic>
      </p:grpSp>
      <p:sp>
        <p:nvSpPr>
          <p:cNvPr id="152" name="TextBox 151"/>
          <p:cNvSpPr txBox="1"/>
          <p:nvPr/>
        </p:nvSpPr>
        <p:spPr>
          <a:xfrm>
            <a:off x="8498334" y="5026928"/>
            <a:ext cx="563778" cy="328808"/>
          </a:xfrm>
          <a:prstGeom prst="rect">
            <a:avLst/>
          </a:prstGeom>
          <a:noFill/>
        </p:spPr>
        <p:txBody>
          <a:bodyPr wrap="square" rtlCol="0">
            <a:spAutoFit/>
          </a:bodyPr>
          <a:lstStyle/>
          <a:p>
            <a:pPr algn="ctr">
              <a:lnSpc>
                <a:spcPct val="85000"/>
              </a:lnSpc>
            </a:pPr>
            <a:r>
              <a:rPr lang="en-US" sz="900" b="1" dirty="0" err="1" smtClean="0">
                <a:latin typeface="+mn-lt"/>
              </a:rPr>
              <a:t>Ipcam</a:t>
            </a:r>
            <a:r>
              <a:rPr lang="en-US" sz="900" b="1" dirty="0" smtClean="0">
                <a:latin typeface="+mn-lt"/>
              </a:rPr>
              <a:t> 3Mbps</a:t>
            </a:r>
          </a:p>
        </p:txBody>
      </p:sp>
      <p:cxnSp>
        <p:nvCxnSpPr>
          <p:cNvPr id="153" name="Straight Connector 152"/>
          <p:cNvCxnSpPr/>
          <p:nvPr/>
        </p:nvCxnSpPr>
        <p:spPr>
          <a:xfrm rot="5400000">
            <a:off x="8297637" y="54280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357952" y="1293103"/>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20</a:t>
            </a:r>
          </a:p>
        </p:txBody>
      </p:sp>
      <p:sp>
        <p:nvSpPr>
          <p:cNvPr id="164" name="TextBox 163"/>
          <p:cNvSpPr txBox="1"/>
          <p:nvPr/>
        </p:nvSpPr>
        <p:spPr>
          <a:xfrm>
            <a:off x="1295400" y="2409115"/>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21</a:t>
            </a:r>
          </a:p>
        </p:txBody>
      </p:sp>
      <p:sp>
        <p:nvSpPr>
          <p:cNvPr id="165" name="TextBox 164"/>
          <p:cNvSpPr txBox="1"/>
          <p:nvPr/>
        </p:nvSpPr>
        <p:spPr>
          <a:xfrm>
            <a:off x="1303360" y="3615428"/>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22</a:t>
            </a:r>
          </a:p>
        </p:txBody>
      </p:sp>
      <p:sp>
        <p:nvSpPr>
          <p:cNvPr id="166" name="TextBox 165"/>
          <p:cNvSpPr txBox="1"/>
          <p:nvPr/>
        </p:nvSpPr>
        <p:spPr>
          <a:xfrm>
            <a:off x="1520276" y="5407903"/>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a:t>
            </a:r>
          </a:p>
        </p:txBody>
      </p:sp>
      <p:sp>
        <p:nvSpPr>
          <p:cNvPr id="167" name="TextBox 166"/>
          <p:cNvSpPr txBox="1"/>
          <p:nvPr/>
        </p:nvSpPr>
        <p:spPr>
          <a:xfrm>
            <a:off x="3266368" y="54102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a:t>
            </a:r>
          </a:p>
        </p:txBody>
      </p:sp>
      <p:sp>
        <p:nvSpPr>
          <p:cNvPr id="168" name="TextBox 167"/>
          <p:cNvSpPr txBox="1"/>
          <p:nvPr/>
        </p:nvSpPr>
        <p:spPr>
          <a:xfrm>
            <a:off x="4934808" y="54102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3</a:t>
            </a:r>
          </a:p>
        </p:txBody>
      </p:sp>
      <p:sp>
        <p:nvSpPr>
          <p:cNvPr id="169" name="TextBox 168"/>
          <p:cNvSpPr txBox="1"/>
          <p:nvPr/>
        </p:nvSpPr>
        <p:spPr>
          <a:xfrm>
            <a:off x="7233312" y="54102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15</a:t>
            </a:r>
          </a:p>
        </p:txBody>
      </p:sp>
      <p:sp>
        <p:nvSpPr>
          <p:cNvPr id="170" name="TextBox 169"/>
          <p:cNvSpPr txBox="1"/>
          <p:nvPr/>
        </p:nvSpPr>
        <p:spPr>
          <a:xfrm>
            <a:off x="8698176" y="48768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26</a:t>
            </a:r>
          </a:p>
        </p:txBody>
      </p:sp>
      <p:sp>
        <p:nvSpPr>
          <p:cNvPr id="171" name="TextBox 170"/>
          <p:cNvSpPr txBox="1"/>
          <p:nvPr/>
        </p:nvSpPr>
        <p:spPr>
          <a:xfrm>
            <a:off x="8719784" y="4142096"/>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25</a:t>
            </a:r>
          </a:p>
        </p:txBody>
      </p:sp>
      <p:sp>
        <p:nvSpPr>
          <p:cNvPr id="172" name="TextBox 171"/>
          <p:cNvSpPr txBox="1"/>
          <p:nvPr/>
        </p:nvSpPr>
        <p:spPr>
          <a:xfrm>
            <a:off x="8620692" y="32004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24</a:t>
            </a:r>
          </a:p>
        </p:txBody>
      </p:sp>
      <p:sp>
        <p:nvSpPr>
          <p:cNvPr id="174" name="TextBox 173"/>
          <p:cNvSpPr txBox="1"/>
          <p:nvPr/>
        </p:nvSpPr>
        <p:spPr>
          <a:xfrm>
            <a:off x="4544704" y="10668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30</a:t>
            </a:r>
          </a:p>
        </p:txBody>
      </p:sp>
      <p:sp>
        <p:nvSpPr>
          <p:cNvPr id="175" name="TextBox 174"/>
          <p:cNvSpPr txBox="1"/>
          <p:nvPr/>
        </p:nvSpPr>
        <p:spPr>
          <a:xfrm>
            <a:off x="3557520" y="39624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16</a:t>
            </a:r>
          </a:p>
        </p:txBody>
      </p:sp>
      <p:sp>
        <p:nvSpPr>
          <p:cNvPr id="176" name="TextBox 175"/>
          <p:cNvSpPr txBox="1"/>
          <p:nvPr/>
        </p:nvSpPr>
        <p:spPr>
          <a:xfrm>
            <a:off x="4736275" y="3226803"/>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17</a:t>
            </a:r>
          </a:p>
        </p:txBody>
      </p:sp>
      <p:sp>
        <p:nvSpPr>
          <p:cNvPr id="177" name="TextBox 176"/>
          <p:cNvSpPr txBox="1"/>
          <p:nvPr/>
        </p:nvSpPr>
        <p:spPr>
          <a:xfrm>
            <a:off x="6287380" y="4127603"/>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24</a:t>
            </a:r>
          </a:p>
        </p:txBody>
      </p:sp>
      <p:cxnSp>
        <p:nvCxnSpPr>
          <p:cNvPr id="179" name="Straight Connector 178"/>
          <p:cNvCxnSpPr/>
          <p:nvPr/>
        </p:nvCxnSpPr>
        <p:spPr>
          <a:xfrm rot="10800000">
            <a:off x="8198068" y="3099022"/>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0800000">
            <a:off x="8225364" y="4502939"/>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10800000">
            <a:off x="8223246" y="5602364"/>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6613634" y="4191000"/>
            <a:ext cx="777766" cy="230897"/>
          </a:xfrm>
          <a:prstGeom prst="rect">
            <a:avLst/>
          </a:prstGeom>
          <a:noFill/>
        </p:spPr>
        <p:txBody>
          <a:bodyPr wrap="square" rtlCol="0">
            <a:spAutoFit/>
          </a:bodyPr>
          <a:lstStyle/>
          <a:p>
            <a:pPr algn="ctr">
              <a:lnSpc>
                <a:spcPct val="85000"/>
              </a:lnSpc>
            </a:pPr>
            <a:r>
              <a:rPr lang="en-US" sz="1050" b="1" dirty="0" smtClean="0">
                <a:latin typeface="+mn-lt"/>
              </a:rPr>
              <a:t>100FX</a:t>
            </a:r>
          </a:p>
        </p:txBody>
      </p:sp>
      <p:sp>
        <p:nvSpPr>
          <p:cNvPr id="183" name="Freeform 182"/>
          <p:cNvSpPr/>
          <p:nvPr/>
        </p:nvSpPr>
        <p:spPr>
          <a:xfrm>
            <a:off x="682152" y="1594666"/>
            <a:ext cx="662152" cy="146558"/>
          </a:xfrm>
          <a:custGeom>
            <a:avLst/>
            <a:gdLst>
              <a:gd name="connsiteX0" fmla="*/ 0 w 583324"/>
              <a:gd name="connsiteY0" fmla="*/ 0 h 110359"/>
              <a:gd name="connsiteX1" fmla="*/ 583324 w 583324"/>
              <a:gd name="connsiteY1" fmla="*/ 0 h 110359"/>
              <a:gd name="connsiteX2" fmla="*/ 583324 w 583324"/>
              <a:gd name="connsiteY2" fmla="*/ 110359 h 110359"/>
            </a:gdLst>
            <a:ahLst/>
            <a:cxnLst>
              <a:cxn ang="0">
                <a:pos x="connsiteX0" y="connsiteY0"/>
              </a:cxn>
              <a:cxn ang="0">
                <a:pos x="connsiteX1" y="connsiteY1"/>
              </a:cxn>
              <a:cxn ang="0">
                <a:pos x="connsiteX2" y="connsiteY2"/>
              </a:cxn>
            </a:cxnLst>
            <a:rect l="l" t="t" r="r" b="b"/>
            <a:pathLst>
              <a:path w="583324" h="110359">
                <a:moveTo>
                  <a:pt x="0" y="0"/>
                </a:moveTo>
                <a:lnTo>
                  <a:pt x="583324" y="0"/>
                </a:lnTo>
                <a:lnTo>
                  <a:pt x="583324" y="11035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650621" y="1960334"/>
            <a:ext cx="693683" cy="210794"/>
          </a:xfrm>
          <a:custGeom>
            <a:avLst/>
            <a:gdLst>
              <a:gd name="connsiteX0" fmla="*/ 0 w 599090"/>
              <a:gd name="connsiteY0" fmla="*/ 173420 h 173420"/>
              <a:gd name="connsiteX1" fmla="*/ 599090 w 599090"/>
              <a:gd name="connsiteY1" fmla="*/ 173420 h 173420"/>
              <a:gd name="connsiteX2" fmla="*/ 599090 w 599090"/>
              <a:gd name="connsiteY2" fmla="*/ 0 h 173420"/>
            </a:gdLst>
            <a:ahLst/>
            <a:cxnLst>
              <a:cxn ang="0">
                <a:pos x="connsiteX0" y="connsiteY0"/>
              </a:cxn>
              <a:cxn ang="0">
                <a:pos x="connsiteX1" y="connsiteY1"/>
              </a:cxn>
              <a:cxn ang="0">
                <a:pos x="connsiteX2" y="connsiteY2"/>
              </a:cxn>
            </a:cxnLst>
            <a:rect l="l" t="t" r="r" b="b"/>
            <a:pathLst>
              <a:path w="599090" h="173420">
                <a:moveTo>
                  <a:pt x="0" y="173420"/>
                </a:moveTo>
                <a:lnTo>
                  <a:pt x="599090" y="173420"/>
                </a:lnTo>
                <a:lnTo>
                  <a:pt x="59909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3" name="Picture 2"/>
          <p:cNvPicPr>
            <a:picLocks noChangeAspect="1" noChangeArrowheads="1"/>
          </p:cNvPicPr>
          <p:nvPr/>
        </p:nvPicPr>
        <p:blipFill>
          <a:blip r:embed="rId9" cstate="print"/>
          <a:srcRect/>
          <a:stretch>
            <a:fillRect/>
          </a:stretch>
        </p:blipFill>
        <p:spPr bwMode="auto">
          <a:xfrm>
            <a:off x="7887580" y="2925199"/>
            <a:ext cx="319252" cy="402423"/>
          </a:xfrm>
          <a:prstGeom prst="rect">
            <a:avLst/>
          </a:prstGeom>
          <a:noFill/>
          <a:ln w="9525">
            <a:solidFill>
              <a:srgbClr val="0070C0"/>
            </a:solidFill>
            <a:miter lim="800000"/>
            <a:headEnd/>
            <a:tailEnd/>
          </a:ln>
          <a:effectLst/>
        </p:spPr>
      </p:pic>
      <p:pic>
        <p:nvPicPr>
          <p:cNvPr id="194" name="Picture 2"/>
          <p:cNvPicPr>
            <a:picLocks noChangeAspect="1" noChangeArrowheads="1"/>
          </p:cNvPicPr>
          <p:nvPr/>
        </p:nvPicPr>
        <p:blipFill>
          <a:blip r:embed="rId9" cstate="print"/>
          <a:srcRect/>
          <a:stretch>
            <a:fillRect/>
          </a:stretch>
        </p:blipFill>
        <p:spPr bwMode="auto">
          <a:xfrm>
            <a:off x="7888894" y="4272407"/>
            <a:ext cx="319252" cy="402423"/>
          </a:xfrm>
          <a:prstGeom prst="rect">
            <a:avLst/>
          </a:prstGeom>
          <a:noFill/>
          <a:ln w="9525">
            <a:solidFill>
              <a:srgbClr val="0070C0"/>
            </a:solidFill>
            <a:miter lim="800000"/>
            <a:headEnd/>
            <a:tailEnd/>
          </a:ln>
          <a:effectLst/>
        </p:spPr>
      </p:pic>
      <p:pic>
        <p:nvPicPr>
          <p:cNvPr id="195" name="Picture 2"/>
          <p:cNvPicPr>
            <a:picLocks noChangeAspect="1" noChangeArrowheads="1"/>
          </p:cNvPicPr>
          <p:nvPr/>
        </p:nvPicPr>
        <p:blipFill>
          <a:blip r:embed="rId9" cstate="print"/>
          <a:srcRect/>
          <a:stretch>
            <a:fillRect/>
          </a:stretch>
        </p:blipFill>
        <p:spPr bwMode="auto">
          <a:xfrm>
            <a:off x="7874442" y="5397011"/>
            <a:ext cx="319252" cy="402423"/>
          </a:xfrm>
          <a:prstGeom prst="rect">
            <a:avLst/>
          </a:prstGeom>
          <a:noFill/>
          <a:ln w="9525">
            <a:solidFill>
              <a:srgbClr val="0070C0"/>
            </a:solidFill>
            <a:miter lim="800000"/>
            <a:headEnd/>
            <a:tailEnd/>
          </a:ln>
          <a:effectLst/>
        </p:spPr>
      </p:pic>
      <p:sp>
        <p:nvSpPr>
          <p:cNvPr id="197" name="TextBox 196"/>
          <p:cNvSpPr txBox="1"/>
          <p:nvPr/>
        </p:nvSpPr>
        <p:spPr>
          <a:xfrm>
            <a:off x="7658980" y="3280657"/>
            <a:ext cx="777766" cy="230897"/>
          </a:xfrm>
          <a:prstGeom prst="rect">
            <a:avLst/>
          </a:prstGeom>
          <a:noFill/>
        </p:spPr>
        <p:txBody>
          <a:bodyPr wrap="square" rtlCol="0">
            <a:spAutoFit/>
          </a:bodyPr>
          <a:lstStyle/>
          <a:p>
            <a:pPr algn="ctr">
              <a:lnSpc>
                <a:spcPct val="85000"/>
              </a:lnSpc>
            </a:pPr>
            <a:r>
              <a:rPr lang="en-US" sz="1050" b="1" dirty="0" smtClean="0">
                <a:latin typeface="+mn-lt"/>
              </a:rPr>
              <a:t>3080</a:t>
            </a:r>
          </a:p>
        </p:txBody>
      </p:sp>
      <p:sp>
        <p:nvSpPr>
          <p:cNvPr id="198" name="TextBox 197"/>
          <p:cNvSpPr txBox="1"/>
          <p:nvPr/>
        </p:nvSpPr>
        <p:spPr>
          <a:xfrm>
            <a:off x="7674746" y="4666512"/>
            <a:ext cx="777766" cy="230897"/>
          </a:xfrm>
          <a:prstGeom prst="rect">
            <a:avLst/>
          </a:prstGeom>
          <a:noFill/>
        </p:spPr>
        <p:txBody>
          <a:bodyPr wrap="square" rtlCol="0">
            <a:spAutoFit/>
          </a:bodyPr>
          <a:lstStyle/>
          <a:p>
            <a:pPr algn="ctr">
              <a:lnSpc>
                <a:spcPct val="85000"/>
              </a:lnSpc>
            </a:pPr>
            <a:r>
              <a:rPr lang="en-US" sz="1050" b="1" dirty="0" smtClean="0">
                <a:latin typeface="+mn-lt"/>
              </a:rPr>
              <a:t>3080</a:t>
            </a:r>
          </a:p>
        </p:txBody>
      </p:sp>
      <p:sp>
        <p:nvSpPr>
          <p:cNvPr id="199" name="TextBox 198"/>
          <p:cNvSpPr txBox="1"/>
          <p:nvPr/>
        </p:nvSpPr>
        <p:spPr>
          <a:xfrm>
            <a:off x="7674746" y="5779407"/>
            <a:ext cx="777766" cy="230897"/>
          </a:xfrm>
          <a:prstGeom prst="rect">
            <a:avLst/>
          </a:prstGeom>
          <a:noFill/>
          <a:ln>
            <a:noFill/>
          </a:ln>
        </p:spPr>
        <p:txBody>
          <a:bodyPr wrap="square" rtlCol="0">
            <a:spAutoFit/>
          </a:bodyPr>
          <a:lstStyle/>
          <a:p>
            <a:pPr algn="ctr">
              <a:lnSpc>
                <a:spcPct val="85000"/>
              </a:lnSpc>
            </a:pPr>
            <a:r>
              <a:rPr lang="en-US" sz="1050" b="1" dirty="0" smtClean="0">
                <a:latin typeface="+mn-lt"/>
              </a:rPr>
              <a:t>3080</a:t>
            </a:r>
          </a:p>
        </p:txBody>
      </p:sp>
      <p:cxnSp>
        <p:nvCxnSpPr>
          <p:cNvPr id="200" name="Straight Connector 199"/>
          <p:cNvCxnSpPr/>
          <p:nvPr/>
        </p:nvCxnSpPr>
        <p:spPr>
          <a:xfrm rot="5400000">
            <a:off x="5725078" y="4096762"/>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 name="Picture 72" descr="rad10a"/>
          <p:cNvPicPr>
            <a:picLocks noChangeAspect="1" noChangeArrowheads="1"/>
          </p:cNvPicPr>
          <p:nvPr/>
        </p:nvPicPr>
        <p:blipFill>
          <a:blip r:embed="rId10" cstate="print"/>
          <a:srcRect/>
          <a:stretch>
            <a:fillRect/>
          </a:stretch>
        </p:blipFill>
        <p:spPr>
          <a:xfrm>
            <a:off x="3252720" y="3957793"/>
            <a:ext cx="381000" cy="448159"/>
          </a:xfrm>
          <a:prstGeom prst="rect">
            <a:avLst/>
          </a:prstGeom>
          <a:noFill/>
        </p:spPr>
      </p:pic>
      <p:pic>
        <p:nvPicPr>
          <p:cNvPr id="206" name="Picture 72" descr="rad10a"/>
          <p:cNvPicPr>
            <a:picLocks noChangeAspect="1" noChangeArrowheads="1"/>
          </p:cNvPicPr>
          <p:nvPr/>
        </p:nvPicPr>
        <p:blipFill>
          <a:blip r:embed="rId11" cstate="print"/>
          <a:srcRect/>
          <a:stretch>
            <a:fillRect/>
          </a:stretch>
        </p:blipFill>
        <p:spPr>
          <a:xfrm>
            <a:off x="6841806" y="5091968"/>
            <a:ext cx="457200" cy="537791"/>
          </a:xfrm>
          <a:prstGeom prst="rect">
            <a:avLst/>
          </a:prstGeom>
          <a:noFill/>
        </p:spPr>
      </p:pic>
      <p:pic>
        <p:nvPicPr>
          <p:cNvPr id="207" name="Picture 72" descr="rad10a"/>
          <p:cNvPicPr>
            <a:picLocks noChangeAspect="1" noChangeArrowheads="1"/>
          </p:cNvPicPr>
          <p:nvPr/>
        </p:nvPicPr>
        <p:blipFill>
          <a:blip r:embed="rId11" cstate="print"/>
          <a:srcRect/>
          <a:stretch>
            <a:fillRect/>
          </a:stretch>
        </p:blipFill>
        <p:spPr>
          <a:xfrm>
            <a:off x="4591112" y="5089634"/>
            <a:ext cx="457200" cy="537791"/>
          </a:xfrm>
          <a:prstGeom prst="rect">
            <a:avLst/>
          </a:prstGeom>
          <a:noFill/>
        </p:spPr>
      </p:pic>
      <p:pic>
        <p:nvPicPr>
          <p:cNvPr id="208" name="Picture 72" descr="rad10a"/>
          <p:cNvPicPr>
            <a:picLocks noChangeAspect="1" noChangeArrowheads="1"/>
          </p:cNvPicPr>
          <p:nvPr/>
        </p:nvPicPr>
        <p:blipFill>
          <a:blip r:embed="rId11" cstate="print"/>
          <a:srcRect/>
          <a:stretch>
            <a:fillRect/>
          </a:stretch>
        </p:blipFill>
        <p:spPr>
          <a:xfrm>
            <a:off x="2926312" y="5092264"/>
            <a:ext cx="457200" cy="537791"/>
          </a:xfrm>
          <a:prstGeom prst="rect">
            <a:avLst/>
          </a:prstGeom>
          <a:noFill/>
        </p:spPr>
      </p:pic>
      <p:pic>
        <p:nvPicPr>
          <p:cNvPr id="209" name="Picture 72" descr="rad10a"/>
          <p:cNvPicPr>
            <a:picLocks noChangeAspect="1" noChangeArrowheads="1"/>
          </p:cNvPicPr>
          <p:nvPr/>
        </p:nvPicPr>
        <p:blipFill>
          <a:blip r:embed="rId11" cstate="print"/>
          <a:srcRect/>
          <a:stretch>
            <a:fillRect/>
          </a:stretch>
        </p:blipFill>
        <p:spPr>
          <a:xfrm>
            <a:off x="1183944" y="5110660"/>
            <a:ext cx="457200" cy="537791"/>
          </a:xfrm>
          <a:prstGeom prst="rect">
            <a:avLst/>
          </a:prstGeom>
          <a:noFill/>
        </p:spPr>
      </p:pic>
      <p:sp>
        <p:nvSpPr>
          <p:cNvPr id="210" name="TextBox 209"/>
          <p:cNvSpPr txBox="1"/>
          <p:nvPr/>
        </p:nvSpPr>
        <p:spPr>
          <a:xfrm>
            <a:off x="2763988" y="4373122"/>
            <a:ext cx="1371600" cy="228600"/>
          </a:xfrm>
          <a:prstGeom prst="rect">
            <a:avLst/>
          </a:prstGeom>
          <a:noFill/>
        </p:spPr>
        <p:txBody>
          <a:bodyPr wrap="square" rtlCol="0">
            <a:spAutoFit/>
          </a:bodyPr>
          <a:lstStyle/>
          <a:p>
            <a:pPr algn="ctr">
              <a:lnSpc>
                <a:spcPct val="85000"/>
              </a:lnSpc>
            </a:pPr>
            <a:r>
              <a:rPr lang="en-US" sz="1050" b="1" dirty="0" smtClean="0">
                <a:latin typeface="+mn-lt"/>
              </a:rPr>
              <a:t>Airmux-5000</a:t>
            </a:r>
          </a:p>
        </p:txBody>
      </p:sp>
      <p:sp>
        <p:nvSpPr>
          <p:cNvPr id="211" name="TextBox 210"/>
          <p:cNvSpPr txBox="1"/>
          <p:nvPr/>
        </p:nvSpPr>
        <p:spPr>
          <a:xfrm>
            <a:off x="138170" y="5454868"/>
            <a:ext cx="1371600" cy="228600"/>
          </a:xfrm>
          <a:prstGeom prst="rect">
            <a:avLst/>
          </a:prstGeom>
          <a:noFill/>
        </p:spPr>
        <p:txBody>
          <a:bodyPr wrap="square" rtlCol="0">
            <a:spAutoFit/>
          </a:bodyPr>
          <a:lstStyle/>
          <a:p>
            <a:pPr algn="ctr">
              <a:lnSpc>
                <a:spcPct val="85000"/>
              </a:lnSpc>
            </a:pPr>
            <a:r>
              <a:rPr lang="en-US" sz="1050" b="1" dirty="0" smtClean="0">
                <a:latin typeface="+mn-lt"/>
              </a:rPr>
              <a:t>Airmux-5000</a:t>
            </a:r>
          </a:p>
        </p:txBody>
      </p:sp>
      <p:sp>
        <p:nvSpPr>
          <p:cNvPr id="212" name="TextBox 211"/>
          <p:cNvSpPr txBox="1"/>
          <p:nvPr/>
        </p:nvSpPr>
        <p:spPr>
          <a:xfrm>
            <a:off x="1852218" y="5454868"/>
            <a:ext cx="1371600" cy="228600"/>
          </a:xfrm>
          <a:prstGeom prst="rect">
            <a:avLst/>
          </a:prstGeom>
          <a:noFill/>
        </p:spPr>
        <p:txBody>
          <a:bodyPr wrap="square" rtlCol="0">
            <a:spAutoFit/>
          </a:bodyPr>
          <a:lstStyle/>
          <a:p>
            <a:pPr algn="ctr">
              <a:lnSpc>
                <a:spcPct val="85000"/>
              </a:lnSpc>
            </a:pPr>
            <a:r>
              <a:rPr lang="en-US" sz="1050" b="1" dirty="0" smtClean="0">
                <a:latin typeface="+mn-lt"/>
              </a:rPr>
              <a:t>Airmux-5000</a:t>
            </a:r>
          </a:p>
        </p:txBody>
      </p:sp>
      <p:sp>
        <p:nvSpPr>
          <p:cNvPr id="213" name="TextBox 212"/>
          <p:cNvSpPr txBox="1"/>
          <p:nvPr/>
        </p:nvSpPr>
        <p:spPr>
          <a:xfrm>
            <a:off x="3500144" y="5441220"/>
            <a:ext cx="1371600" cy="228600"/>
          </a:xfrm>
          <a:prstGeom prst="rect">
            <a:avLst/>
          </a:prstGeom>
          <a:noFill/>
        </p:spPr>
        <p:txBody>
          <a:bodyPr wrap="square" rtlCol="0">
            <a:spAutoFit/>
          </a:bodyPr>
          <a:lstStyle/>
          <a:p>
            <a:pPr algn="ctr">
              <a:lnSpc>
                <a:spcPct val="85000"/>
              </a:lnSpc>
            </a:pPr>
            <a:r>
              <a:rPr lang="en-US" sz="1050" b="1" dirty="0" smtClean="0">
                <a:latin typeface="+mn-lt"/>
              </a:rPr>
              <a:t>Airmux-5000</a:t>
            </a:r>
          </a:p>
        </p:txBody>
      </p:sp>
      <p:sp>
        <p:nvSpPr>
          <p:cNvPr id="214" name="TextBox 213"/>
          <p:cNvSpPr txBox="1"/>
          <p:nvPr/>
        </p:nvSpPr>
        <p:spPr>
          <a:xfrm>
            <a:off x="5759822" y="5454868"/>
            <a:ext cx="1371600" cy="228600"/>
          </a:xfrm>
          <a:prstGeom prst="rect">
            <a:avLst/>
          </a:prstGeom>
          <a:noFill/>
        </p:spPr>
        <p:txBody>
          <a:bodyPr wrap="square" rtlCol="0">
            <a:spAutoFit/>
          </a:bodyPr>
          <a:lstStyle/>
          <a:p>
            <a:pPr algn="ctr">
              <a:lnSpc>
                <a:spcPct val="85000"/>
              </a:lnSpc>
            </a:pPr>
            <a:r>
              <a:rPr lang="en-US" sz="1050" b="1" dirty="0" smtClean="0">
                <a:latin typeface="+mn-lt"/>
              </a:rPr>
              <a:t>Airmux-5000</a:t>
            </a:r>
          </a:p>
        </p:txBody>
      </p:sp>
      <p:sp>
        <p:nvSpPr>
          <p:cNvPr id="220" name="TextBox 219"/>
          <p:cNvSpPr txBox="1"/>
          <p:nvPr/>
        </p:nvSpPr>
        <p:spPr>
          <a:xfrm>
            <a:off x="2924694" y="3759298"/>
            <a:ext cx="777766" cy="230897"/>
          </a:xfrm>
          <a:prstGeom prst="rect">
            <a:avLst/>
          </a:prstGeom>
          <a:noFill/>
        </p:spPr>
        <p:txBody>
          <a:bodyPr wrap="square" rtlCol="0">
            <a:spAutoFit/>
          </a:bodyPr>
          <a:lstStyle/>
          <a:p>
            <a:pPr algn="ctr">
              <a:lnSpc>
                <a:spcPct val="85000"/>
              </a:lnSpc>
            </a:pPr>
            <a:r>
              <a:rPr lang="en-US" sz="1050" b="1" dirty="0" err="1" smtClean="0">
                <a:latin typeface="+mn-lt"/>
              </a:rPr>
              <a:t>GbE</a:t>
            </a:r>
            <a:endParaRPr lang="en-US" sz="1050" b="1" dirty="0" smtClean="0">
              <a:latin typeface="+mn-lt"/>
            </a:endParaRPr>
          </a:p>
        </p:txBody>
      </p:sp>
      <p:sp>
        <p:nvSpPr>
          <p:cNvPr id="221" name="Freeform 220"/>
          <p:cNvSpPr/>
          <p:nvPr/>
        </p:nvSpPr>
        <p:spPr>
          <a:xfrm rot="15623147">
            <a:off x="4099879" y="4656937"/>
            <a:ext cx="512622" cy="402823"/>
          </a:xfrm>
          <a:custGeom>
            <a:avLst/>
            <a:gdLst>
              <a:gd name="connsiteX0" fmla="*/ 662152 w 662152"/>
              <a:gd name="connsiteY0" fmla="*/ 0 h 536028"/>
              <a:gd name="connsiteX1" fmla="*/ 141890 w 662152"/>
              <a:gd name="connsiteY1" fmla="*/ 362607 h 536028"/>
              <a:gd name="connsiteX2" fmla="*/ 409904 w 662152"/>
              <a:gd name="connsiteY2" fmla="*/ 252248 h 536028"/>
              <a:gd name="connsiteX3" fmla="*/ 0 w 662152"/>
              <a:gd name="connsiteY3" fmla="*/ 536028 h 536028"/>
            </a:gdLst>
            <a:ahLst/>
            <a:cxnLst>
              <a:cxn ang="0">
                <a:pos x="connsiteX0" y="connsiteY0"/>
              </a:cxn>
              <a:cxn ang="0">
                <a:pos x="connsiteX1" y="connsiteY1"/>
              </a:cxn>
              <a:cxn ang="0">
                <a:pos x="connsiteX2" y="connsiteY2"/>
              </a:cxn>
              <a:cxn ang="0">
                <a:pos x="connsiteX3" y="connsiteY3"/>
              </a:cxn>
            </a:cxnLst>
            <a:rect l="l" t="t" r="r" b="b"/>
            <a:pathLst>
              <a:path w="662152" h="536028">
                <a:moveTo>
                  <a:pt x="662152" y="0"/>
                </a:moveTo>
                <a:lnTo>
                  <a:pt x="141890" y="362607"/>
                </a:lnTo>
                <a:lnTo>
                  <a:pt x="409904" y="252248"/>
                </a:lnTo>
                <a:lnTo>
                  <a:pt x="0" y="53602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644856" y="3998793"/>
            <a:ext cx="798393" cy="180832"/>
          </a:xfrm>
          <a:custGeom>
            <a:avLst/>
            <a:gdLst>
              <a:gd name="connsiteX0" fmla="*/ 0 w 825689"/>
              <a:gd name="connsiteY0" fmla="*/ 0 h 266131"/>
              <a:gd name="connsiteX1" fmla="*/ 825689 w 825689"/>
              <a:gd name="connsiteY1" fmla="*/ 0 h 266131"/>
              <a:gd name="connsiteX2" fmla="*/ 825689 w 825689"/>
              <a:gd name="connsiteY2" fmla="*/ 266131 h 266131"/>
            </a:gdLst>
            <a:ahLst/>
            <a:cxnLst>
              <a:cxn ang="0">
                <a:pos x="connsiteX0" y="connsiteY0"/>
              </a:cxn>
              <a:cxn ang="0">
                <a:pos x="connsiteX1" y="connsiteY1"/>
              </a:cxn>
              <a:cxn ang="0">
                <a:pos x="connsiteX2" y="connsiteY2"/>
              </a:cxn>
            </a:cxnLst>
            <a:rect l="l" t="t" r="r" b="b"/>
            <a:pathLst>
              <a:path w="825689" h="266131">
                <a:moveTo>
                  <a:pt x="0" y="0"/>
                </a:moveTo>
                <a:lnTo>
                  <a:pt x="825689" y="0"/>
                </a:lnTo>
                <a:lnTo>
                  <a:pt x="825689" y="266131"/>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4" name="Picture 49" descr="pbx"/>
          <p:cNvPicPr>
            <a:picLocks noChangeAspect="1" noChangeArrowheads="1"/>
          </p:cNvPicPr>
          <p:nvPr/>
        </p:nvPicPr>
        <p:blipFill>
          <a:blip r:embed="rId4" cstate="print"/>
          <a:srcRect/>
          <a:stretch>
            <a:fillRect/>
          </a:stretch>
        </p:blipFill>
        <p:spPr bwMode="auto">
          <a:xfrm>
            <a:off x="398372" y="3802860"/>
            <a:ext cx="291018" cy="309563"/>
          </a:xfrm>
          <a:prstGeom prst="rect">
            <a:avLst/>
          </a:prstGeom>
          <a:noFill/>
          <a:ln w="9525">
            <a:noFill/>
            <a:miter lim="800000"/>
            <a:headEnd/>
            <a:tailEnd/>
          </a:ln>
        </p:spPr>
      </p:pic>
      <p:cxnSp>
        <p:nvCxnSpPr>
          <p:cNvPr id="225" name="Straight Connector 224"/>
          <p:cNvCxnSpPr/>
          <p:nvPr/>
        </p:nvCxnSpPr>
        <p:spPr>
          <a:xfrm rot="10800000">
            <a:off x="575480" y="4300176"/>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6" name="Picture 36" descr="router"/>
          <p:cNvPicPr>
            <a:picLocks noChangeAspect="1" noChangeArrowheads="1"/>
          </p:cNvPicPr>
          <p:nvPr/>
        </p:nvPicPr>
        <p:blipFill>
          <a:blip r:embed="rId5" cstate="print"/>
          <a:srcRect/>
          <a:stretch>
            <a:fillRect/>
          </a:stretch>
        </p:blipFill>
        <p:spPr bwMode="auto">
          <a:xfrm>
            <a:off x="369470" y="4179778"/>
            <a:ext cx="316449" cy="233363"/>
          </a:xfrm>
          <a:prstGeom prst="rect">
            <a:avLst/>
          </a:prstGeom>
          <a:noFill/>
          <a:ln w="9525">
            <a:noFill/>
            <a:miter lim="800000"/>
            <a:headEnd/>
            <a:tailEnd/>
          </a:ln>
        </p:spPr>
      </p:pic>
      <p:sp>
        <p:nvSpPr>
          <p:cNvPr id="227" name="Freeform 226"/>
          <p:cNvSpPr/>
          <p:nvPr/>
        </p:nvSpPr>
        <p:spPr>
          <a:xfrm>
            <a:off x="859808" y="4383200"/>
            <a:ext cx="630072" cy="249073"/>
          </a:xfrm>
          <a:custGeom>
            <a:avLst/>
            <a:gdLst>
              <a:gd name="connsiteX0" fmla="*/ 0 w 423081"/>
              <a:gd name="connsiteY0" fmla="*/ 163773 h 163773"/>
              <a:gd name="connsiteX1" fmla="*/ 423081 w 423081"/>
              <a:gd name="connsiteY1" fmla="*/ 163773 h 163773"/>
              <a:gd name="connsiteX2" fmla="*/ 423081 w 423081"/>
              <a:gd name="connsiteY2" fmla="*/ 0 h 163773"/>
            </a:gdLst>
            <a:ahLst/>
            <a:cxnLst>
              <a:cxn ang="0">
                <a:pos x="connsiteX0" y="connsiteY0"/>
              </a:cxn>
              <a:cxn ang="0">
                <a:pos x="connsiteX1" y="connsiteY1"/>
              </a:cxn>
              <a:cxn ang="0">
                <a:pos x="connsiteX2" y="connsiteY2"/>
              </a:cxn>
            </a:cxnLst>
            <a:rect l="l" t="t" r="r" b="b"/>
            <a:pathLst>
              <a:path w="423081" h="163773">
                <a:moveTo>
                  <a:pt x="0" y="163773"/>
                </a:moveTo>
                <a:lnTo>
                  <a:pt x="423081" y="163773"/>
                </a:lnTo>
                <a:lnTo>
                  <a:pt x="423081"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8" name="Group 227"/>
          <p:cNvGrpSpPr/>
          <p:nvPr/>
        </p:nvGrpSpPr>
        <p:grpSpPr>
          <a:xfrm>
            <a:off x="5619976" y="4306966"/>
            <a:ext cx="972204" cy="381000"/>
            <a:chOff x="5701864" y="4156838"/>
            <a:chExt cx="972204" cy="381000"/>
          </a:xfrm>
        </p:grpSpPr>
        <p:pic>
          <p:nvPicPr>
            <p:cNvPr id="229" name="Picture 42" descr="rad1"/>
            <p:cNvPicPr>
              <a:picLocks noChangeAspect="1" noChangeArrowheads="1"/>
            </p:cNvPicPr>
            <p:nvPr/>
          </p:nvPicPr>
          <p:blipFill>
            <a:blip r:embed="rId12" cstate="print"/>
            <a:srcRect/>
            <a:stretch>
              <a:fillRect/>
            </a:stretch>
          </p:blipFill>
          <p:spPr bwMode="auto">
            <a:xfrm>
              <a:off x="5701864" y="4156838"/>
              <a:ext cx="969167" cy="381000"/>
            </a:xfrm>
            <a:prstGeom prst="rect">
              <a:avLst/>
            </a:prstGeom>
            <a:noFill/>
            <a:ln w="9525">
              <a:noFill/>
              <a:miter lim="800000"/>
              <a:headEnd/>
              <a:tailEnd/>
            </a:ln>
          </p:spPr>
        </p:pic>
        <p:sp>
          <p:nvSpPr>
            <p:cNvPr id="230" name="TextBox 229"/>
            <p:cNvSpPr txBox="1"/>
            <p:nvPr/>
          </p:nvSpPr>
          <p:spPr>
            <a:xfrm>
              <a:off x="5896302" y="4267200"/>
              <a:ext cx="777766" cy="230897"/>
            </a:xfrm>
            <a:prstGeom prst="rect">
              <a:avLst/>
            </a:prstGeom>
            <a:noFill/>
          </p:spPr>
          <p:txBody>
            <a:bodyPr wrap="square" rtlCol="0">
              <a:spAutoFit/>
            </a:bodyPr>
            <a:lstStyle/>
            <a:p>
              <a:pPr algn="ctr">
                <a:lnSpc>
                  <a:spcPct val="85000"/>
                </a:lnSpc>
              </a:pPr>
              <a:r>
                <a:rPr lang="en-US" sz="1050" b="1" dirty="0" smtClean="0">
                  <a:latin typeface="+mn-lt"/>
                </a:rPr>
                <a:t>MP-4104</a:t>
              </a:r>
            </a:p>
          </p:txBody>
        </p:sp>
      </p:grpSp>
      <p:sp>
        <p:nvSpPr>
          <p:cNvPr id="231" name="Freeform 230"/>
          <p:cNvSpPr/>
          <p:nvPr/>
        </p:nvSpPr>
        <p:spPr>
          <a:xfrm>
            <a:off x="2130029" y="6484822"/>
            <a:ext cx="180229" cy="294199"/>
          </a:xfrm>
          <a:custGeom>
            <a:avLst/>
            <a:gdLst>
              <a:gd name="connsiteX0" fmla="*/ 180229 w 180229"/>
              <a:gd name="connsiteY0" fmla="*/ 0 h 294199"/>
              <a:gd name="connsiteX1" fmla="*/ 5301 w 180229"/>
              <a:gd name="connsiteY1" fmla="*/ 119270 h 294199"/>
              <a:gd name="connsiteX2" fmla="*/ 148424 w 180229"/>
              <a:gd name="connsiteY2" fmla="*/ 214685 h 294199"/>
              <a:gd name="connsiteX3" fmla="*/ 68911 w 180229"/>
              <a:gd name="connsiteY3" fmla="*/ 294199 h 294199"/>
            </a:gdLst>
            <a:ahLst/>
            <a:cxnLst>
              <a:cxn ang="0">
                <a:pos x="connsiteX0" y="connsiteY0"/>
              </a:cxn>
              <a:cxn ang="0">
                <a:pos x="connsiteX1" y="connsiteY1"/>
              </a:cxn>
              <a:cxn ang="0">
                <a:pos x="connsiteX2" y="connsiteY2"/>
              </a:cxn>
              <a:cxn ang="0">
                <a:pos x="connsiteX3" y="connsiteY3"/>
              </a:cxn>
            </a:cxnLst>
            <a:rect l="l" t="t" r="r" b="b"/>
            <a:pathLst>
              <a:path w="180229" h="294199">
                <a:moveTo>
                  <a:pt x="180229" y="0"/>
                </a:moveTo>
                <a:cubicBezTo>
                  <a:pt x="95415" y="41744"/>
                  <a:pt x="10602" y="83489"/>
                  <a:pt x="5301" y="119270"/>
                </a:cubicBezTo>
                <a:cubicBezTo>
                  <a:pt x="0" y="155051"/>
                  <a:pt x="137822" y="185530"/>
                  <a:pt x="148424" y="214685"/>
                </a:cubicBezTo>
                <a:cubicBezTo>
                  <a:pt x="159026" y="243840"/>
                  <a:pt x="113968" y="269019"/>
                  <a:pt x="68911" y="2941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1898779" y="6494100"/>
            <a:ext cx="180229" cy="294199"/>
          </a:xfrm>
          <a:custGeom>
            <a:avLst/>
            <a:gdLst>
              <a:gd name="connsiteX0" fmla="*/ 180229 w 180229"/>
              <a:gd name="connsiteY0" fmla="*/ 0 h 294199"/>
              <a:gd name="connsiteX1" fmla="*/ 5301 w 180229"/>
              <a:gd name="connsiteY1" fmla="*/ 119270 h 294199"/>
              <a:gd name="connsiteX2" fmla="*/ 148424 w 180229"/>
              <a:gd name="connsiteY2" fmla="*/ 214685 h 294199"/>
              <a:gd name="connsiteX3" fmla="*/ 68911 w 180229"/>
              <a:gd name="connsiteY3" fmla="*/ 294199 h 294199"/>
            </a:gdLst>
            <a:ahLst/>
            <a:cxnLst>
              <a:cxn ang="0">
                <a:pos x="connsiteX0" y="connsiteY0"/>
              </a:cxn>
              <a:cxn ang="0">
                <a:pos x="connsiteX1" y="connsiteY1"/>
              </a:cxn>
              <a:cxn ang="0">
                <a:pos x="connsiteX2" y="connsiteY2"/>
              </a:cxn>
              <a:cxn ang="0">
                <a:pos x="connsiteX3" y="connsiteY3"/>
              </a:cxn>
            </a:cxnLst>
            <a:rect l="l" t="t" r="r" b="b"/>
            <a:pathLst>
              <a:path w="180229" h="294199">
                <a:moveTo>
                  <a:pt x="180229" y="0"/>
                </a:moveTo>
                <a:cubicBezTo>
                  <a:pt x="95415" y="41744"/>
                  <a:pt x="10602" y="83489"/>
                  <a:pt x="5301" y="119270"/>
                </a:cubicBezTo>
                <a:cubicBezTo>
                  <a:pt x="0" y="155051"/>
                  <a:pt x="137822" y="185530"/>
                  <a:pt x="148424" y="214685"/>
                </a:cubicBezTo>
                <a:cubicBezTo>
                  <a:pt x="159026" y="243840"/>
                  <a:pt x="113968" y="269019"/>
                  <a:pt x="68911" y="2941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8" name="Picture 49" descr="pbx"/>
          <p:cNvPicPr>
            <a:picLocks noChangeAspect="1" noChangeArrowheads="1"/>
          </p:cNvPicPr>
          <p:nvPr/>
        </p:nvPicPr>
        <p:blipFill>
          <a:blip r:embed="rId4" cstate="print"/>
          <a:srcRect/>
          <a:stretch>
            <a:fillRect/>
          </a:stretch>
        </p:blipFill>
        <p:spPr bwMode="auto">
          <a:xfrm>
            <a:off x="398372" y="2587246"/>
            <a:ext cx="291018" cy="309563"/>
          </a:xfrm>
          <a:prstGeom prst="rect">
            <a:avLst/>
          </a:prstGeom>
          <a:noFill/>
          <a:ln w="9525">
            <a:noFill/>
            <a:miter lim="800000"/>
            <a:headEnd/>
            <a:tailEnd/>
          </a:ln>
        </p:spPr>
      </p:pic>
      <p:pic>
        <p:nvPicPr>
          <p:cNvPr id="249" name="Picture 36" descr="router"/>
          <p:cNvPicPr>
            <a:picLocks noChangeAspect="1" noChangeArrowheads="1"/>
          </p:cNvPicPr>
          <p:nvPr/>
        </p:nvPicPr>
        <p:blipFill>
          <a:blip r:embed="rId5" cstate="print"/>
          <a:srcRect/>
          <a:stretch>
            <a:fillRect/>
          </a:stretch>
        </p:blipFill>
        <p:spPr bwMode="auto">
          <a:xfrm>
            <a:off x="355822" y="3182532"/>
            <a:ext cx="316449" cy="233363"/>
          </a:xfrm>
          <a:prstGeom prst="rect">
            <a:avLst/>
          </a:prstGeom>
          <a:noFill/>
          <a:ln w="9525">
            <a:noFill/>
            <a:miter lim="800000"/>
            <a:headEnd/>
            <a:tailEnd/>
          </a:ln>
        </p:spPr>
      </p:pic>
      <p:sp>
        <p:nvSpPr>
          <p:cNvPr id="250" name="TextBox 249"/>
          <p:cNvSpPr txBox="1"/>
          <p:nvPr/>
        </p:nvSpPr>
        <p:spPr>
          <a:xfrm>
            <a:off x="277504" y="2432216"/>
            <a:ext cx="533400" cy="236219"/>
          </a:xfrm>
          <a:prstGeom prst="rect">
            <a:avLst/>
          </a:prstGeom>
          <a:noFill/>
        </p:spPr>
        <p:txBody>
          <a:bodyPr wrap="square" rtlCol="0">
            <a:spAutoFit/>
          </a:bodyPr>
          <a:lstStyle/>
          <a:p>
            <a:pPr algn="ctr">
              <a:lnSpc>
                <a:spcPct val="85000"/>
              </a:lnSpc>
            </a:pPr>
            <a:r>
              <a:rPr lang="en-US" sz="1050" b="1" dirty="0" smtClean="0">
                <a:latin typeface="+mn-lt"/>
              </a:rPr>
              <a:t>PBX</a:t>
            </a:r>
          </a:p>
        </p:txBody>
      </p:sp>
      <p:sp>
        <p:nvSpPr>
          <p:cNvPr id="251" name="TextBox 250"/>
          <p:cNvSpPr txBox="1"/>
          <p:nvPr/>
        </p:nvSpPr>
        <p:spPr>
          <a:xfrm>
            <a:off x="611360" y="2587246"/>
            <a:ext cx="732944" cy="229678"/>
          </a:xfrm>
          <a:prstGeom prst="rect">
            <a:avLst/>
          </a:prstGeom>
          <a:noFill/>
        </p:spPr>
        <p:txBody>
          <a:bodyPr wrap="square" rtlCol="0">
            <a:spAutoFit/>
          </a:bodyPr>
          <a:lstStyle/>
          <a:p>
            <a:pPr algn="ctr">
              <a:lnSpc>
                <a:spcPct val="85000"/>
              </a:lnSpc>
            </a:pPr>
            <a:r>
              <a:rPr lang="en-US" sz="1050" b="1" dirty="0" smtClean="0">
                <a:latin typeface="+mn-lt"/>
              </a:rPr>
              <a:t>16x FXO</a:t>
            </a:r>
          </a:p>
        </p:txBody>
      </p:sp>
      <p:sp>
        <p:nvSpPr>
          <p:cNvPr id="252" name="TextBox 251"/>
          <p:cNvSpPr txBox="1"/>
          <p:nvPr/>
        </p:nvSpPr>
        <p:spPr>
          <a:xfrm>
            <a:off x="562814" y="3201594"/>
            <a:ext cx="777766" cy="229678"/>
          </a:xfrm>
          <a:prstGeom prst="rect">
            <a:avLst/>
          </a:prstGeom>
          <a:noFill/>
        </p:spPr>
        <p:txBody>
          <a:bodyPr wrap="square" rtlCol="0">
            <a:spAutoFit/>
          </a:bodyPr>
          <a:lstStyle/>
          <a:p>
            <a:pPr algn="ctr">
              <a:lnSpc>
                <a:spcPct val="85000"/>
              </a:lnSpc>
            </a:pPr>
            <a:r>
              <a:rPr lang="en-US" sz="1050" b="1" dirty="0" smtClean="0">
                <a:latin typeface="+mn-lt"/>
              </a:rPr>
              <a:t>30Mbps</a:t>
            </a:r>
          </a:p>
        </p:txBody>
      </p:sp>
      <p:sp>
        <p:nvSpPr>
          <p:cNvPr id="253" name="Freeform 252"/>
          <p:cNvSpPr/>
          <p:nvPr/>
        </p:nvSpPr>
        <p:spPr>
          <a:xfrm>
            <a:off x="682152" y="2752782"/>
            <a:ext cx="662152" cy="146558"/>
          </a:xfrm>
          <a:custGeom>
            <a:avLst/>
            <a:gdLst>
              <a:gd name="connsiteX0" fmla="*/ 0 w 583324"/>
              <a:gd name="connsiteY0" fmla="*/ 0 h 110359"/>
              <a:gd name="connsiteX1" fmla="*/ 583324 w 583324"/>
              <a:gd name="connsiteY1" fmla="*/ 0 h 110359"/>
              <a:gd name="connsiteX2" fmla="*/ 583324 w 583324"/>
              <a:gd name="connsiteY2" fmla="*/ 110359 h 110359"/>
            </a:gdLst>
            <a:ahLst/>
            <a:cxnLst>
              <a:cxn ang="0">
                <a:pos x="connsiteX0" y="connsiteY0"/>
              </a:cxn>
              <a:cxn ang="0">
                <a:pos x="connsiteX1" y="connsiteY1"/>
              </a:cxn>
              <a:cxn ang="0">
                <a:pos x="connsiteX2" y="connsiteY2"/>
              </a:cxn>
            </a:cxnLst>
            <a:rect l="l" t="t" r="r" b="b"/>
            <a:pathLst>
              <a:path w="583324" h="110359">
                <a:moveTo>
                  <a:pt x="0" y="0"/>
                </a:moveTo>
                <a:lnTo>
                  <a:pt x="583324" y="0"/>
                </a:lnTo>
                <a:lnTo>
                  <a:pt x="583324" y="11035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Freeform 253"/>
          <p:cNvSpPr/>
          <p:nvPr/>
        </p:nvSpPr>
        <p:spPr>
          <a:xfrm>
            <a:off x="650621" y="3145746"/>
            <a:ext cx="693683" cy="210794"/>
          </a:xfrm>
          <a:custGeom>
            <a:avLst/>
            <a:gdLst>
              <a:gd name="connsiteX0" fmla="*/ 0 w 599090"/>
              <a:gd name="connsiteY0" fmla="*/ 173420 h 173420"/>
              <a:gd name="connsiteX1" fmla="*/ 599090 w 599090"/>
              <a:gd name="connsiteY1" fmla="*/ 173420 h 173420"/>
              <a:gd name="connsiteX2" fmla="*/ 599090 w 599090"/>
              <a:gd name="connsiteY2" fmla="*/ 0 h 173420"/>
            </a:gdLst>
            <a:ahLst/>
            <a:cxnLst>
              <a:cxn ang="0">
                <a:pos x="connsiteX0" y="connsiteY0"/>
              </a:cxn>
              <a:cxn ang="0">
                <a:pos x="connsiteX1" y="connsiteY1"/>
              </a:cxn>
              <a:cxn ang="0">
                <a:pos x="connsiteX2" y="connsiteY2"/>
              </a:cxn>
            </a:cxnLst>
            <a:rect l="l" t="t" r="r" b="b"/>
            <a:pathLst>
              <a:path w="599090" h="173420">
                <a:moveTo>
                  <a:pt x="0" y="173420"/>
                </a:moveTo>
                <a:lnTo>
                  <a:pt x="599090" y="173420"/>
                </a:lnTo>
                <a:lnTo>
                  <a:pt x="59909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5" name="Picture 27" descr="modem"/>
          <p:cNvPicPr>
            <a:picLocks noChangeAspect="1" noChangeArrowheads="1"/>
          </p:cNvPicPr>
          <p:nvPr/>
        </p:nvPicPr>
        <p:blipFill>
          <a:blip r:embed="rId8" cstate="print"/>
          <a:srcRect/>
          <a:stretch>
            <a:fillRect/>
          </a:stretch>
        </p:blipFill>
        <p:spPr bwMode="auto">
          <a:xfrm>
            <a:off x="367352" y="2948244"/>
            <a:ext cx="306145" cy="173037"/>
          </a:xfrm>
          <a:prstGeom prst="rect">
            <a:avLst/>
          </a:prstGeom>
          <a:noFill/>
          <a:ln w="9525">
            <a:noFill/>
            <a:miter lim="800000"/>
            <a:headEnd/>
            <a:tailEnd/>
          </a:ln>
        </p:spPr>
      </p:pic>
      <p:sp>
        <p:nvSpPr>
          <p:cNvPr id="256" name="TextBox 255"/>
          <p:cNvSpPr txBox="1"/>
          <p:nvPr/>
        </p:nvSpPr>
        <p:spPr>
          <a:xfrm>
            <a:off x="552736" y="2899340"/>
            <a:ext cx="719303" cy="230897"/>
          </a:xfrm>
          <a:prstGeom prst="rect">
            <a:avLst/>
          </a:prstGeom>
          <a:noFill/>
        </p:spPr>
        <p:txBody>
          <a:bodyPr wrap="square" rtlCol="0">
            <a:spAutoFit/>
          </a:bodyPr>
          <a:lstStyle/>
          <a:p>
            <a:pPr algn="ctr">
              <a:lnSpc>
                <a:spcPct val="85000"/>
              </a:lnSpc>
            </a:pPr>
            <a:r>
              <a:rPr lang="en-US" sz="1050" b="1" dirty="0" smtClean="0">
                <a:latin typeface="+mn-lt"/>
              </a:rPr>
              <a:t>10xV24</a:t>
            </a:r>
          </a:p>
        </p:txBody>
      </p:sp>
      <p:cxnSp>
        <p:nvCxnSpPr>
          <p:cNvPr id="257" name="Straight Connector 256"/>
          <p:cNvCxnSpPr/>
          <p:nvPr/>
        </p:nvCxnSpPr>
        <p:spPr>
          <a:xfrm>
            <a:off x="658504" y="3051740"/>
            <a:ext cx="53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xt Box 9"/>
          <p:cNvSpPr txBox="1">
            <a:spLocks noChangeArrowheads="1"/>
          </p:cNvSpPr>
          <p:nvPr/>
        </p:nvSpPr>
        <p:spPr bwMode="auto">
          <a:xfrm>
            <a:off x="1559256" y="2895600"/>
            <a:ext cx="1125630" cy="323165"/>
          </a:xfrm>
          <a:prstGeom prst="rect">
            <a:avLst/>
          </a:prstGeom>
          <a:noFill/>
          <a:ln w="9525">
            <a:noFill/>
            <a:miter lim="800000"/>
            <a:headEnd/>
            <a:tailEnd/>
          </a:ln>
        </p:spPr>
        <p:txBody>
          <a:bodyPr wrap="square" lIns="0" tIns="0" rIns="0" bIns="0" anchor="ctr" anchorCtr="1">
            <a:spAutoFit/>
          </a:bodyPr>
          <a:lstStyle/>
          <a:p>
            <a:pPr algn="ctr"/>
            <a:r>
              <a:rPr lang="en-US" sz="1050" dirty="0" smtClean="0">
                <a:latin typeface="Arial" charset="0"/>
                <a:cs typeface="Arial" charset="0"/>
              </a:rPr>
              <a:t>STM-1 </a:t>
            </a:r>
          </a:p>
          <a:p>
            <a:pPr algn="ctr"/>
            <a:r>
              <a:rPr lang="en-US" sz="1050" dirty="0" smtClean="0">
                <a:latin typeface="Arial" charset="0"/>
                <a:cs typeface="Arial" charset="0"/>
              </a:rPr>
              <a:t>Ring</a:t>
            </a:r>
            <a:endParaRPr lang="en-US" sz="1050" dirty="0">
              <a:latin typeface="Arial" charset="0"/>
              <a:cs typeface="Arial" charset="0"/>
            </a:endParaRPr>
          </a:p>
        </p:txBody>
      </p:sp>
      <p:sp>
        <p:nvSpPr>
          <p:cNvPr id="273" name="TextBox 272"/>
          <p:cNvSpPr txBox="1"/>
          <p:nvPr/>
        </p:nvSpPr>
        <p:spPr>
          <a:xfrm>
            <a:off x="506104" y="4101152"/>
            <a:ext cx="777766" cy="229678"/>
          </a:xfrm>
          <a:prstGeom prst="rect">
            <a:avLst/>
          </a:prstGeom>
          <a:noFill/>
        </p:spPr>
        <p:txBody>
          <a:bodyPr wrap="square" rtlCol="0">
            <a:spAutoFit/>
          </a:bodyPr>
          <a:lstStyle/>
          <a:p>
            <a:pPr algn="ctr">
              <a:lnSpc>
                <a:spcPct val="85000"/>
              </a:lnSpc>
            </a:pPr>
            <a:r>
              <a:rPr lang="en-US" sz="1050" b="1" dirty="0" smtClean="0">
                <a:latin typeface="+mn-lt"/>
              </a:rPr>
              <a:t>20Mbps</a:t>
            </a:r>
          </a:p>
        </p:txBody>
      </p:sp>
      <p:cxnSp>
        <p:nvCxnSpPr>
          <p:cNvPr id="284" name="Straight Connector 283"/>
          <p:cNvCxnSpPr/>
          <p:nvPr/>
        </p:nvCxnSpPr>
        <p:spPr>
          <a:xfrm rot="5400000">
            <a:off x="3295936" y="22098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TextBox 285"/>
          <p:cNvSpPr txBox="1"/>
          <p:nvPr/>
        </p:nvSpPr>
        <p:spPr>
          <a:xfrm>
            <a:off x="2934258" y="2098344"/>
            <a:ext cx="777766" cy="230897"/>
          </a:xfrm>
          <a:prstGeom prst="rect">
            <a:avLst/>
          </a:prstGeom>
          <a:noFill/>
        </p:spPr>
        <p:txBody>
          <a:bodyPr wrap="square" rtlCol="0">
            <a:spAutoFit/>
          </a:bodyPr>
          <a:lstStyle/>
          <a:p>
            <a:pPr algn="ctr">
              <a:lnSpc>
                <a:spcPct val="85000"/>
              </a:lnSpc>
            </a:pPr>
            <a:r>
              <a:rPr lang="en-US" sz="1050" b="1" dirty="0" smtClean="0">
                <a:latin typeface="+mn-lt"/>
              </a:rPr>
              <a:t>STM-4</a:t>
            </a:r>
          </a:p>
        </p:txBody>
      </p:sp>
      <p:cxnSp>
        <p:nvCxnSpPr>
          <p:cNvPr id="288" name="Elbow Connector 287"/>
          <p:cNvCxnSpPr/>
          <p:nvPr/>
        </p:nvCxnSpPr>
        <p:spPr>
          <a:xfrm rot="16200000" flipV="1">
            <a:off x="2923034" y="1581001"/>
            <a:ext cx="335414" cy="312583"/>
          </a:xfrm>
          <a:prstGeom prst="bentConnector3">
            <a:avLst>
              <a:gd name="adj1" fmla="val 117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397160" y="16764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Elbow Connector 303"/>
          <p:cNvCxnSpPr>
            <a:stCxn id="267" idx="3"/>
            <a:endCxn id="95" idx="1"/>
          </p:cNvCxnSpPr>
          <p:nvPr/>
        </p:nvCxnSpPr>
        <p:spPr>
          <a:xfrm flipV="1">
            <a:off x="3930560" y="1678782"/>
            <a:ext cx="465160" cy="23241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67" name="Picture 42" descr="rad1"/>
          <p:cNvPicPr>
            <a:picLocks noChangeAspect="1" noChangeArrowheads="1"/>
          </p:cNvPicPr>
          <p:nvPr/>
        </p:nvPicPr>
        <p:blipFill>
          <a:blip r:embed="rId12" cstate="print"/>
          <a:srcRect/>
          <a:stretch>
            <a:fillRect/>
          </a:stretch>
        </p:blipFill>
        <p:spPr bwMode="auto">
          <a:xfrm>
            <a:off x="3124200" y="1764590"/>
            <a:ext cx="806360" cy="293222"/>
          </a:xfrm>
          <a:prstGeom prst="rect">
            <a:avLst/>
          </a:prstGeom>
          <a:noFill/>
          <a:ln w="9525">
            <a:noFill/>
            <a:miter lim="800000"/>
            <a:headEnd/>
            <a:tailEnd/>
          </a:ln>
        </p:spPr>
      </p:pic>
      <p:sp>
        <p:nvSpPr>
          <p:cNvPr id="186" name="TextBox 185"/>
          <p:cNvSpPr txBox="1"/>
          <p:nvPr/>
        </p:nvSpPr>
        <p:spPr>
          <a:xfrm>
            <a:off x="3102592" y="1815152"/>
            <a:ext cx="945932" cy="229678"/>
          </a:xfrm>
          <a:prstGeom prst="rect">
            <a:avLst/>
          </a:prstGeom>
          <a:noFill/>
        </p:spPr>
        <p:txBody>
          <a:bodyPr wrap="square" rtlCol="0">
            <a:spAutoFit/>
          </a:bodyPr>
          <a:lstStyle/>
          <a:p>
            <a:pPr algn="ctr">
              <a:lnSpc>
                <a:spcPct val="85000"/>
              </a:lnSpc>
            </a:pPr>
            <a:r>
              <a:rPr lang="en-US" sz="1050" b="1" dirty="0" smtClean="0">
                <a:latin typeface="+mn-lt"/>
              </a:rPr>
              <a:t>MP-4104</a:t>
            </a:r>
          </a:p>
        </p:txBody>
      </p:sp>
      <p:sp>
        <p:nvSpPr>
          <p:cNvPr id="54" name="Freeform 28"/>
          <p:cNvSpPr>
            <a:spLocks/>
          </p:cNvSpPr>
          <p:nvPr/>
        </p:nvSpPr>
        <p:spPr bwMode="auto">
          <a:xfrm>
            <a:off x="5095807" y="1219200"/>
            <a:ext cx="1152593" cy="76200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0" y="537"/>
                  <a:pt x="801" y="543"/>
                </a:cubicBezTo>
                <a:cubicBezTo>
                  <a:pt x="792" y="549"/>
                  <a:pt x="779" y="551"/>
                  <a:pt x="770" y="554"/>
                </a:cubicBezTo>
                <a:cubicBezTo>
                  <a:pt x="761" y="557"/>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FFFF"/>
              </a:gs>
              <a:gs pos="100000">
                <a:srgbClr val="FFE895"/>
              </a:gs>
            </a:gsLst>
            <a:path path="rect">
              <a:fillToRect l="50000" t="50000" r="50000" b="50000"/>
            </a:path>
          </a:gradFill>
          <a:ln w="9525">
            <a:noFill/>
            <a:round/>
            <a:headEnd/>
            <a:tailEnd/>
          </a:ln>
          <a:effectLst>
            <a:prstShdw prst="shdw17" dist="17961" dir="2700000">
              <a:srgbClr val="998B59"/>
            </a:prstShdw>
          </a:effectLst>
        </p:spPr>
        <p:txBody>
          <a:bodyPr wrap="none" anchor="ctr"/>
          <a:lstStyle/>
          <a:p>
            <a:endParaRPr lang="en-US"/>
          </a:p>
        </p:txBody>
      </p:sp>
      <p:sp>
        <p:nvSpPr>
          <p:cNvPr id="55" name="Text Box 11"/>
          <p:cNvSpPr txBox="1">
            <a:spLocks noChangeArrowheads="1"/>
          </p:cNvSpPr>
          <p:nvPr/>
        </p:nvSpPr>
        <p:spPr bwMode="auto">
          <a:xfrm>
            <a:off x="5500463" y="1566029"/>
            <a:ext cx="410369" cy="184666"/>
          </a:xfrm>
          <a:prstGeom prst="rect">
            <a:avLst/>
          </a:prstGeom>
          <a:noFill/>
          <a:ln w="9525">
            <a:noFill/>
            <a:miter lim="800000"/>
            <a:headEnd/>
            <a:tailEnd/>
          </a:ln>
        </p:spPr>
        <p:txBody>
          <a:bodyPr wrap="none" lIns="0" tIns="0" rIns="0" bIns="0" anchor="ctr" anchorCtr="1">
            <a:spAutoFit/>
          </a:bodyPr>
          <a:lstStyle/>
          <a:p>
            <a:r>
              <a:rPr lang="en-US" sz="1200" dirty="0" smtClean="0">
                <a:latin typeface="Arial" charset="0"/>
                <a:cs typeface="Arial" charset="0"/>
              </a:rPr>
              <a:t>PSTN</a:t>
            </a:r>
            <a:endParaRPr lang="en-US" sz="1200" dirty="0">
              <a:latin typeface="Arial" charset="0"/>
              <a:cs typeface="Arial" charset="0"/>
            </a:endParaRPr>
          </a:p>
        </p:txBody>
      </p:sp>
      <p:sp>
        <p:nvSpPr>
          <p:cNvPr id="315" name="TextBox 314"/>
          <p:cNvSpPr txBox="1"/>
          <p:nvPr/>
        </p:nvSpPr>
        <p:spPr>
          <a:xfrm>
            <a:off x="6547512" y="4482152"/>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326" name="TextBox 325"/>
          <p:cNvSpPr txBox="1"/>
          <p:nvPr/>
        </p:nvSpPr>
        <p:spPr>
          <a:xfrm>
            <a:off x="2460008" y="1900456"/>
            <a:ext cx="777766" cy="229678"/>
          </a:xfrm>
          <a:prstGeom prst="rect">
            <a:avLst/>
          </a:prstGeom>
          <a:noFill/>
        </p:spPr>
        <p:txBody>
          <a:bodyPr wrap="square" rtlCol="0">
            <a:spAutoFit/>
          </a:bodyPr>
          <a:lstStyle/>
          <a:p>
            <a:pPr algn="ctr">
              <a:lnSpc>
                <a:spcPct val="85000"/>
              </a:lnSpc>
            </a:pPr>
            <a:r>
              <a:rPr lang="en-US" sz="1000" b="1" dirty="0" smtClean="0"/>
              <a:t>16</a:t>
            </a:r>
            <a:r>
              <a:rPr lang="en-US" sz="1000" b="1" dirty="0" smtClean="0">
                <a:latin typeface="+mn-lt"/>
              </a:rPr>
              <a:t>0Mbps</a:t>
            </a:r>
          </a:p>
        </p:txBody>
      </p:sp>
      <p:sp>
        <p:nvSpPr>
          <p:cNvPr id="327" name="TextBox 326"/>
          <p:cNvSpPr txBox="1"/>
          <p:nvPr/>
        </p:nvSpPr>
        <p:spPr>
          <a:xfrm>
            <a:off x="3657600" y="2223448"/>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18</a:t>
            </a:r>
          </a:p>
        </p:txBody>
      </p:sp>
      <p:sp>
        <p:nvSpPr>
          <p:cNvPr id="328" name="TextBox 327"/>
          <p:cNvSpPr txBox="1"/>
          <p:nvPr/>
        </p:nvSpPr>
        <p:spPr>
          <a:xfrm>
            <a:off x="2286000" y="32004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19</a:t>
            </a:r>
          </a:p>
        </p:txBody>
      </p:sp>
      <p:sp>
        <p:nvSpPr>
          <p:cNvPr id="331" name="TextBox 330"/>
          <p:cNvSpPr txBox="1"/>
          <p:nvPr/>
        </p:nvSpPr>
        <p:spPr>
          <a:xfrm>
            <a:off x="4132992" y="2745472"/>
            <a:ext cx="719303" cy="230897"/>
          </a:xfrm>
          <a:prstGeom prst="rect">
            <a:avLst/>
          </a:prstGeom>
          <a:noFill/>
        </p:spPr>
        <p:txBody>
          <a:bodyPr wrap="square" rtlCol="0">
            <a:spAutoFit/>
          </a:bodyPr>
          <a:lstStyle/>
          <a:p>
            <a:pPr algn="ctr">
              <a:lnSpc>
                <a:spcPct val="85000"/>
              </a:lnSpc>
            </a:pPr>
            <a:r>
              <a:rPr lang="en-US" sz="1050" b="1" dirty="0" smtClean="0">
                <a:latin typeface="+mn-lt"/>
              </a:rPr>
              <a:t>12xV24</a:t>
            </a:r>
          </a:p>
        </p:txBody>
      </p:sp>
      <p:sp>
        <p:nvSpPr>
          <p:cNvPr id="332" name="Freeform 331"/>
          <p:cNvSpPr/>
          <p:nvPr/>
        </p:nvSpPr>
        <p:spPr>
          <a:xfrm>
            <a:off x="4548871" y="2967502"/>
            <a:ext cx="286603" cy="81887"/>
          </a:xfrm>
          <a:custGeom>
            <a:avLst/>
            <a:gdLst>
              <a:gd name="connsiteX0" fmla="*/ 286603 w 286603"/>
              <a:gd name="connsiteY0" fmla="*/ 0 h 81887"/>
              <a:gd name="connsiteX1" fmla="*/ 286603 w 286603"/>
              <a:gd name="connsiteY1" fmla="*/ 81887 h 81887"/>
              <a:gd name="connsiteX2" fmla="*/ 0 w 286603"/>
              <a:gd name="connsiteY2" fmla="*/ 81887 h 81887"/>
            </a:gdLst>
            <a:ahLst/>
            <a:cxnLst>
              <a:cxn ang="0">
                <a:pos x="connsiteX0" y="connsiteY0"/>
              </a:cxn>
              <a:cxn ang="0">
                <a:pos x="connsiteX1" y="connsiteY1"/>
              </a:cxn>
              <a:cxn ang="0">
                <a:pos x="connsiteX2" y="connsiteY2"/>
              </a:cxn>
            </a:cxnLst>
            <a:rect l="l" t="t" r="r" b="b"/>
            <a:pathLst>
              <a:path w="286603" h="81887">
                <a:moveTo>
                  <a:pt x="286603" y="0"/>
                </a:moveTo>
                <a:lnTo>
                  <a:pt x="286603" y="81887"/>
                </a:lnTo>
                <a:lnTo>
                  <a:pt x="0" y="818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Freeform 332"/>
          <p:cNvSpPr/>
          <p:nvPr/>
        </p:nvSpPr>
        <p:spPr>
          <a:xfrm>
            <a:off x="4487874" y="2894606"/>
            <a:ext cx="376056" cy="182090"/>
          </a:xfrm>
          <a:custGeom>
            <a:avLst/>
            <a:gdLst>
              <a:gd name="connsiteX0" fmla="*/ 286603 w 286603"/>
              <a:gd name="connsiteY0" fmla="*/ 0 h 81887"/>
              <a:gd name="connsiteX1" fmla="*/ 286603 w 286603"/>
              <a:gd name="connsiteY1" fmla="*/ 81887 h 81887"/>
              <a:gd name="connsiteX2" fmla="*/ 0 w 286603"/>
              <a:gd name="connsiteY2" fmla="*/ 81887 h 81887"/>
            </a:gdLst>
            <a:ahLst/>
            <a:cxnLst>
              <a:cxn ang="0">
                <a:pos x="connsiteX0" y="connsiteY0"/>
              </a:cxn>
              <a:cxn ang="0">
                <a:pos x="connsiteX1" y="connsiteY1"/>
              </a:cxn>
              <a:cxn ang="0">
                <a:pos x="connsiteX2" y="connsiteY2"/>
              </a:cxn>
            </a:cxnLst>
            <a:rect l="l" t="t" r="r" b="b"/>
            <a:pathLst>
              <a:path w="286603" h="81887">
                <a:moveTo>
                  <a:pt x="286603" y="0"/>
                </a:moveTo>
                <a:lnTo>
                  <a:pt x="286603" y="81887"/>
                </a:lnTo>
                <a:lnTo>
                  <a:pt x="0" y="818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Freeform 333"/>
          <p:cNvSpPr/>
          <p:nvPr/>
        </p:nvSpPr>
        <p:spPr>
          <a:xfrm>
            <a:off x="4521514" y="2918358"/>
            <a:ext cx="376056" cy="182090"/>
          </a:xfrm>
          <a:custGeom>
            <a:avLst/>
            <a:gdLst>
              <a:gd name="connsiteX0" fmla="*/ 286603 w 286603"/>
              <a:gd name="connsiteY0" fmla="*/ 0 h 81887"/>
              <a:gd name="connsiteX1" fmla="*/ 286603 w 286603"/>
              <a:gd name="connsiteY1" fmla="*/ 81887 h 81887"/>
              <a:gd name="connsiteX2" fmla="*/ 0 w 286603"/>
              <a:gd name="connsiteY2" fmla="*/ 81887 h 81887"/>
            </a:gdLst>
            <a:ahLst/>
            <a:cxnLst>
              <a:cxn ang="0">
                <a:pos x="connsiteX0" y="connsiteY0"/>
              </a:cxn>
              <a:cxn ang="0">
                <a:pos x="connsiteX1" y="connsiteY1"/>
              </a:cxn>
              <a:cxn ang="0">
                <a:pos x="connsiteX2" y="connsiteY2"/>
              </a:cxn>
            </a:cxnLst>
            <a:rect l="l" t="t" r="r" b="b"/>
            <a:pathLst>
              <a:path w="286603" h="81887">
                <a:moveTo>
                  <a:pt x="286603" y="0"/>
                </a:moveTo>
                <a:lnTo>
                  <a:pt x="286603" y="81887"/>
                </a:lnTo>
                <a:lnTo>
                  <a:pt x="0" y="818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TextBox 335"/>
          <p:cNvSpPr txBox="1"/>
          <p:nvPr/>
        </p:nvSpPr>
        <p:spPr>
          <a:xfrm>
            <a:off x="4862936" y="3007428"/>
            <a:ext cx="777766" cy="230897"/>
          </a:xfrm>
          <a:prstGeom prst="rect">
            <a:avLst/>
          </a:prstGeom>
          <a:noFill/>
        </p:spPr>
        <p:txBody>
          <a:bodyPr wrap="square" rtlCol="0">
            <a:spAutoFit/>
          </a:bodyPr>
          <a:lstStyle/>
          <a:p>
            <a:pPr algn="ctr">
              <a:lnSpc>
                <a:spcPct val="85000"/>
              </a:lnSpc>
            </a:pPr>
            <a:r>
              <a:rPr lang="en-US" sz="1050" b="1" dirty="0" err="1" smtClean="0">
                <a:latin typeface="+mn-lt"/>
              </a:rPr>
              <a:t>GbE</a:t>
            </a:r>
            <a:endParaRPr lang="en-US" sz="1050" b="1" dirty="0" smtClean="0">
              <a:latin typeface="+mn-lt"/>
            </a:endParaRPr>
          </a:p>
        </p:txBody>
      </p:sp>
      <p:pic>
        <p:nvPicPr>
          <p:cNvPr id="330" name="Picture 27" descr="modem"/>
          <p:cNvPicPr>
            <a:picLocks noChangeAspect="1" noChangeArrowheads="1"/>
          </p:cNvPicPr>
          <p:nvPr/>
        </p:nvPicPr>
        <p:blipFill>
          <a:blip r:embed="rId8" cstate="print"/>
          <a:srcRect/>
          <a:stretch>
            <a:fillRect/>
          </a:stretch>
        </p:blipFill>
        <p:spPr bwMode="auto">
          <a:xfrm>
            <a:off x="4724400" y="2805752"/>
            <a:ext cx="306145" cy="173037"/>
          </a:xfrm>
          <a:prstGeom prst="rect">
            <a:avLst/>
          </a:prstGeom>
          <a:noFill/>
          <a:ln w="9525">
            <a:noFill/>
            <a:miter lim="800000"/>
            <a:headEnd/>
            <a:tailEnd/>
          </a:ln>
        </p:spPr>
      </p:pic>
      <p:cxnSp>
        <p:nvCxnSpPr>
          <p:cNvPr id="245" name="Straight Connector 244"/>
          <p:cNvCxnSpPr/>
          <p:nvPr/>
        </p:nvCxnSpPr>
        <p:spPr>
          <a:xfrm rot="5400000">
            <a:off x="8267700" y="3619500"/>
            <a:ext cx="2286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5" name="Rounded Rectangle 264"/>
          <p:cNvSpPr/>
          <p:nvPr/>
        </p:nvSpPr>
        <p:spPr>
          <a:xfrm>
            <a:off x="6477000" y="1524000"/>
            <a:ext cx="990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8" name="Rounded Rectangle 267"/>
          <p:cNvSpPr/>
          <p:nvPr/>
        </p:nvSpPr>
        <p:spPr>
          <a:xfrm>
            <a:off x="7543800" y="1004248"/>
            <a:ext cx="990600" cy="644856"/>
          </a:xfrm>
          <a:prstGeom prst="round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89" name="Group 288"/>
          <p:cNvGrpSpPr/>
          <p:nvPr/>
        </p:nvGrpSpPr>
        <p:grpSpPr>
          <a:xfrm>
            <a:off x="7911152" y="1053152"/>
            <a:ext cx="304800" cy="242248"/>
            <a:chOff x="8556008" y="1891352"/>
            <a:chExt cx="304800" cy="242248"/>
          </a:xfrm>
        </p:grpSpPr>
        <p:cxnSp>
          <p:nvCxnSpPr>
            <p:cNvPr id="279" name="Straight Connector 278"/>
            <p:cNvCxnSpPr/>
            <p:nvPr/>
          </p:nvCxnSpPr>
          <p:spPr>
            <a:xfrm rot="5400000" flipH="1" flipV="1">
              <a:off x="8610600" y="205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8556008" y="1981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flipH="1" flipV="1">
              <a:off x="8765844" y="192945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flipH="1" flipV="1">
              <a:off x="8572500" y="202726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0" name="Group 289"/>
          <p:cNvGrpSpPr/>
          <p:nvPr/>
        </p:nvGrpSpPr>
        <p:grpSpPr>
          <a:xfrm>
            <a:off x="6844352" y="1586552"/>
            <a:ext cx="304800" cy="242248"/>
            <a:chOff x="8556008" y="1891352"/>
            <a:chExt cx="304800" cy="242248"/>
          </a:xfrm>
        </p:grpSpPr>
        <p:cxnSp>
          <p:nvCxnSpPr>
            <p:cNvPr id="291" name="Straight Connector 290"/>
            <p:cNvCxnSpPr/>
            <p:nvPr/>
          </p:nvCxnSpPr>
          <p:spPr>
            <a:xfrm rot="5400000" flipH="1" flipV="1">
              <a:off x="8610600" y="205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8556008" y="1981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5400000" flipH="1" flipV="1">
              <a:off x="8765844" y="192945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flipH="1" flipV="1">
              <a:off x="8572500" y="202726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5791200" y="2119952"/>
            <a:ext cx="304800" cy="242248"/>
            <a:chOff x="8556008" y="1891352"/>
            <a:chExt cx="304800" cy="242248"/>
          </a:xfrm>
        </p:grpSpPr>
        <p:cxnSp>
          <p:nvCxnSpPr>
            <p:cNvPr id="296" name="Straight Connector 295"/>
            <p:cNvCxnSpPr/>
            <p:nvPr/>
          </p:nvCxnSpPr>
          <p:spPr>
            <a:xfrm rot="5400000" flipH="1" flipV="1">
              <a:off x="8610600" y="205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8556008" y="19812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flipH="1" flipV="1">
              <a:off x="8765844" y="192945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5400000" flipH="1" flipV="1">
              <a:off x="8572500" y="202726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3" name="Freeform 302"/>
          <p:cNvSpPr/>
          <p:nvPr/>
        </p:nvSpPr>
        <p:spPr>
          <a:xfrm>
            <a:off x="3875964" y="1501254"/>
            <a:ext cx="4135272" cy="996286"/>
          </a:xfrm>
          <a:custGeom>
            <a:avLst/>
            <a:gdLst>
              <a:gd name="connsiteX0" fmla="*/ 4135272 w 4135272"/>
              <a:gd name="connsiteY0" fmla="*/ 0 h 996286"/>
              <a:gd name="connsiteX1" fmla="*/ 4135272 w 4135272"/>
              <a:gd name="connsiteY1" fmla="*/ 450376 h 996286"/>
              <a:gd name="connsiteX2" fmla="*/ 3084394 w 4135272"/>
              <a:gd name="connsiteY2" fmla="*/ 450376 h 996286"/>
              <a:gd name="connsiteX3" fmla="*/ 3084394 w 4135272"/>
              <a:gd name="connsiteY3" fmla="*/ 996286 h 996286"/>
              <a:gd name="connsiteX4" fmla="*/ 0 w 4135272"/>
              <a:gd name="connsiteY4" fmla="*/ 996286 h 99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272" h="996286">
                <a:moveTo>
                  <a:pt x="4135272" y="0"/>
                </a:moveTo>
                <a:lnTo>
                  <a:pt x="4135272" y="450376"/>
                </a:lnTo>
                <a:lnTo>
                  <a:pt x="3084394" y="450376"/>
                </a:lnTo>
                <a:lnTo>
                  <a:pt x="3084394" y="996286"/>
                </a:lnTo>
                <a:lnTo>
                  <a:pt x="0" y="99628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6" name="Picture 59" descr="rad6a"/>
          <p:cNvPicPr>
            <a:picLocks noChangeAspect="1" noChangeArrowheads="1"/>
          </p:cNvPicPr>
          <p:nvPr/>
        </p:nvPicPr>
        <p:blipFill>
          <a:blip r:embed="rId13" cstate="print"/>
          <a:srcRect/>
          <a:stretch>
            <a:fillRect/>
          </a:stretch>
        </p:blipFill>
        <p:spPr bwMode="auto">
          <a:xfrm>
            <a:off x="5638800" y="2362200"/>
            <a:ext cx="530054" cy="228601"/>
          </a:xfrm>
          <a:prstGeom prst="rect">
            <a:avLst/>
          </a:prstGeom>
          <a:noFill/>
          <a:ln w="9525">
            <a:noFill/>
            <a:miter lim="800000"/>
            <a:headEnd/>
            <a:tailEnd/>
          </a:ln>
        </p:spPr>
      </p:pic>
      <p:pic>
        <p:nvPicPr>
          <p:cNvPr id="266" name="Picture 59" descr="rad6a"/>
          <p:cNvPicPr>
            <a:picLocks noChangeAspect="1" noChangeArrowheads="1"/>
          </p:cNvPicPr>
          <p:nvPr/>
        </p:nvPicPr>
        <p:blipFill>
          <a:blip r:embed="rId13" cstate="print"/>
          <a:srcRect/>
          <a:stretch>
            <a:fillRect/>
          </a:stretch>
        </p:blipFill>
        <p:spPr bwMode="auto">
          <a:xfrm>
            <a:off x="6705600" y="1828800"/>
            <a:ext cx="530054" cy="228601"/>
          </a:xfrm>
          <a:prstGeom prst="rect">
            <a:avLst/>
          </a:prstGeom>
          <a:noFill/>
          <a:ln w="9525">
            <a:noFill/>
            <a:miter lim="800000"/>
            <a:headEnd/>
            <a:tailEnd/>
          </a:ln>
        </p:spPr>
      </p:pic>
      <p:pic>
        <p:nvPicPr>
          <p:cNvPr id="272" name="Picture 59" descr="rad6a"/>
          <p:cNvPicPr>
            <a:picLocks noChangeAspect="1" noChangeArrowheads="1"/>
          </p:cNvPicPr>
          <p:nvPr/>
        </p:nvPicPr>
        <p:blipFill>
          <a:blip r:embed="rId13" cstate="print"/>
          <a:srcRect/>
          <a:stretch>
            <a:fillRect/>
          </a:stretch>
        </p:blipFill>
        <p:spPr bwMode="auto">
          <a:xfrm>
            <a:off x="7772400" y="1295400"/>
            <a:ext cx="530054" cy="228601"/>
          </a:xfrm>
          <a:prstGeom prst="rect">
            <a:avLst/>
          </a:prstGeom>
          <a:noFill/>
          <a:ln w="9525">
            <a:noFill/>
            <a:miter lim="800000"/>
            <a:headEnd/>
            <a:tailEnd/>
          </a:ln>
        </p:spPr>
      </p:pic>
      <p:sp>
        <p:nvSpPr>
          <p:cNvPr id="305" name="TextBox 304"/>
          <p:cNvSpPr txBox="1"/>
          <p:nvPr/>
        </p:nvSpPr>
        <p:spPr>
          <a:xfrm>
            <a:off x="7350456" y="1779896"/>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306" name="TextBox 305"/>
          <p:cNvSpPr txBox="1"/>
          <p:nvPr/>
        </p:nvSpPr>
        <p:spPr>
          <a:xfrm>
            <a:off x="6248400" y="2332607"/>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307" name="TextBox 306"/>
          <p:cNvSpPr txBox="1"/>
          <p:nvPr/>
        </p:nvSpPr>
        <p:spPr>
          <a:xfrm>
            <a:off x="4683456" y="2332607"/>
            <a:ext cx="777766" cy="230897"/>
          </a:xfrm>
          <a:prstGeom prst="rect">
            <a:avLst/>
          </a:prstGeom>
          <a:noFill/>
        </p:spPr>
        <p:txBody>
          <a:bodyPr wrap="square" rtlCol="0">
            <a:spAutoFit/>
          </a:bodyPr>
          <a:lstStyle/>
          <a:p>
            <a:pPr algn="ctr">
              <a:lnSpc>
                <a:spcPct val="85000"/>
              </a:lnSpc>
            </a:pPr>
            <a:r>
              <a:rPr lang="en-US" sz="1050" b="1" dirty="0" smtClean="0">
                <a:latin typeface="+mn-lt"/>
              </a:rPr>
              <a:t>2W</a:t>
            </a:r>
          </a:p>
        </p:txBody>
      </p:sp>
      <p:sp>
        <p:nvSpPr>
          <p:cNvPr id="308" name="TextBox 307"/>
          <p:cNvSpPr txBox="1"/>
          <p:nvPr/>
        </p:nvSpPr>
        <p:spPr>
          <a:xfrm>
            <a:off x="5562600" y="2547584"/>
            <a:ext cx="777766" cy="230897"/>
          </a:xfrm>
          <a:prstGeom prst="rect">
            <a:avLst/>
          </a:prstGeom>
          <a:noFill/>
        </p:spPr>
        <p:txBody>
          <a:bodyPr wrap="square" rtlCol="0">
            <a:spAutoFit/>
          </a:bodyPr>
          <a:lstStyle/>
          <a:p>
            <a:pPr algn="ctr">
              <a:lnSpc>
                <a:spcPct val="85000"/>
              </a:lnSpc>
            </a:pPr>
            <a:r>
              <a:rPr lang="en-US" sz="1050" b="1" dirty="0" smtClean="0">
                <a:latin typeface="+mn-lt"/>
              </a:rPr>
              <a:t>ASMi-54</a:t>
            </a:r>
          </a:p>
        </p:txBody>
      </p:sp>
      <p:sp>
        <p:nvSpPr>
          <p:cNvPr id="309" name="TextBox 308"/>
          <p:cNvSpPr txBox="1"/>
          <p:nvPr/>
        </p:nvSpPr>
        <p:spPr>
          <a:xfrm>
            <a:off x="6559042" y="2014159"/>
            <a:ext cx="777766" cy="230897"/>
          </a:xfrm>
          <a:prstGeom prst="rect">
            <a:avLst/>
          </a:prstGeom>
          <a:noFill/>
        </p:spPr>
        <p:txBody>
          <a:bodyPr wrap="square" rtlCol="0">
            <a:spAutoFit/>
          </a:bodyPr>
          <a:lstStyle/>
          <a:p>
            <a:pPr algn="ctr">
              <a:lnSpc>
                <a:spcPct val="85000"/>
              </a:lnSpc>
            </a:pPr>
            <a:r>
              <a:rPr lang="en-US" sz="1050" b="1" dirty="0" smtClean="0">
                <a:latin typeface="+mn-lt"/>
              </a:rPr>
              <a:t>ASMi-54</a:t>
            </a:r>
          </a:p>
        </p:txBody>
      </p:sp>
      <p:sp>
        <p:nvSpPr>
          <p:cNvPr id="310" name="TextBox 309"/>
          <p:cNvSpPr txBox="1"/>
          <p:nvPr/>
        </p:nvSpPr>
        <p:spPr>
          <a:xfrm>
            <a:off x="7555484" y="1494382"/>
            <a:ext cx="777766" cy="230897"/>
          </a:xfrm>
          <a:prstGeom prst="rect">
            <a:avLst/>
          </a:prstGeom>
          <a:noFill/>
        </p:spPr>
        <p:txBody>
          <a:bodyPr wrap="square" rtlCol="0">
            <a:spAutoFit/>
          </a:bodyPr>
          <a:lstStyle/>
          <a:p>
            <a:pPr algn="ctr">
              <a:lnSpc>
                <a:spcPct val="85000"/>
              </a:lnSpc>
            </a:pPr>
            <a:r>
              <a:rPr lang="en-US" sz="1050" b="1" dirty="0" smtClean="0">
                <a:latin typeface="+mn-lt"/>
              </a:rPr>
              <a:t>ASMi-54</a:t>
            </a:r>
          </a:p>
        </p:txBody>
      </p:sp>
      <p:sp>
        <p:nvSpPr>
          <p:cNvPr id="311" name="TextBox 310"/>
          <p:cNvSpPr txBox="1"/>
          <p:nvPr/>
        </p:nvSpPr>
        <p:spPr>
          <a:xfrm>
            <a:off x="6060744" y="20574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27</a:t>
            </a:r>
          </a:p>
        </p:txBody>
      </p:sp>
      <p:sp>
        <p:nvSpPr>
          <p:cNvPr id="312" name="TextBox 311"/>
          <p:cNvSpPr txBox="1"/>
          <p:nvPr/>
        </p:nvSpPr>
        <p:spPr>
          <a:xfrm>
            <a:off x="7162800" y="15240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28</a:t>
            </a:r>
          </a:p>
        </p:txBody>
      </p:sp>
      <p:sp>
        <p:nvSpPr>
          <p:cNvPr id="313" name="TextBox 312"/>
          <p:cNvSpPr txBox="1"/>
          <p:nvPr/>
        </p:nvSpPr>
        <p:spPr>
          <a:xfrm>
            <a:off x="8210264" y="990600"/>
            <a:ext cx="381000" cy="230897"/>
          </a:xfrm>
          <a:prstGeom prst="rect">
            <a:avLst/>
          </a:prstGeom>
          <a:noFill/>
        </p:spPr>
        <p:txBody>
          <a:bodyPr wrap="square" rtlCol="0">
            <a:spAutoFit/>
          </a:bodyPr>
          <a:lstStyle/>
          <a:p>
            <a:pPr algn="ctr">
              <a:lnSpc>
                <a:spcPct val="85000"/>
              </a:lnSpc>
            </a:pPr>
            <a:r>
              <a:rPr lang="en-US" sz="1050" b="1" dirty="0" smtClean="0">
                <a:solidFill>
                  <a:srgbClr val="FF0000"/>
                </a:solidFill>
                <a:latin typeface="+mn-lt"/>
              </a:rPr>
              <a:t>29</a:t>
            </a:r>
          </a:p>
        </p:txBody>
      </p:sp>
      <p:sp>
        <p:nvSpPr>
          <p:cNvPr id="314" name="TextBox 313"/>
          <p:cNvSpPr txBox="1"/>
          <p:nvPr/>
        </p:nvSpPr>
        <p:spPr>
          <a:xfrm>
            <a:off x="7489208" y="976952"/>
            <a:ext cx="777766" cy="230897"/>
          </a:xfrm>
          <a:prstGeom prst="rect">
            <a:avLst/>
          </a:prstGeom>
          <a:noFill/>
        </p:spPr>
        <p:txBody>
          <a:bodyPr wrap="square" rtlCol="0">
            <a:spAutoFit/>
          </a:bodyPr>
          <a:lstStyle/>
          <a:p>
            <a:pPr algn="ctr">
              <a:lnSpc>
                <a:spcPct val="85000"/>
              </a:lnSpc>
            </a:pPr>
            <a:r>
              <a:rPr lang="en-US" sz="1050" b="1" dirty="0" smtClean="0">
                <a:latin typeface="+mn-lt"/>
              </a:rPr>
              <a:t>1Mbps</a:t>
            </a:r>
          </a:p>
        </p:txBody>
      </p:sp>
      <p:sp>
        <p:nvSpPr>
          <p:cNvPr id="316" name="TextBox 315"/>
          <p:cNvSpPr txBox="1"/>
          <p:nvPr/>
        </p:nvSpPr>
        <p:spPr>
          <a:xfrm>
            <a:off x="6449704" y="1502392"/>
            <a:ext cx="777766" cy="230897"/>
          </a:xfrm>
          <a:prstGeom prst="rect">
            <a:avLst/>
          </a:prstGeom>
          <a:noFill/>
        </p:spPr>
        <p:txBody>
          <a:bodyPr wrap="square" rtlCol="0">
            <a:spAutoFit/>
          </a:bodyPr>
          <a:lstStyle/>
          <a:p>
            <a:pPr algn="ctr">
              <a:lnSpc>
                <a:spcPct val="85000"/>
              </a:lnSpc>
            </a:pPr>
            <a:r>
              <a:rPr lang="en-US" sz="1050" b="1" dirty="0" smtClean="0">
                <a:latin typeface="+mn-lt"/>
              </a:rPr>
              <a:t>1Mbps</a:t>
            </a:r>
          </a:p>
        </p:txBody>
      </p:sp>
      <p:sp>
        <p:nvSpPr>
          <p:cNvPr id="317" name="TextBox 316"/>
          <p:cNvSpPr txBox="1"/>
          <p:nvPr/>
        </p:nvSpPr>
        <p:spPr>
          <a:xfrm>
            <a:off x="5320352" y="2030104"/>
            <a:ext cx="777766" cy="230897"/>
          </a:xfrm>
          <a:prstGeom prst="rect">
            <a:avLst/>
          </a:prstGeom>
          <a:noFill/>
        </p:spPr>
        <p:txBody>
          <a:bodyPr wrap="square" rtlCol="0">
            <a:spAutoFit/>
          </a:bodyPr>
          <a:lstStyle/>
          <a:p>
            <a:pPr algn="ctr">
              <a:lnSpc>
                <a:spcPct val="85000"/>
              </a:lnSpc>
            </a:pPr>
            <a:r>
              <a:rPr lang="en-US" sz="1050" b="1" dirty="0" smtClean="0">
                <a:latin typeface="+mn-lt"/>
              </a:rPr>
              <a:t>1Mbps</a:t>
            </a:r>
          </a:p>
        </p:txBody>
      </p:sp>
      <p:sp>
        <p:nvSpPr>
          <p:cNvPr id="259" name="Oval 258"/>
          <p:cNvSpPr/>
          <p:nvPr/>
        </p:nvSpPr>
        <p:spPr>
          <a:xfrm>
            <a:off x="1551296" y="1600200"/>
            <a:ext cx="1115704" cy="2971800"/>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74" name="Group 273"/>
          <p:cNvGrpSpPr/>
          <p:nvPr/>
        </p:nvGrpSpPr>
        <p:grpSpPr>
          <a:xfrm>
            <a:off x="1115704" y="1768520"/>
            <a:ext cx="832358" cy="242273"/>
            <a:chOff x="1115704" y="1768520"/>
            <a:chExt cx="832358" cy="242273"/>
          </a:xfrm>
        </p:grpSpPr>
        <p:pic>
          <p:nvPicPr>
            <p:cNvPr id="238" name="Picture 42" descr="rad1"/>
            <p:cNvPicPr>
              <a:picLocks noChangeAspect="1" noChangeArrowheads="1"/>
            </p:cNvPicPr>
            <p:nvPr/>
          </p:nvPicPr>
          <p:blipFill>
            <a:blip r:embed="rId12" cstate="print"/>
            <a:srcRect/>
            <a:stretch>
              <a:fillRect/>
            </a:stretch>
          </p:blipFill>
          <p:spPr bwMode="auto">
            <a:xfrm>
              <a:off x="1115704" y="1768520"/>
              <a:ext cx="775334" cy="191072"/>
            </a:xfrm>
            <a:prstGeom prst="rect">
              <a:avLst/>
            </a:prstGeom>
            <a:noFill/>
            <a:ln w="9525">
              <a:noFill/>
              <a:miter lim="800000"/>
              <a:headEnd/>
              <a:tailEnd/>
            </a:ln>
          </p:spPr>
        </p:pic>
        <p:sp>
          <p:nvSpPr>
            <p:cNvPr id="269" name="TextBox 268"/>
            <p:cNvSpPr txBox="1"/>
            <p:nvPr/>
          </p:nvSpPr>
          <p:spPr>
            <a:xfrm>
              <a:off x="1170296" y="1779896"/>
              <a:ext cx="777766" cy="230897"/>
            </a:xfrm>
            <a:prstGeom prst="rect">
              <a:avLst/>
            </a:prstGeom>
            <a:noFill/>
          </p:spPr>
          <p:txBody>
            <a:bodyPr wrap="square" rtlCol="0">
              <a:spAutoFit/>
            </a:bodyPr>
            <a:lstStyle/>
            <a:p>
              <a:pPr algn="ctr">
                <a:lnSpc>
                  <a:spcPct val="85000"/>
                </a:lnSpc>
              </a:pPr>
              <a:r>
                <a:rPr lang="en-US" sz="1050" b="1" dirty="0" smtClean="0">
                  <a:latin typeface="+mn-lt"/>
                </a:rPr>
                <a:t>FCD-155E</a:t>
              </a:r>
            </a:p>
          </p:txBody>
        </p:sp>
      </p:grpSp>
      <p:grpSp>
        <p:nvGrpSpPr>
          <p:cNvPr id="277" name="Group 276"/>
          <p:cNvGrpSpPr/>
          <p:nvPr/>
        </p:nvGrpSpPr>
        <p:grpSpPr>
          <a:xfrm>
            <a:off x="1129666" y="4119344"/>
            <a:ext cx="804748" cy="316201"/>
            <a:chOff x="1129666" y="4119344"/>
            <a:chExt cx="804748" cy="316201"/>
          </a:xfrm>
        </p:grpSpPr>
        <p:pic>
          <p:nvPicPr>
            <p:cNvPr id="243" name="Picture 42" descr="rad1"/>
            <p:cNvPicPr>
              <a:picLocks noChangeAspect="1" noChangeArrowheads="1"/>
            </p:cNvPicPr>
            <p:nvPr/>
          </p:nvPicPr>
          <p:blipFill>
            <a:blip r:embed="rId12" cstate="print"/>
            <a:srcRect/>
            <a:stretch>
              <a:fillRect/>
            </a:stretch>
          </p:blipFill>
          <p:spPr bwMode="auto">
            <a:xfrm>
              <a:off x="1129666" y="4119344"/>
              <a:ext cx="775334" cy="304800"/>
            </a:xfrm>
            <a:prstGeom prst="rect">
              <a:avLst/>
            </a:prstGeom>
            <a:noFill/>
            <a:ln w="9525">
              <a:noFill/>
              <a:miter lim="800000"/>
              <a:headEnd/>
              <a:tailEnd/>
            </a:ln>
          </p:spPr>
        </p:pic>
        <p:sp>
          <p:nvSpPr>
            <p:cNvPr id="271" name="TextBox 270"/>
            <p:cNvSpPr txBox="1"/>
            <p:nvPr/>
          </p:nvSpPr>
          <p:spPr>
            <a:xfrm>
              <a:off x="1156648" y="4204648"/>
              <a:ext cx="777766" cy="230897"/>
            </a:xfrm>
            <a:prstGeom prst="rect">
              <a:avLst/>
            </a:prstGeom>
            <a:noFill/>
          </p:spPr>
          <p:txBody>
            <a:bodyPr wrap="square" rtlCol="0">
              <a:spAutoFit/>
            </a:bodyPr>
            <a:lstStyle/>
            <a:p>
              <a:pPr algn="ctr">
                <a:lnSpc>
                  <a:spcPct val="85000"/>
                </a:lnSpc>
              </a:pPr>
              <a:r>
                <a:rPr lang="en-US" sz="1050" b="1" dirty="0" smtClean="0">
                  <a:latin typeface="+mn-lt"/>
                </a:rPr>
                <a:t>MP-4100</a:t>
              </a:r>
            </a:p>
          </p:txBody>
        </p:sp>
      </p:grpSp>
      <p:sp>
        <p:nvSpPr>
          <p:cNvPr id="240" name="TextBox 239"/>
          <p:cNvSpPr txBox="1"/>
          <p:nvPr/>
        </p:nvSpPr>
        <p:spPr>
          <a:xfrm>
            <a:off x="6602104" y="4343400"/>
            <a:ext cx="777766" cy="230897"/>
          </a:xfrm>
          <a:prstGeom prst="rect">
            <a:avLst/>
          </a:prstGeom>
          <a:noFill/>
        </p:spPr>
        <p:txBody>
          <a:bodyPr wrap="square" rtlCol="0">
            <a:spAutoFit/>
          </a:bodyPr>
          <a:lstStyle/>
          <a:p>
            <a:pPr algn="ctr">
              <a:lnSpc>
                <a:spcPct val="85000"/>
              </a:lnSpc>
            </a:pPr>
            <a:r>
              <a:rPr lang="en-US" sz="1050" b="1" dirty="0" smtClean="0">
                <a:latin typeface="+mn-lt"/>
              </a:rPr>
              <a:t>100FX</a:t>
            </a:r>
          </a:p>
        </p:txBody>
      </p:sp>
      <p:sp>
        <p:nvSpPr>
          <p:cNvPr id="324" name="Oval 323"/>
          <p:cNvSpPr/>
          <p:nvPr/>
        </p:nvSpPr>
        <p:spPr>
          <a:xfrm>
            <a:off x="2860344" y="2555544"/>
            <a:ext cx="1219200" cy="1066800"/>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35" name="Group 334"/>
          <p:cNvGrpSpPr/>
          <p:nvPr/>
        </p:nvGrpSpPr>
        <p:grpSpPr>
          <a:xfrm>
            <a:off x="3786120" y="2930856"/>
            <a:ext cx="843888" cy="304800"/>
            <a:chOff x="3786120" y="2930856"/>
            <a:chExt cx="843888" cy="304800"/>
          </a:xfrm>
        </p:grpSpPr>
        <p:pic>
          <p:nvPicPr>
            <p:cNvPr id="235" name="Picture 42" descr="rad1"/>
            <p:cNvPicPr>
              <a:picLocks noChangeAspect="1" noChangeArrowheads="1"/>
            </p:cNvPicPr>
            <p:nvPr/>
          </p:nvPicPr>
          <p:blipFill>
            <a:blip r:embed="rId12" cstate="print"/>
            <a:srcRect/>
            <a:stretch>
              <a:fillRect/>
            </a:stretch>
          </p:blipFill>
          <p:spPr bwMode="auto">
            <a:xfrm>
              <a:off x="3786120" y="2930856"/>
              <a:ext cx="775334" cy="304800"/>
            </a:xfrm>
            <a:prstGeom prst="rect">
              <a:avLst/>
            </a:prstGeom>
            <a:noFill/>
            <a:ln w="9525">
              <a:noFill/>
              <a:miter lim="800000"/>
              <a:headEnd/>
              <a:tailEnd/>
            </a:ln>
          </p:spPr>
        </p:pic>
        <p:sp>
          <p:nvSpPr>
            <p:cNvPr id="262" name="TextBox 261"/>
            <p:cNvSpPr txBox="1"/>
            <p:nvPr/>
          </p:nvSpPr>
          <p:spPr>
            <a:xfrm>
              <a:off x="3852242" y="2999096"/>
              <a:ext cx="777766" cy="230897"/>
            </a:xfrm>
            <a:prstGeom prst="rect">
              <a:avLst/>
            </a:prstGeom>
            <a:noFill/>
          </p:spPr>
          <p:txBody>
            <a:bodyPr wrap="square" rtlCol="0">
              <a:spAutoFit/>
            </a:bodyPr>
            <a:lstStyle/>
            <a:p>
              <a:pPr algn="ctr">
                <a:lnSpc>
                  <a:spcPct val="85000"/>
                </a:lnSpc>
              </a:pPr>
              <a:r>
                <a:rPr lang="en-US" sz="1050" b="1" dirty="0" smtClean="0">
                  <a:latin typeface="+mn-lt"/>
                </a:rPr>
                <a:t>MP-4104</a:t>
              </a:r>
            </a:p>
          </p:txBody>
        </p:sp>
      </p:grpSp>
      <p:grpSp>
        <p:nvGrpSpPr>
          <p:cNvPr id="285" name="Group 284"/>
          <p:cNvGrpSpPr/>
          <p:nvPr/>
        </p:nvGrpSpPr>
        <p:grpSpPr>
          <a:xfrm>
            <a:off x="3119657" y="2362200"/>
            <a:ext cx="813021" cy="304800"/>
            <a:chOff x="2914937" y="2362200"/>
            <a:chExt cx="813021" cy="304800"/>
          </a:xfrm>
        </p:grpSpPr>
        <p:pic>
          <p:nvPicPr>
            <p:cNvPr id="191" name="Picture 42" descr="rad1"/>
            <p:cNvPicPr>
              <a:picLocks noChangeAspect="1" noChangeArrowheads="1"/>
            </p:cNvPicPr>
            <p:nvPr/>
          </p:nvPicPr>
          <p:blipFill>
            <a:blip r:embed="rId12" cstate="print"/>
            <a:srcRect/>
            <a:stretch>
              <a:fillRect/>
            </a:stretch>
          </p:blipFill>
          <p:spPr bwMode="auto">
            <a:xfrm>
              <a:off x="2914937" y="2362200"/>
              <a:ext cx="775334" cy="304800"/>
            </a:xfrm>
            <a:prstGeom prst="rect">
              <a:avLst/>
            </a:prstGeom>
            <a:noFill/>
            <a:ln w="9525">
              <a:noFill/>
              <a:miter lim="800000"/>
              <a:headEnd/>
              <a:tailEnd/>
            </a:ln>
          </p:spPr>
        </p:pic>
        <p:sp>
          <p:nvSpPr>
            <p:cNvPr id="261" name="TextBox 260"/>
            <p:cNvSpPr txBox="1"/>
            <p:nvPr/>
          </p:nvSpPr>
          <p:spPr>
            <a:xfrm>
              <a:off x="2950192" y="2416792"/>
              <a:ext cx="777766" cy="230897"/>
            </a:xfrm>
            <a:prstGeom prst="rect">
              <a:avLst/>
            </a:prstGeom>
            <a:noFill/>
          </p:spPr>
          <p:txBody>
            <a:bodyPr wrap="square" rtlCol="0">
              <a:spAutoFit/>
            </a:bodyPr>
            <a:lstStyle/>
            <a:p>
              <a:pPr algn="ctr">
                <a:lnSpc>
                  <a:spcPct val="85000"/>
                </a:lnSpc>
              </a:pPr>
              <a:r>
                <a:rPr lang="en-US" sz="1050" b="1" dirty="0" smtClean="0">
                  <a:latin typeface="+mn-lt"/>
                </a:rPr>
                <a:t>MP-4104</a:t>
              </a:r>
            </a:p>
          </p:txBody>
        </p:sp>
      </p:grpSp>
      <p:grpSp>
        <p:nvGrpSpPr>
          <p:cNvPr id="241" name="Group 240"/>
          <p:cNvGrpSpPr/>
          <p:nvPr/>
        </p:nvGrpSpPr>
        <p:grpSpPr>
          <a:xfrm>
            <a:off x="2407336" y="2880332"/>
            <a:ext cx="814364" cy="308717"/>
            <a:chOff x="2407336" y="2880332"/>
            <a:chExt cx="814364" cy="308717"/>
          </a:xfrm>
        </p:grpSpPr>
        <p:pic>
          <p:nvPicPr>
            <p:cNvPr id="233" name="Picture 42" descr="rad1"/>
            <p:cNvPicPr>
              <a:picLocks noChangeAspect="1" noChangeArrowheads="1"/>
            </p:cNvPicPr>
            <p:nvPr/>
          </p:nvPicPr>
          <p:blipFill>
            <a:blip r:embed="rId12" cstate="print"/>
            <a:srcRect/>
            <a:stretch>
              <a:fillRect/>
            </a:stretch>
          </p:blipFill>
          <p:spPr bwMode="auto">
            <a:xfrm>
              <a:off x="2407336" y="2880332"/>
              <a:ext cx="775334" cy="304800"/>
            </a:xfrm>
            <a:prstGeom prst="rect">
              <a:avLst/>
            </a:prstGeom>
            <a:noFill/>
            <a:ln w="9525">
              <a:noFill/>
              <a:miter lim="800000"/>
              <a:headEnd/>
              <a:tailEnd/>
            </a:ln>
          </p:spPr>
        </p:pic>
        <p:sp>
          <p:nvSpPr>
            <p:cNvPr id="264" name="TextBox 263"/>
            <p:cNvSpPr txBox="1"/>
            <p:nvPr/>
          </p:nvSpPr>
          <p:spPr>
            <a:xfrm>
              <a:off x="2443934" y="2958152"/>
              <a:ext cx="777766" cy="230897"/>
            </a:xfrm>
            <a:prstGeom prst="rect">
              <a:avLst/>
            </a:prstGeom>
            <a:noFill/>
          </p:spPr>
          <p:txBody>
            <a:bodyPr wrap="square" rtlCol="0">
              <a:spAutoFit/>
            </a:bodyPr>
            <a:lstStyle/>
            <a:p>
              <a:pPr algn="ctr">
                <a:lnSpc>
                  <a:spcPct val="85000"/>
                </a:lnSpc>
              </a:pPr>
              <a:r>
                <a:rPr lang="en-US" sz="1050" b="1" dirty="0" smtClean="0">
                  <a:latin typeface="+mn-lt"/>
                </a:rPr>
                <a:t>MP-4104</a:t>
              </a:r>
            </a:p>
          </p:txBody>
        </p:sp>
      </p:grpSp>
      <p:grpSp>
        <p:nvGrpSpPr>
          <p:cNvPr id="242" name="Group 241"/>
          <p:cNvGrpSpPr/>
          <p:nvPr/>
        </p:nvGrpSpPr>
        <p:grpSpPr>
          <a:xfrm>
            <a:off x="3037768" y="3469944"/>
            <a:ext cx="840318" cy="304800"/>
            <a:chOff x="3037768" y="3469944"/>
            <a:chExt cx="840318" cy="304800"/>
          </a:xfrm>
        </p:grpSpPr>
        <p:pic>
          <p:nvPicPr>
            <p:cNvPr id="234" name="Picture 42" descr="rad1"/>
            <p:cNvPicPr>
              <a:picLocks noChangeAspect="1" noChangeArrowheads="1"/>
            </p:cNvPicPr>
            <p:nvPr/>
          </p:nvPicPr>
          <p:blipFill>
            <a:blip r:embed="rId12" cstate="print"/>
            <a:srcRect/>
            <a:stretch>
              <a:fillRect/>
            </a:stretch>
          </p:blipFill>
          <p:spPr bwMode="auto">
            <a:xfrm>
              <a:off x="3037768" y="3469944"/>
              <a:ext cx="775334" cy="304800"/>
            </a:xfrm>
            <a:prstGeom prst="rect">
              <a:avLst/>
            </a:prstGeom>
            <a:noFill/>
            <a:ln w="9525">
              <a:noFill/>
              <a:miter lim="800000"/>
              <a:headEnd/>
              <a:tailEnd/>
            </a:ln>
          </p:spPr>
        </p:pic>
        <p:sp>
          <p:nvSpPr>
            <p:cNvPr id="263" name="TextBox 262"/>
            <p:cNvSpPr txBox="1"/>
            <p:nvPr/>
          </p:nvSpPr>
          <p:spPr>
            <a:xfrm>
              <a:off x="3100320" y="3532496"/>
              <a:ext cx="777766" cy="230897"/>
            </a:xfrm>
            <a:prstGeom prst="rect">
              <a:avLst/>
            </a:prstGeom>
            <a:noFill/>
          </p:spPr>
          <p:txBody>
            <a:bodyPr wrap="square" rtlCol="0">
              <a:spAutoFit/>
            </a:bodyPr>
            <a:lstStyle/>
            <a:p>
              <a:pPr algn="ctr">
                <a:lnSpc>
                  <a:spcPct val="85000"/>
                </a:lnSpc>
              </a:pPr>
              <a:r>
                <a:rPr lang="en-US" sz="1050" b="1" dirty="0" smtClean="0">
                  <a:latin typeface="+mn-lt"/>
                </a:rPr>
                <a:t>MP-4104</a:t>
              </a:r>
            </a:p>
          </p:txBody>
        </p:sp>
      </p:grpSp>
      <p:grpSp>
        <p:nvGrpSpPr>
          <p:cNvPr id="244" name="Group 243"/>
          <p:cNvGrpSpPr/>
          <p:nvPr/>
        </p:nvGrpSpPr>
        <p:grpSpPr>
          <a:xfrm>
            <a:off x="1115704" y="2899340"/>
            <a:ext cx="846006" cy="304800"/>
            <a:chOff x="1115704" y="2899340"/>
            <a:chExt cx="846006" cy="304800"/>
          </a:xfrm>
        </p:grpSpPr>
        <p:pic>
          <p:nvPicPr>
            <p:cNvPr id="258" name="Picture 42" descr="rad1"/>
            <p:cNvPicPr>
              <a:picLocks noChangeAspect="1" noChangeArrowheads="1"/>
            </p:cNvPicPr>
            <p:nvPr/>
          </p:nvPicPr>
          <p:blipFill>
            <a:blip r:embed="rId12" cstate="print"/>
            <a:srcRect/>
            <a:stretch>
              <a:fillRect/>
            </a:stretch>
          </p:blipFill>
          <p:spPr bwMode="auto">
            <a:xfrm>
              <a:off x="1115704" y="2899340"/>
              <a:ext cx="775334" cy="304800"/>
            </a:xfrm>
            <a:prstGeom prst="rect">
              <a:avLst/>
            </a:prstGeom>
            <a:noFill/>
            <a:ln w="9525">
              <a:noFill/>
              <a:miter lim="800000"/>
              <a:headEnd/>
              <a:tailEnd/>
            </a:ln>
          </p:spPr>
        </p:pic>
        <p:sp>
          <p:nvSpPr>
            <p:cNvPr id="270" name="TextBox 269"/>
            <p:cNvSpPr txBox="1"/>
            <p:nvPr/>
          </p:nvSpPr>
          <p:spPr>
            <a:xfrm>
              <a:off x="1183944" y="2971800"/>
              <a:ext cx="777766" cy="230897"/>
            </a:xfrm>
            <a:prstGeom prst="rect">
              <a:avLst/>
            </a:prstGeom>
            <a:noFill/>
          </p:spPr>
          <p:txBody>
            <a:bodyPr wrap="square" rtlCol="0">
              <a:spAutoFit/>
            </a:bodyPr>
            <a:lstStyle/>
            <a:p>
              <a:pPr algn="ctr">
                <a:lnSpc>
                  <a:spcPct val="85000"/>
                </a:lnSpc>
              </a:pPr>
              <a:r>
                <a:rPr lang="en-US" sz="1050" b="1" dirty="0" smtClean="0">
                  <a:latin typeface="+mn-lt"/>
                </a:rPr>
                <a:t>MP-4100</a:t>
              </a:r>
            </a:p>
          </p:txBody>
        </p:sp>
      </p:grpSp>
      <p:cxnSp>
        <p:nvCxnSpPr>
          <p:cNvPr id="282" name="Elbow Connector 281"/>
          <p:cNvCxnSpPr/>
          <p:nvPr/>
        </p:nvCxnSpPr>
        <p:spPr>
          <a:xfrm rot="5400000">
            <a:off x="881904" y="4158507"/>
            <a:ext cx="452658" cy="98393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78" name="Picture 2"/>
          <p:cNvPicPr>
            <a:picLocks noChangeAspect="1" noChangeArrowheads="1"/>
          </p:cNvPicPr>
          <p:nvPr/>
        </p:nvPicPr>
        <p:blipFill>
          <a:blip r:embed="rId9" cstate="print"/>
          <a:srcRect/>
          <a:stretch>
            <a:fillRect/>
          </a:stretch>
        </p:blipFill>
        <p:spPr bwMode="auto">
          <a:xfrm>
            <a:off x="1066800" y="4648200"/>
            <a:ext cx="319252" cy="402423"/>
          </a:xfrm>
          <a:prstGeom prst="rect">
            <a:avLst/>
          </a:prstGeom>
          <a:noFill/>
          <a:ln w="9525">
            <a:solidFill>
              <a:srgbClr val="0070C0"/>
            </a:solidFill>
            <a:miter lim="800000"/>
            <a:headEnd/>
            <a:tailEnd/>
          </a:ln>
          <a:effectLst/>
        </p:spPr>
      </p:pic>
      <p:cxnSp>
        <p:nvCxnSpPr>
          <p:cNvPr id="319" name="Straight Connector 318"/>
          <p:cNvCxnSpPr/>
          <p:nvPr/>
        </p:nvCxnSpPr>
        <p:spPr>
          <a:xfrm rot="5400000">
            <a:off x="457200" y="47244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Picture 32" descr="rack-dev"/>
          <p:cNvPicPr>
            <a:picLocks noChangeAspect="1" noChangeArrowheads="1"/>
          </p:cNvPicPr>
          <p:nvPr/>
        </p:nvPicPr>
        <p:blipFill>
          <a:blip r:embed="rId14" cstate="print"/>
          <a:srcRect/>
          <a:stretch>
            <a:fillRect/>
          </a:stretch>
        </p:blipFill>
        <p:spPr bwMode="auto">
          <a:xfrm>
            <a:off x="322172" y="4452576"/>
            <a:ext cx="550862" cy="248231"/>
          </a:xfrm>
          <a:prstGeom prst="rect">
            <a:avLst/>
          </a:prstGeom>
          <a:noFill/>
          <a:ln w="9525">
            <a:noFill/>
            <a:miter lim="800000"/>
            <a:headEnd/>
            <a:tailEnd/>
          </a:ln>
        </p:spPr>
      </p:pic>
      <p:sp>
        <p:nvSpPr>
          <p:cNvPr id="321" name="TextBox 320"/>
          <p:cNvSpPr txBox="1"/>
          <p:nvPr/>
        </p:nvSpPr>
        <p:spPr>
          <a:xfrm>
            <a:off x="381000" y="4876800"/>
            <a:ext cx="777766" cy="229678"/>
          </a:xfrm>
          <a:prstGeom prst="rect">
            <a:avLst/>
          </a:prstGeom>
          <a:noFill/>
        </p:spPr>
        <p:txBody>
          <a:bodyPr wrap="square" rtlCol="0">
            <a:spAutoFit/>
          </a:bodyPr>
          <a:lstStyle/>
          <a:p>
            <a:pPr algn="ctr">
              <a:lnSpc>
                <a:spcPct val="85000"/>
              </a:lnSpc>
            </a:pPr>
            <a:r>
              <a:rPr lang="en-US" sz="1000" b="1" dirty="0" smtClean="0">
                <a:latin typeface="+mn-lt"/>
              </a:rPr>
              <a:t>1xV24</a:t>
            </a:r>
          </a:p>
        </p:txBody>
      </p:sp>
      <p:sp>
        <p:nvSpPr>
          <p:cNvPr id="322" name="TextBox 321"/>
          <p:cNvSpPr txBox="1"/>
          <p:nvPr/>
        </p:nvSpPr>
        <p:spPr>
          <a:xfrm>
            <a:off x="1152525" y="4876800"/>
            <a:ext cx="777766" cy="230897"/>
          </a:xfrm>
          <a:prstGeom prst="rect">
            <a:avLst/>
          </a:prstGeom>
          <a:noFill/>
        </p:spPr>
        <p:txBody>
          <a:bodyPr wrap="square" rtlCol="0">
            <a:spAutoFit/>
          </a:bodyPr>
          <a:lstStyle/>
          <a:p>
            <a:pPr algn="ctr">
              <a:lnSpc>
                <a:spcPct val="85000"/>
              </a:lnSpc>
            </a:pPr>
            <a:r>
              <a:rPr lang="en-US" sz="1050" b="1" dirty="0" smtClean="0">
                <a:latin typeface="+mn-lt"/>
              </a:rPr>
              <a:t>3080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76" y="262623"/>
            <a:ext cx="7895323" cy="644740"/>
          </a:xfrm>
        </p:spPr>
        <p:txBody>
          <a:bodyPr/>
          <a:lstStyle/>
          <a:p>
            <a:r>
              <a:rPr lang="en-US" dirty="0" smtClean="0"/>
              <a:t>The MP-4100/4104</a:t>
            </a:r>
            <a:br>
              <a:rPr lang="en-US" dirty="0" smtClean="0"/>
            </a:br>
            <a:r>
              <a:rPr lang="en-US" sz="3200" dirty="0" smtClean="0">
                <a:solidFill>
                  <a:schemeClr val="tx1"/>
                </a:solidFill>
              </a:rPr>
              <a:t>The NGN  Multi service Access Platform </a:t>
            </a:r>
            <a:endParaRPr lang="en-US" dirty="0">
              <a:solidFill>
                <a:schemeClr val="tx1"/>
              </a:solidFill>
            </a:endParaRPr>
          </a:p>
        </p:txBody>
      </p:sp>
      <p:sp>
        <p:nvSpPr>
          <p:cNvPr id="4" name="Text Placeholder 3"/>
          <p:cNvSpPr>
            <a:spLocks noGrp="1"/>
          </p:cNvSpPr>
          <p:nvPr>
            <p:ph type="body" sz="quarter" idx="10"/>
          </p:nvPr>
        </p:nvSpPr>
        <p:spPr>
          <a:xfrm>
            <a:off x="228600" y="1143000"/>
            <a:ext cx="8534400" cy="5715000"/>
          </a:xfrm>
        </p:spPr>
        <p:txBody>
          <a:bodyPr/>
          <a:lstStyle/>
          <a:p>
            <a:r>
              <a:rPr lang="en-US" sz="2400" b="1" dirty="0" smtClean="0"/>
              <a:t>Megaplex-4100/4104</a:t>
            </a:r>
          </a:p>
          <a:p>
            <a:pPr lvl="1"/>
            <a:r>
              <a:rPr lang="en-US" dirty="0" smtClean="0"/>
              <a:t>An “all in one” multiservice platform that supports TDM and Ethernet services, fiber and copper aggregation, Next Generation Ethernet and legacy interfaces and DS0 cross-connect capabilities.</a:t>
            </a:r>
          </a:p>
          <a:p>
            <a:r>
              <a:rPr lang="en-US" sz="2400" b="1" dirty="0" smtClean="0"/>
              <a:t>Customers</a:t>
            </a:r>
          </a:p>
          <a:p>
            <a:pPr lvl="1"/>
            <a:r>
              <a:rPr lang="en-US" dirty="0" smtClean="0"/>
              <a:t>Utilities &amp; transportation</a:t>
            </a:r>
          </a:p>
          <a:p>
            <a:pPr lvl="1"/>
            <a:r>
              <a:rPr lang="en-US" dirty="0" smtClean="0"/>
              <a:t>Tier 3 carriers (Tier 1 developing countries) &amp; alternative carries</a:t>
            </a:r>
          </a:p>
          <a:p>
            <a:pPr lvl="1"/>
            <a:r>
              <a:rPr lang="en-US" dirty="0" smtClean="0"/>
              <a:t>Private networks: airports, military and government</a:t>
            </a:r>
          </a:p>
          <a:p>
            <a:r>
              <a:rPr lang="en-US" sz="2400" b="1" dirty="0" smtClean="0"/>
              <a:t>Applications</a:t>
            </a:r>
          </a:p>
          <a:p>
            <a:pPr lvl="1"/>
            <a:r>
              <a:rPr lang="en-US" dirty="0" smtClean="0"/>
              <a:t>Multiservice traffic (voice, data, Ethernet) connectivity </a:t>
            </a:r>
          </a:p>
          <a:p>
            <a:pPr lvl="1"/>
            <a:r>
              <a:rPr lang="en-US" dirty="0" smtClean="0"/>
              <a:t>Integrated data and voice solutions for private networks</a:t>
            </a:r>
          </a:p>
          <a:p>
            <a:pPr lvl="1"/>
            <a:r>
              <a:rPr lang="en-US" dirty="0" smtClean="0"/>
              <a:t>Legacy services (DS0) migration to PSN</a:t>
            </a:r>
          </a:p>
          <a:p>
            <a:pPr lvl="1"/>
            <a:r>
              <a:rPr lang="en-US" dirty="0" smtClean="0"/>
              <a:t>TDM and Ethernet over fiber and copper aggregation</a:t>
            </a:r>
          </a:p>
          <a:p>
            <a:pPr lvl="1"/>
            <a:r>
              <a:rPr lang="en-US" dirty="0" smtClean="0"/>
              <a:t>Resilient rings  (E1, SHDSL, Eth, STM-1, STM-4)</a:t>
            </a:r>
          </a:p>
          <a:p>
            <a:endParaRPr lang="en-US" dirty="0"/>
          </a:p>
        </p:txBody>
      </p:sp>
      <p:grpSp>
        <p:nvGrpSpPr>
          <p:cNvPr id="9" name="Group 8"/>
          <p:cNvGrpSpPr/>
          <p:nvPr/>
        </p:nvGrpSpPr>
        <p:grpSpPr>
          <a:xfrm>
            <a:off x="6705600" y="3810000"/>
            <a:ext cx="2209800" cy="1233487"/>
            <a:chOff x="1200150" y="2509838"/>
            <a:chExt cx="6746984" cy="3671887"/>
          </a:xfrm>
        </p:grpSpPr>
        <p:pic>
          <p:nvPicPr>
            <p:cNvPr id="1029" name="Picture 5"/>
            <p:cNvPicPr>
              <a:picLocks noChangeAspect="1" noChangeArrowheads="1"/>
            </p:cNvPicPr>
            <p:nvPr/>
          </p:nvPicPr>
          <p:blipFill>
            <a:blip r:embed="rId2" cstate="print"/>
            <a:srcRect/>
            <a:stretch>
              <a:fillRect/>
            </a:stretch>
          </p:blipFill>
          <p:spPr bwMode="auto">
            <a:xfrm>
              <a:off x="1200150" y="2509838"/>
              <a:ext cx="6743700" cy="1838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203434" y="4343400"/>
              <a:ext cx="6743700" cy="1838325"/>
            </a:xfrm>
            <a:prstGeom prst="rect">
              <a:avLst/>
            </a:prstGeom>
            <a:noFill/>
            <a:ln w="9525">
              <a:noFill/>
              <a:miter lim="800000"/>
              <a:headEnd/>
              <a:tailEnd/>
            </a:ln>
            <a:effectLst/>
          </p:spPr>
        </p:pic>
      </p:grpSp>
      <p:pic>
        <p:nvPicPr>
          <p:cNvPr id="1031" name="Picture 7"/>
          <p:cNvPicPr>
            <a:picLocks noChangeAspect="1" noChangeArrowheads="1"/>
          </p:cNvPicPr>
          <p:nvPr/>
        </p:nvPicPr>
        <p:blipFill>
          <a:blip r:embed="rId4" cstate="print"/>
          <a:srcRect/>
          <a:stretch>
            <a:fillRect/>
          </a:stretch>
        </p:blipFill>
        <p:spPr bwMode="auto">
          <a:xfrm>
            <a:off x="6858000" y="5029200"/>
            <a:ext cx="1981200" cy="13868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trips(downRight)">
                                      <p:cBhvr>
                                        <p:cTn id="10" dur="1000"/>
                                        <p:tgtEl>
                                          <p:spTgt spid="4">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trips(downRight)">
                                      <p:cBhvr>
                                        <p:cTn id="13" dur="1000"/>
                                        <p:tgtEl>
                                          <p:spTgt spid="4">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trips(downRight)">
                                      <p:cBhvr>
                                        <p:cTn id="16" dur="1000"/>
                                        <p:tgtEl>
                                          <p:spTgt spid="4">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strips(downRight)">
                                      <p:cBhvr>
                                        <p:cTn id="19" dur="1000"/>
                                        <p:tgtEl>
                                          <p:spTgt spid="4">
                                            <p:txEl>
                                              <p:pRg st="4" end="4"/>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strips(downRight)">
                                      <p:cBhvr>
                                        <p:cTn id="22" dur="1000"/>
                                        <p:tgtEl>
                                          <p:spTgt spid="4">
                                            <p:txEl>
                                              <p:pRg st="5" end="5"/>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strips(downRight)">
                                      <p:cBhvr>
                                        <p:cTn id="25" dur="1000"/>
                                        <p:tgtEl>
                                          <p:spTgt spid="4">
                                            <p:txEl>
                                              <p:pRg st="6" end="6"/>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strips(downRight)">
                                      <p:cBhvr>
                                        <p:cTn id="28" dur="1000"/>
                                        <p:tgtEl>
                                          <p:spTgt spid="4">
                                            <p:txEl>
                                              <p:pRg st="7" end="7"/>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strips(downRight)">
                                      <p:cBhvr>
                                        <p:cTn id="31" dur="1000"/>
                                        <p:tgtEl>
                                          <p:spTgt spid="4">
                                            <p:txEl>
                                              <p:pRg st="8" end="8"/>
                                            </p:txEl>
                                          </p:spTgt>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strips(downRight)">
                                      <p:cBhvr>
                                        <p:cTn id="34" dur="1000"/>
                                        <p:tgtEl>
                                          <p:spTgt spid="4">
                                            <p:txEl>
                                              <p:pRg st="9" end="9"/>
                                            </p:txEl>
                                          </p:spTgt>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strips(downRight)">
                                      <p:cBhvr>
                                        <p:cTn id="37" dur="1000"/>
                                        <p:tgtEl>
                                          <p:spTgt spid="4">
                                            <p:txEl>
                                              <p:pRg st="10" end="10"/>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strips(downRight)">
                                      <p:cBhvr>
                                        <p:cTn id="40"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487"/>
          <p:cNvSpPr>
            <a:spLocks noChangeArrowheads="1"/>
          </p:cNvSpPr>
          <p:nvPr/>
        </p:nvSpPr>
        <p:spPr bwMode="auto">
          <a:xfrm>
            <a:off x="7643078" y="2614545"/>
            <a:ext cx="1236662" cy="947737"/>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sp>
        <p:nvSpPr>
          <p:cNvPr id="20483" name="AutoShape 1473"/>
          <p:cNvSpPr>
            <a:spLocks noChangeAspect="1" noChangeArrowheads="1"/>
          </p:cNvSpPr>
          <p:nvPr/>
        </p:nvSpPr>
        <p:spPr bwMode="auto">
          <a:xfrm>
            <a:off x="7449410" y="1166742"/>
            <a:ext cx="1035050" cy="1196975"/>
          </a:xfrm>
          <a:prstGeom prst="roundRect">
            <a:avLst>
              <a:gd name="adj" fmla="val 13296"/>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sp>
        <p:nvSpPr>
          <p:cNvPr id="20484" name="AutoShape 1431"/>
          <p:cNvSpPr>
            <a:spLocks noChangeAspect="1" noChangeArrowheads="1"/>
          </p:cNvSpPr>
          <p:nvPr/>
        </p:nvSpPr>
        <p:spPr bwMode="auto">
          <a:xfrm>
            <a:off x="8038840" y="4384045"/>
            <a:ext cx="1035050" cy="1196975"/>
          </a:xfrm>
          <a:prstGeom prst="roundRect">
            <a:avLst>
              <a:gd name="adj" fmla="val 13296"/>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sp>
        <p:nvSpPr>
          <p:cNvPr id="20485" name="AutoShape 1432"/>
          <p:cNvSpPr>
            <a:spLocks noChangeAspect="1" noChangeArrowheads="1"/>
          </p:cNvSpPr>
          <p:nvPr/>
        </p:nvSpPr>
        <p:spPr bwMode="auto">
          <a:xfrm>
            <a:off x="7954700" y="4412620"/>
            <a:ext cx="1035050" cy="1196975"/>
          </a:xfrm>
          <a:prstGeom prst="roundRect">
            <a:avLst>
              <a:gd name="adj" fmla="val 13296"/>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sp>
        <p:nvSpPr>
          <p:cNvPr id="148" name="Title 147"/>
          <p:cNvSpPr>
            <a:spLocks noGrp="1"/>
          </p:cNvSpPr>
          <p:nvPr>
            <p:ph type="title"/>
          </p:nvPr>
        </p:nvSpPr>
        <p:spPr/>
        <p:txBody>
          <a:bodyPr lIns="82058" tIns="41029" rIns="82058" bIns="41029"/>
          <a:lstStyle/>
          <a:p>
            <a:r>
              <a:rPr lang="en-US" dirty="0" smtClean="0"/>
              <a:t>Typical Solution for Substation Multiservice Connectivity</a:t>
            </a:r>
            <a:endParaRPr lang="en-US" dirty="0"/>
          </a:p>
        </p:txBody>
      </p:sp>
      <p:sp>
        <p:nvSpPr>
          <p:cNvPr id="20487" name="Content Placeholder 148"/>
          <p:cNvSpPr>
            <a:spLocks noGrp="1"/>
          </p:cNvSpPr>
          <p:nvPr>
            <p:ph type="body" sz="quarter" idx="10"/>
          </p:nvPr>
        </p:nvSpPr>
        <p:spPr>
          <a:xfrm>
            <a:off x="381000" y="1138105"/>
            <a:ext cx="4756661" cy="2062520"/>
          </a:xfrm>
          <a:prstGeom prst="rect">
            <a:avLst/>
          </a:prstGeom>
        </p:spPr>
        <p:txBody>
          <a:bodyPr lIns="82058" tIns="41029" rIns="82058" bIns="41029"/>
          <a:lstStyle/>
          <a:p>
            <a:pPr marL="320460" indent="-320460" defTabSz="1005804"/>
            <a:r>
              <a:rPr lang="en-US" sz="1400" dirty="0" smtClean="0"/>
              <a:t>Multiple service connectivity over any infrastructure</a:t>
            </a:r>
          </a:p>
          <a:p>
            <a:pPr marL="320460" indent="-320460" defTabSz="1005804"/>
            <a:r>
              <a:rPr lang="en-US" sz="1400" dirty="0" smtClean="0"/>
              <a:t>Lower </a:t>
            </a:r>
            <a:r>
              <a:rPr lang="en-US" sz="1400" dirty="0" err="1" smtClean="0"/>
              <a:t>CapEx</a:t>
            </a:r>
            <a:r>
              <a:rPr lang="en-US" sz="1400" dirty="0" smtClean="0"/>
              <a:t> by using a single-box solution and l</a:t>
            </a:r>
            <a:r>
              <a:rPr lang="en-US" sz="1400" kern="1200" dirty="0" smtClean="0">
                <a:cs typeface="Times New Roman" pitchFamily="18" charset="0"/>
              </a:rPr>
              <a:t>ower</a:t>
            </a:r>
            <a:r>
              <a:rPr lang="en-US" sz="1400" dirty="0" smtClean="0"/>
              <a:t> </a:t>
            </a:r>
            <a:r>
              <a:rPr lang="en-US" sz="1400" dirty="0" err="1" smtClean="0"/>
              <a:t>OpEx</a:t>
            </a:r>
            <a:r>
              <a:rPr lang="en-US" sz="1400" dirty="0" smtClean="0"/>
              <a:t> by converging services and optimizing bandwidth utilization</a:t>
            </a:r>
          </a:p>
          <a:p>
            <a:pPr marL="320460" indent="-320460" defTabSz="1005804"/>
            <a:r>
              <a:rPr lang="en-US" sz="1400" dirty="0" smtClean="0"/>
              <a:t>Migration of non-critical and mission-critical services to PSN, saving forklift costs and ensuring a future-proof solution</a:t>
            </a:r>
          </a:p>
          <a:p>
            <a:pPr marL="320460" indent="-320460" defTabSz="1005804"/>
            <a:r>
              <a:rPr lang="en-US" sz="1400" dirty="0" smtClean="0"/>
              <a:t>Continued support for legacy services and obsolete vendor replacement</a:t>
            </a:r>
          </a:p>
          <a:p>
            <a:pPr marL="320460" indent="-320460" defTabSz="1005804">
              <a:buNone/>
            </a:pPr>
            <a:endParaRPr lang="en-US" sz="1400" dirty="0" smtClean="0"/>
          </a:p>
        </p:txBody>
      </p:sp>
      <p:sp>
        <p:nvSpPr>
          <p:cNvPr id="20488" name="AutoShape 1296"/>
          <p:cNvSpPr>
            <a:spLocks noChangeAspect="1" noChangeArrowheads="1"/>
          </p:cNvSpPr>
          <p:nvPr/>
        </p:nvSpPr>
        <p:spPr bwMode="auto">
          <a:xfrm>
            <a:off x="2814917" y="3328069"/>
            <a:ext cx="1568824" cy="1222661"/>
          </a:xfrm>
          <a:prstGeom prst="roundRect">
            <a:avLst>
              <a:gd name="adj" fmla="val 9694"/>
            </a:avLst>
          </a:prstGeom>
          <a:gradFill rotWithShape="1">
            <a:gsLst>
              <a:gs pos="0">
                <a:schemeClr val="bg1"/>
              </a:gs>
              <a:gs pos="100000">
                <a:srgbClr val="E0CDA8"/>
              </a:gs>
            </a:gsLst>
            <a:lin ang="5400000" scaled="1"/>
          </a:gradFill>
          <a:ln w="12700">
            <a:solidFill>
              <a:srgbClr val="AD9C84"/>
            </a:solidFill>
            <a:round/>
            <a:headEnd/>
            <a:tailEnd/>
          </a:ln>
        </p:spPr>
        <p:txBody>
          <a:bodyPr lIns="91379" tIns="45690" rIns="91379" bIns="45690" anchor="ctr" anchorCtr="0">
            <a:noAutofit/>
          </a:bodyPr>
          <a:lstStyle/>
          <a:p>
            <a:pPr algn="ctr"/>
            <a:endParaRPr lang="en-US" dirty="0">
              <a:latin typeface="+mn-lt"/>
            </a:endParaRPr>
          </a:p>
        </p:txBody>
      </p:sp>
      <p:sp>
        <p:nvSpPr>
          <p:cNvPr id="20489" name="AutoShape 1297"/>
          <p:cNvSpPr>
            <a:spLocks noChangeArrowheads="1"/>
          </p:cNvSpPr>
          <p:nvPr/>
        </p:nvSpPr>
        <p:spPr bwMode="auto">
          <a:xfrm>
            <a:off x="3765287" y="3930018"/>
            <a:ext cx="1492250" cy="15509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solidFill>
            <a:srgbClr val="FFC000"/>
          </a:solidFill>
          <a:ln>
            <a:solidFill>
              <a:srgbClr val="FFC000"/>
            </a:solidFill>
            <a:headEnd/>
            <a:tailEnd/>
          </a:ln>
        </p:spPr>
        <p:style>
          <a:lnRef idx="2">
            <a:schemeClr val="accent2"/>
          </a:lnRef>
          <a:fillRef idx="1">
            <a:schemeClr val="lt1"/>
          </a:fillRef>
          <a:effectRef idx="0">
            <a:schemeClr val="accent2"/>
          </a:effectRef>
          <a:fontRef idx="minor">
            <a:schemeClr val="dk1"/>
          </a:fontRef>
        </p:style>
        <p:txBody>
          <a:bodyPr wrap="none" lIns="91379" tIns="45690" rIns="91379" bIns="45690" anchor="ctr" anchorCtr="0">
            <a:noAutofit/>
          </a:bodyPr>
          <a:lstStyle/>
          <a:p>
            <a:pPr algn="ctr"/>
            <a:endParaRPr lang="en-US" dirty="0">
              <a:latin typeface="+mn-lt"/>
            </a:endParaRPr>
          </a:p>
        </p:txBody>
      </p:sp>
      <p:sp>
        <p:nvSpPr>
          <p:cNvPr id="20490" name="Freeform 1298"/>
          <p:cNvSpPr>
            <a:spLocks/>
          </p:cNvSpPr>
          <p:nvPr/>
        </p:nvSpPr>
        <p:spPr bwMode="auto">
          <a:xfrm>
            <a:off x="3035039" y="3855408"/>
            <a:ext cx="493712" cy="469900"/>
          </a:xfrm>
          <a:custGeom>
            <a:avLst/>
            <a:gdLst>
              <a:gd name="T0" fmla="*/ 2147483647 w 237"/>
              <a:gd name="T1" fmla="*/ 2147483647 h 321"/>
              <a:gd name="T2" fmla="*/ 0 w 237"/>
              <a:gd name="T3" fmla="*/ 2147483647 h 321"/>
              <a:gd name="T4" fmla="*/ 0 w 237"/>
              <a:gd name="T5" fmla="*/ 0 h 321"/>
              <a:gd name="T6" fmla="*/ 0 60000 65536"/>
              <a:gd name="T7" fmla="*/ 0 60000 65536"/>
              <a:gd name="T8" fmla="*/ 0 60000 65536"/>
              <a:gd name="T9" fmla="*/ 0 w 237"/>
              <a:gd name="T10" fmla="*/ 0 h 321"/>
              <a:gd name="T11" fmla="*/ 237 w 237"/>
              <a:gd name="T12" fmla="*/ 321 h 321"/>
            </a:gdLst>
            <a:ahLst/>
            <a:cxnLst>
              <a:cxn ang="T6">
                <a:pos x="T0" y="T1"/>
              </a:cxn>
              <a:cxn ang="T7">
                <a:pos x="T2" y="T3"/>
              </a:cxn>
              <a:cxn ang="T8">
                <a:pos x="T4" y="T5"/>
              </a:cxn>
            </a:cxnLst>
            <a:rect l="T9" t="T10" r="T11" b="T12"/>
            <a:pathLst>
              <a:path w="237" h="321">
                <a:moveTo>
                  <a:pt x="237" y="321"/>
                </a:moveTo>
                <a:lnTo>
                  <a:pt x="0" y="321"/>
                </a:lnTo>
                <a:lnTo>
                  <a:pt x="0"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491" name="Rectangle 1299"/>
          <p:cNvSpPr>
            <a:spLocks noChangeAspect="1" noChangeArrowheads="1"/>
          </p:cNvSpPr>
          <p:nvPr/>
        </p:nvSpPr>
        <p:spPr bwMode="auto">
          <a:xfrm>
            <a:off x="3030071" y="3328070"/>
            <a:ext cx="1141522" cy="277533"/>
          </a:xfrm>
          <a:prstGeom prst="rect">
            <a:avLst/>
          </a:prstGeom>
          <a:noFill/>
          <a:ln w="9525">
            <a:noFill/>
            <a:miter lim="800000"/>
            <a:headEnd/>
            <a:tailEnd/>
          </a:ln>
        </p:spPr>
        <p:txBody>
          <a:bodyPr wrap="none" lIns="85863" tIns="42932" rIns="85863" bIns="42932" anchor="ctr" anchorCtr="0">
            <a:noAutofit/>
          </a:bodyPr>
          <a:lstStyle/>
          <a:p>
            <a:pPr algn="ctr" defTabSz="859850"/>
            <a:r>
              <a:rPr lang="en-US" sz="1200" dirty="0"/>
              <a:t>Control </a:t>
            </a:r>
            <a:r>
              <a:rPr lang="en-US" sz="1200" dirty="0" smtClean="0"/>
              <a:t>Center</a:t>
            </a:r>
            <a:endParaRPr lang="en-US" sz="1200" dirty="0"/>
          </a:p>
        </p:txBody>
      </p:sp>
      <p:sp>
        <p:nvSpPr>
          <p:cNvPr id="20492" name="Text Box 1300"/>
          <p:cNvSpPr txBox="1">
            <a:spLocks noChangeAspect="1" noChangeArrowheads="1"/>
          </p:cNvSpPr>
          <p:nvPr/>
        </p:nvSpPr>
        <p:spPr bwMode="auto">
          <a:xfrm>
            <a:off x="4031990" y="4565015"/>
            <a:ext cx="1060450" cy="268288"/>
          </a:xfrm>
          <a:prstGeom prst="rect">
            <a:avLst/>
          </a:prstGeom>
          <a:noFill/>
          <a:ln w="12700">
            <a:noFill/>
            <a:miter lim="800000"/>
            <a:headEnd/>
            <a:tailEnd/>
          </a:ln>
        </p:spPr>
        <p:txBody>
          <a:bodyPr wrap="none" lIns="85863" tIns="42932" rIns="85863" bIns="42932" anchor="ctr" anchorCtr="0">
            <a:noAutofit/>
          </a:bodyPr>
          <a:lstStyle/>
          <a:p>
            <a:pPr algn="ctr" defTabSz="859850"/>
            <a:r>
              <a:rPr lang="en-US" sz="1200" dirty="0" smtClean="0"/>
              <a:t>STM-1/ STM-4</a:t>
            </a:r>
            <a:endParaRPr lang="en-US" sz="1200" dirty="0"/>
          </a:p>
        </p:txBody>
      </p:sp>
      <p:pic>
        <p:nvPicPr>
          <p:cNvPr id="20494" name="Picture 1303" descr="controom-l"/>
          <p:cNvPicPr preferRelativeResize="0">
            <a:picLocks noChangeAspect="1" noChangeArrowheads="1"/>
          </p:cNvPicPr>
          <p:nvPr/>
        </p:nvPicPr>
        <p:blipFill>
          <a:blip r:embed="rId3" cstate="screen"/>
          <a:srcRect/>
          <a:stretch>
            <a:fillRect/>
          </a:stretch>
        </p:blipFill>
        <p:spPr bwMode="auto">
          <a:xfrm>
            <a:off x="2864412" y="3632869"/>
            <a:ext cx="543591" cy="489328"/>
          </a:xfrm>
          <a:prstGeom prst="rect">
            <a:avLst/>
          </a:prstGeom>
          <a:noFill/>
          <a:ln w="9525">
            <a:noFill/>
            <a:miter lim="800000"/>
            <a:headEnd/>
            <a:tailEnd/>
          </a:ln>
        </p:spPr>
      </p:pic>
      <p:sp>
        <p:nvSpPr>
          <p:cNvPr id="20495" name="Text Box 1304"/>
          <p:cNvSpPr txBox="1">
            <a:spLocks noChangeAspect="1" noChangeArrowheads="1"/>
          </p:cNvSpPr>
          <p:nvPr/>
        </p:nvSpPr>
        <p:spPr bwMode="auto">
          <a:xfrm>
            <a:off x="3361590" y="3988104"/>
            <a:ext cx="681342" cy="235675"/>
          </a:xfrm>
          <a:prstGeom prst="rect">
            <a:avLst/>
          </a:prstGeom>
          <a:noFill/>
          <a:ln w="12700">
            <a:noFill/>
            <a:miter lim="800000"/>
            <a:headEnd/>
            <a:tailEnd/>
          </a:ln>
        </p:spPr>
        <p:txBody>
          <a:bodyPr wrap="none" lIns="80943" tIns="40470" rIns="80943" bIns="40470" anchor="ctr" anchorCtr="0">
            <a:noAutofit/>
          </a:bodyPr>
          <a:lstStyle/>
          <a:p>
            <a:pPr algn="ctr" defTabSz="810671"/>
            <a:r>
              <a:rPr lang="en-US" sz="1000" dirty="0"/>
              <a:t>MP-4100</a:t>
            </a:r>
          </a:p>
        </p:txBody>
      </p:sp>
      <p:sp>
        <p:nvSpPr>
          <p:cNvPr id="20605" name="Line 1307"/>
          <p:cNvSpPr>
            <a:spLocks noChangeShapeType="1"/>
          </p:cNvSpPr>
          <p:nvPr/>
        </p:nvSpPr>
        <p:spPr bwMode="auto">
          <a:xfrm flipH="1">
            <a:off x="3290687" y="5183494"/>
            <a:ext cx="457136" cy="0"/>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606" name="AutoShape 1308"/>
          <p:cNvSpPr>
            <a:spLocks noChangeAspect="1" noChangeArrowheads="1"/>
          </p:cNvSpPr>
          <p:nvPr/>
        </p:nvSpPr>
        <p:spPr bwMode="auto">
          <a:xfrm>
            <a:off x="829998" y="5125846"/>
            <a:ext cx="1714965" cy="878293"/>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lIns="91379" tIns="45690" rIns="91379" bIns="45690" anchor="ctr" anchorCtr="0">
            <a:noAutofit/>
          </a:bodyPr>
          <a:lstStyle/>
          <a:p>
            <a:pPr algn="ctr"/>
            <a:endParaRPr lang="en-US" dirty="0">
              <a:latin typeface="+mn-lt"/>
            </a:endParaRPr>
          </a:p>
        </p:txBody>
      </p:sp>
      <p:sp>
        <p:nvSpPr>
          <p:cNvPr id="20607" name="Line 1309"/>
          <p:cNvSpPr>
            <a:spLocks noChangeAspect="1" noChangeShapeType="1"/>
          </p:cNvSpPr>
          <p:nvPr/>
        </p:nvSpPr>
        <p:spPr bwMode="auto">
          <a:xfrm>
            <a:off x="1043783" y="5500209"/>
            <a:ext cx="0" cy="134713"/>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608" name="Picture 1310" descr="rad10"/>
          <p:cNvPicPr preferRelativeResize="0">
            <a:picLocks noChangeAspect="1" noChangeArrowheads="1"/>
          </p:cNvPicPr>
          <p:nvPr/>
        </p:nvPicPr>
        <p:blipFill>
          <a:blip r:embed="rId4" cstate="screen"/>
          <a:srcRect/>
          <a:stretch>
            <a:fillRect/>
          </a:stretch>
        </p:blipFill>
        <p:spPr bwMode="auto">
          <a:xfrm>
            <a:off x="3035205" y="4852355"/>
            <a:ext cx="311125" cy="380033"/>
          </a:xfrm>
          <a:prstGeom prst="rect">
            <a:avLst/>
          </a:prstGeom>
          <a:noFill/>
          <a:ln w="9525">
            <a:noFill/>
            <a:miter lim="800000"/>
            <a:headEnd/>
            <a:tailEnd/>
          </a:ln>
        </p:spPr>
      </p:pic>
      <p:sp>
        <p:nvSpPr>
          <p:cNvPr id="20609" name="Freeform 1311"/>
          <p:cNvSpPr>
            <a:spLocks noChangeAspect="1"/>
          </p:cNvSpPr>
          <p:nvPr/>
        </p:nvSpPr>
        <p:spPr bwMode="auto">
          <a:xfrm rot="21471145" flipH="1">
            <a:off x="2298117" y="4942612"/>
            <a:ext cx="808738" cy="261232"/>
          </a:xfrm>
          <a:custGeom>
            <a:avLst/>
            <a:gdLst>
              <a:gd name="T0" fmla="*/ 0 w 258"/>
              <a:gd name="T1" fmla="*/ 0 h 463"/>
              <a:gd name="T2" fmla="*/ 11228 w 258"/>
              <a:gd name="T3" fmla="*/ 0 h 463"/>
              <a:gd name="T4" fmla="*/ 9733 w 258"/>
              <a:gd name="T5" fmla="*/ 0 h 463"/>
              <a:gd name="T6" fmla="*/ 19415 w 258"/>
              <a:gd name="T7" fmla="*/ 0 h 463"/>
              <a:gd name="T8" fmla="*/ 0 60000 65536"/>
              <a:gd name="T9" fmla="*/ 0 60000 65536"/>
              <a:gd name="T10" fmla="*/ 0 60000 65536"/>
              <a:gd name="T11" fmla="*/ 0 60000 65536"/>
              <a:gd name="T12" fmla="*/ 0 w 258"/>
              <a:gd name="T13" fmla="*/ 0 h 463"/>
              <a:gd name="T14" fmla="*/ 258 w 258"/>
              <a:gd name="T15" fmla="*/ 463 h 463"/>
            </a:gdLst>
            <a:ahLst/>
            <a:cxnLst>
              <a:cxn ang="T8">
                <a:pos x="T0" y="T1"/>
              </a:cxn>
              <a:cxn ang="T9">
                <a:pos x="T2" y="T3"/>
              </a:cxn>
              <a:cxn ang="T10">
                <a:pos x="T4" y="T5"/>
              </a:cxn>
              <a:cxn ang="T11">
                <a:pos x="T6" y="T7"/>
              </a:cxn>
            </a:cxnLst>
            <a:rect l="T12" t="T13" r="T14" b="T15"/>
            <a:pathLst>
              <a:path w="258" h="463">
                <a:moveTo>
                  <a:pt x="0" y="0"/>
                </a:moveTo>
                <a:lnTo>
                  <a:pt x="149" y="317"/>
                </a:lnTo>
                <a:lnTo>
                  <a:pt x="129" y="178"/>
                </a:lnTo>
                <a:lnTo>
                  <a:pt x="258" y="463"/>
                </a:lnTo>
              </a:path>
            </a:pathLst>
          </a:cu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610" name="Text Box 1312"/>
          <p:cNvSpPr txBox="1">
            <a:spLocks noChangeAspect="1" noChangeArrowheads="1"/>
          </p:cNvSpPr>
          <p:nvPr/>
        </p:nvSpPr>
        <p:spPr bwMode="auto">
          <a:xfrm>
            <a:off x="1765637" y="5477514"/>
            <a:ext cx="861373" cy="236723"/>
          </a:xfrm>
          <a:prstGeom prst="rect">
            <a:avLst/>
          </a:prstGeom>
          <a:noFill/>
          <a:ln w="12700">
            <a:noFill/>
            <a:miter lim="800000"/>
            <a:headEnd/>
            <a:tailEnd/>
          </a:ln>
        </p:spPr>
        <p:txBody>
          <a:bodyPr wrap="none" lIns="81977" tIns="40990" rIns="81977" bIns="40990" anchor="ctr" anchorCtr="0">
            <a:noAutofit/>
          </a:bodyPr>
          <a:lstStyle/>
          <a:p>
            <a:pPr algn="ctr" defTabSz="820190"/>
            <a:r>
              <a:rPr lang="en-US" sz="1000" dirty="0"/>
              <a:t>Airmux-200</a:t>
            </a:r>
          </a:p>
        </p:txBody>
      </p:sp>
      <p:sp>
        <p:nvSpPr>
          <p:cNvPr id="20611" name="Text Box 1313"/>
          <p:cNvSpPr txBox="1">
            <a:spLocks noChangeAspect="1" noChangeArrowheads="1"/>
          </p:cNvSpPr>
          <p:nvPr/>
        </p:nvSpPr>
        <p:spPr bwMode="auto">
          <a:xfrm>
            <a:off x="2760081" y="5181340"/>
            <a:ext cx="861373" cy="236723"/>
          </a:xfrm>
          <a:prstGeom prst="rect">
            <a:avLst/>
          </a:prstGeom>
          <a:noFill/>
          <a:ln w="12700">
            <a:noFill/>
            <a:miter lim="800000"/>
            <a:headEnd/>
            <a:tailEnd/>
          </a:ln>
        </p:spPr>
        <p:txBody>
          <a:bodyPr wrap="none" lIns="81977" tIns="40990" rIns="81977" bIns="40990" anchor="ctr" anchorCtr="0">
            <a:noAutofit/>
          </a:bodyPr>
          <a:lstStyle/>
          <a:p>
            <a:pPr algn="ctr" defTabSz="820190"/>
            <a:r>
              <a:rPr lang="en-US" sz="1000" dirty="0"/>
              <a:t>Airmux-200</a:t>
            </a:r>
          </a:p>
        </p:txBody>
      </p:sp>
      <p:sp>
        <p:nvSpPr>
          <p:cNvPr id="20612" name="Line 1314"/>
          <p:cNvSpPr>
            <a:spLocks noChangeAspect="1" noChangeShapeType="1"/>
          </p:cNvSpPr>
          <p:nvPr/>
        </p:nvSpPr>
        <p:spPr bwMode="auto">
          <a:xfrm rot="5400000">
            <a:off x="1806013" y="5118135"/>
            <a:ext cx="0" cy="731520"/>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613" name="Picture 1315" descr="rad10"/>
          <p:cNvPicPr preferRelativeResize="0">
            <a:picLocks noChangeAspect="1" noChangeArrowheads="1"/>
          </p:cNvPicPr>
          <p:nvPr/>
        </p:nvPicPr>
        <p:blipFill>
          <a:blip r:embed="rId4" cstate="screen"/>
          <a:srcRect/>
          <a:stretch>
            <a:fillRect/>
          </a:stretch>
        </p:blipFill>
        <p:spPr bwMode="auto">
          <a:xfrm>
            <a:off x="2040761" y="5149948"/>
            <a:ext cx="311125" cy="380033"/>
          </a:xfrm>
          <a:prstGeom prst="rect">
            <a:avLst/>
          </a:prstGeom>
          <a:noFill/>
          <a:ln w="9525">
            <a:noFill/>
            <a:miter lim="800000"/>
            <a:headEnd/>
            <a:tailEnd/>
          </a:ln>
        </p:spPr>
      </p:pic>
      <p:sp>
        <p:nvSpPr>
          <p:cNvPr id="20614" name="Line 1316"/>
          <p:cNvSpPr>
            <a:spLocks noChangeAspect="1" noChangeShapeType="1"/>
          </p:cNvSpPr>
          <p:nvPr/>
        </p:nvSpPr>
        <p:spPr bwMode="auto">
          <a:xfrm>
            <a:off x="1494097" y="5504461"/>
            <a:ext cx="0" cy="134713"/>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615" name="Line 1317"/>
          <p:cNvSpPr>
            <a:spLocks noChangeAspect="1" noChangeShapeType="1"/>
          </p:cNvSpPr>
          <p:nvPr/>
        </p:nvSpPr>
        <p:spPr bwMode="auto">
          <a:xfrm>
            <a:off x="1174784" y="5471841"/>
            <a:ext cx="0" cy="133295"/>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627" name="Picture 1320" descr="phone"/>
          <p:cNvPicPr preferRelativeResize="0">
            <a:picLocks noChangeAspect="1" noChangeArrowheads="1"/>
          </p:cNvPicPr>
          <p:nvPr/>
        </p:nvPicPr>
        <p:blipFill>
          <a:blip r:embed="rId5" cstate="screen"/>
          <a:srcRect/>
          <a:stretch>
            <a:fillRect/>
          </a:stretch>
        </p:blipFill>
        <p:spPr bwMode="auto">
          <a:xfrm>
            <a:off x="971147" y="5617019"/>
            <a:ext cx="156738" cy="133702"/>
          </a:xfrm>
          <a:prstGeom prst="rect">
            <a:avLst/>
          </a:prstGeom>
          <a:noFill/>
          <a:ln w="9525">
            <a:noFill/>
            <a:miter lim="800000"/>
            <a:headEnd/>
            <a:tailEnd/>
          </a:ln>
        </p:spPr>
      </p:pic>
      <p:pic>
        <p:nvPicPr>
          <p:cNvPr id="20628" name="Picture 1321" descr="phone"/>
          <p:cNvPicPr preferRelativeResize="0">
            <a:picLocks noChangeAspect="1" noChangeArrowheads="1"/>
          </p:cNvPicPr>
          <p:nvPr/>
        </p:nvPicPr>
        <p:blipFill>
          <a:blip r:embed="rId5" cstate="screen"/>
          <a:srcRect/>
          <a:stretch>
            <a:fillRect/>
          </a:stretch>
        </p:blipFill>
        <p:spPr bwMode="auto">
          <a:xfrm>
            <a:off x="914151" y="5694067"/>
            <a:ext cx="156738" cy="133702"/>
          </a:xfrm>
          <a:prstGeom prst="rect">
            <a:avLst/>
          </a:prstGeom>
          <a:noFill/>
          <a:ln w="9525">
            <a:noFill/>
            <a:miter lim="800000"/>
            <a:headEnd/>
            <a:tailEnd/>
          </a:ln>
        </p:spPr>
      </p:pic>
      <p:pic>
        <p:nvPicPr>
          <p:cNvPr id="20625" name="Picture 1323" descr="phone"/>
          <p:cNvPicPr preferRelativeResize="0">
            <a:picLocks noChangeAspect="1" noChangeArrowheads="1"/>
          </p:cNvPicPr>
          <p:nvPr/>
        </p:nvPicPr>
        <p:blipFill>
          <a:blip r:embed="rId5" cstate="screen"/>
          <a:srcRect/>
          <a:stretch>
            <a:fillRect/>
          </a:stretch>
        </p:blipFill>
        <p:spPr bwMode="auto">
          <a:xfrm>
            <a:off x="1097195" y="5590958"/>
            <a:ext cx="156738" cy="133702"/>
          </a:xfrm>
          <a:prstGeom prst="rect">
            <a:avLst/>
          </a:prstGeom>
          <a:noFill/>
          <a:ln w="9525">
            <a:noFill/>
            <a:miter lim="800000"/>
            <a:headEnd/>
            <a:tailEnd/>
          </a:ln>
        </p:spPr>
      </p:pic>
      <p:pic>
        <p:nvPicPr>
          <p:cNvPr id="20626" name="Picture 1324" descr="phone"/>
          <p:cNvPicPr preferRelativeResize="0">
            <a:picLocks noChangeAspect="1" noChangeArrowheads="1"/>
          </p:cNvPicPr>
          <p:nvPr/>
        </p:nvPicPr>
        <p:blipFill>
          <a:blip r:embed="rId5" cstate="screen"/>
          <a:srcRect/>
          <a:stretch>
            <a:fillRect/>
          </a:stretch>
        </p:blipFill>
        <p:spPr bwMode="auto">
          <a:xfrm>
            <a:off x="1040200" y="5668006"/>
            <a:ext cx="156738" cy="133702"/>
          </a:xfrm>
          <a:prstGeom prst="rect">
            <a:avLst/>
          </a:prstGeom>
          <a:noFill/>
          <a:ln w="9525">
            <a:noFill/>
            <a:miter lim="800000"/>
            <a:headEnd/>
            <a:tailEnd/>
          </a:ln>
        </p:spPr>
      </p:pic>
      <p:pic>
        <p:nvPicPr>
          <p:cNvPr id="20617" name="Picture 1325" descr="accsdv"/>
          <p:cNvPicPr preferRelativeResize="0">
            <a:picLocks noChangeAspect="1" noChangeArrowheads="1"/>
          </p:cNvPicPr>
          <p:nvPr/>
        </p:nvPicPr>
        <p:blipFill>
          <a:blip r:embed="rId6" cstate="screen"/>
          <a:srcRect/>
          <a:stretch>
            <a:fillRect/>
          </a:stretch>
        </p:blipFill>
        <p:spPr bwMode="auto">
          <a:xfrm>
            <a:off x="1334446" y="5602303"/>
            <a:ext cx="315219" cy="181508"/>
          </a:xfrm>
          <a:prstGeom prst="rect">
            <a:avLst/>
          </a:prstGeom>
          <a:noFill/>
          <a:ln w="9525">
            <a:noFill/>
            <a:miter lim="800000"/>
            <a:headEnd/>
            <a:tailEnd/>
          </a:ln>
        </p:spPr>
      </p:pic>
      <p:sp>
        <p:nvSpPr>
          <p:cNvPr id="20618" name="Rectangle 1326"/>
          <p:cNvSpPr>
            <a:spLocks noChangeAspect="1" noChangeArrowheads="1"/>
          </p:cNvSpPr>
          <p:nvPr/>
        </p:nvSpPr>
        <p:spPr bwMode="auto">
          <a:xfrm>
            <a:off x="1230738" y="5734178"/>
            <a:ext cx="525365" cy="205615"/>
          </a:xfrm>
          <a:prstGeom prst="rect">
            <a:avLst/>
          </a:prstGeom>
          <a:noFill/>
          <a:ln w="9525">
            <a:noFill/>
            <a:miter lim="800000"/>
            <a:headEnd/>
            <a:tailEnd/>
          </a:ln>
        </p:spPr>
        <p:txBody>
          <a:bodyPr wrap="none" lIns="82003" tIns="41001" rIns="82003" bIns="41001" anchor="ctr" anchorCtr="0">
            <a:noAutofit/>
          </a:bodyPr>
          <a:lstStyle/>
          <a:p>
            <a:pPr algn="ctr" defTabSz="820190">
              <a:buClr>
                <a:srgbClr val="4D4D4D"/>
              </a:buClr>
            </a:pPr>
            <a:r>
              <a:rPr lang="en-US" sz="800" dirty="0">
                <a:solidFill>
                  <a:srgbClr val="0000FF"/>
                </a:solidFill>
              </a:rPr>
              <a:t>SCADA</a:t>
            </a:r>
          </a:p>
        </p:txBody>
      </p:sp>
      <p:pic>
        <p:nvPicPr>
          <p:cNvPr id="20619" name="Picture 1327" descr="rad16"/>
          <p:cNvPicPr preferRelativeResize="0">
            <a:picLocks noChangeAspect="1" noChangeArrowheads="1"/>
          </p:cNvPicPr>
          <p:nvPr/>
        </p:nvPicPr>
        <p:blipFill>
          <a:blip r:embed="rId7" cstate="screen"/>
          <a:srcRect/>
          <a:stretch>
            <a:fillRect/>
          </a:stretch>
        </p:blipFill>
        <p:spPr bwMode="auto">
          <a:xfrm>
            <a:off x="982382" y="5351312"/>
            <a:ext cx="620886" cy="194271"/>
          </a:xfrm>
          <a:prstGeom prst="rect">
            <a:avLst/>
          </a:prstGeom>
          <a:noFill/>
          <a:ln w="9525">
            <a:noFill/>
            <a:miter lim="800000"/>
            <a:headEnd/>
            <a:tailEnd/>
          </a:ln>
        </p:spPr>
      </p:pic>
      <p:sp>
        <p:nvSpPr>
          <p:cNvPr id="20620" name="Text Box 1328"/>
          <p:cNvSpPr txBox="1">
            <a:spLocks noChangeAspect="1" noChangeArrowheads="1"/>
          </p:cNvSpPr>
          <p:nvPr/>
        </p:nvSpPr>
        <p:spPr bwMode="auto">
          <a:xfrm>
            <a:off x="955254" y="5145880"/>
            <a:ext cx="683441" cy="236723"/>
          </a:xfrm>
          <a:prstGeom prst="rect">
            <a:avLst/>
          </a:prstGeom>
          <a:noFill/>
          <a:ln w="12700">
            <a:noFill/>
            <a:miter lim="800000"/>
            <a:headEnd/>
            <a:tailEnd/>
          </a:ln>
        </p:spPr>
        <p:txBody>
          <a:bodyPr wrap="none" lIns="81977" tIns="40990" rIns="81977" bIns="40990" anchor="ctr" anchorCtr="0">
            <a:noAutofit/>
          </a:bodyPr>
          <a:lstStyle/>
          <a:p>
            <a:pPr algn="ctr" defTabSz="820190"/>
            <a:r>
              <a:rPr lang="en-US" sz="1000" dirty="0"/>
              <a:t>MP-2100</a:t>
            </a:r>
          </a:p>
        </p:txBody>
      </p:sp>
      <p:sp>
        <p:nvSpPr>
          <p:cNvPr id="20621" name="Rectangle 1329"/>
          <p:cNvSpPr>
            <a:spLocks noChangeAspect="1" noChangeArrowheads="1"/>
          </p:cNvSpPr>
          <p:nvPr/>
        </p:nvSpPr>
        <p:spPr bwMode="auto">
          <a:xfrm>
            <a:off x="3264766" y="4980724"/>
            <a:ext cx="481699" cy="225467"/>
          </a:xfrm>
          <a:prstGeom prst="rect">
            <a:avLst/>
          </a:prstGeom>
          <a:noFill/>
          <a:ln w="9525">
            <a:noFill/>
            <a:miter lim="800000"/>
            <a:headEnd/>
            <a:tailEnd/>
          </a:ln>
        </p:spPr>
        <p:txBody>
          <a:bodyPr wrap="none" lIns="85863" tIns="42932" rIns="85863" bIns="42932" anchor="ctr" anchorCtr="0">
            <a:noAutofit/>
          </a:bodyPr>
          <a:lstStyle/>
          <a:p>
            <a:pPr algn="ctr" defTabSz="859850" rtl="1"/>
            <a:r>
              <a:rPr lang="en-US" sz="900" dirty="0"/>
              <a:t>E1/T1</a:t>
            </a:r>
          </a:p>
        </p:txBody>
      </p:sp>
      <p:sp>
        <p:nvSpPr>
          <p:cNvPr id="20622" name="Rectangle 1330"/>
          <p:cNvSpPr>
            <a:spLocks noChangeAspect="1" noChangeArrowheads="1"/>
          </p:cNvSpPr>
          <p:nvPr/>
        </p:nvSpPr>
        <p:spPr bwMode="auto">
          <a:xfrm>
            <a:off x="1625726" y="5292620"/>
            <a:ext cx="481297" cy="225259"/>
          </a:xfrm>
          <a:prstGeom prst="rect">
            <a:avLst/>
          </a:prstGeom>
          <a:noFill/>
          <a:ln w="9525">
            <a:noFill/>
            <a:miter lim="800000"/>
            <a:headEnd/>
            <a:tailEnd/>
          </a:ln>
        </p:spPr>
        <p:txBody>
          <a:bodyPr wrap="none" lIns="85863" tIns="42932" rIns="85863" bIns="42932" anchor="ctr" anchorCtr="0">
            <a:noAutofit/>
          </a:bodyPr>
          <a:lstStyle/>
          <a:p>
            <a:pPr algn="ctr" defTabSz="859850"/>
            <a:r>
              <a:rPr lang="en-US" sz="900" dirty="0"/>
              <a:t>E1/T1</a:t>
            </a:r>
          </a:p>
        </p:txBody>
      </p:sp>
      <p:sp>
        <p:nvSpPr>
          <p:cNvPr id="20498" name="AutoShape 1334"/>
          <p:cNvSpPr>
            <a:spLocks noChangeAspect="1" noChangeArrowheads="1"/>
          </p:cNvSpPr>
          <p:nvPr/>
        </p:nvSpPr>
        <p:spPr bwMode="auto">
          <a:xfrm>
            <a:off x="5986195" y="3771265"/>
            <a:ext cx="1600200" cy="1238250"/>
          </a:xfrm>
          <a:prstGeom prst="roundRect">
            <a:avLst>
              <a:gd name="adj" fmla="val 13301"/>
            </a:avLst>
          </a:prstGeom>
          <a:gradFill rotWithShape="1">
            <a:gsLst>
              <a:gs pos="0">
                <a:schemeClr val="bg1"/>
              </a:gs>
              <a:gs pos="100000">
                <a:srgbClr val="B7D9E5"/>
              </a:gs>
            </a:gsLst>
            <a:lin ang="5400000" scaled="1"/>
          </a:gradFill>
          <a:ln w="12700">
            <a:solidFill>
              <a:srgbClr val="84BDD6"/>
            </a:solidFill>
            <a:round/>
            <a:headEnd/>
            <a:tailEnd/>
          </a:ln>
        </p:spPr>
        <p:txBody>
          <a:bodyPr lIns="91379" tIns="45690" rIns="91379" bIns="45690" anchor="ctr" anchorCtr="0">
            <a:noAutofit/>
          </a:bodyPr>
          <a:lstStyle/>
          <a:p>
            <a:pPr algn="ctr"/>
            <a:endParaRPr lang="en-US" dirty="0">
              <a:latin typeface="+mn-lt"/>
            </a:endParaRPr>
          </a:p>
        </p:txBody>
      </p:sp>
      <p:grpSp>
        <p:nvGrpSpPr>
          <p:cNvPr id="2" name="Group 148"/>
          <p:cNvGrpSpPr/>
          <p:nvPr/>
        </p:nvGrpSpPr>
        <p:grpSpPr>
          <a:xfrm>
            <a:off x="6367514" y="4204655"/>
            <a:ext cx="88900" cy="279400"/>
            <a:chOff x="6027738" y="4157663"/>
            <a:chExt cx="88900" cy="279400"/>
          </a:xfrm>
        </p:grpSpPr>
        <p:sp>
          <p:nvSpPr>
            <p:cNvPr id="20600" name="Line 1338"/>
            <p:cNvSpPr>
              <a:spLocks noChangeAspect="1" noChangeShapeType="1"/>
            </p:cNvSpPr>
            <p:nvPr/>
          </p:nvSpPr>
          <p:spPr bwMode="auto">
            <a:xfrm>
              <a:off x="6073246" y="4157663"/>
              <a:ext cx="0" cy="279400"/>
            </a:xfrm>
            <a:prstGeom prst="line">
              <a:avLst/>
            </a:prstGeom>
            <a:noFill/>
            <a:ln w="19050">
              <a:solidFill>
                <a:schemeClr val="tx1"/>
              </a:solidFill>
              <a:round/>
              <a:headEnd/>
              <a:tailEnd/>
            </a:ln>
          </p:spPr>
          <p:txBody>
            <a:bodyPr wrap="none" anchor="ctr" anchorCtr="0">
              <a:noAutofit/>
            </a:bodyPr>
            <a:lstStyle/>
            <a:p>
              <a:pPr algn="ctr"/>
              <a:endParaRPr lang="en-US" dirty="0">
                <a:latin typeface="+mn-lt"/>
              </a:endParaRPr>
            </a:p>
          </p:txBody>
        </p:sp>
        <p:sp>
          <p:nvSpPr>
            <p:cNvPr id="20601" name="Line 1339"/>
            <p:cNvSpPr>
              <a:spLocks noChangeAspect="1" noChangeShapeType="1"/>
            </p:cNvSpPr>
            <p:nvPr/>
          </p:nvSpPr>
          <p:spPr bwMode="auto">
            <a:xfrm flipH="1">
              <a:off x="6027738" y="4411026"/>
              <a:ext cx="43392" cy="0"/>
            </a:xfrm>
            <a:prstGeom prst="line">
              <a:avLst/>
            </a:prstGeom>
            <a:noFill/>
            <a:ln w="9525">
              <a:solidFill>
                <a:schemeClr val="tx1"/>
              </a:solidFill>
              <a:round/>
              <a:headEnd/>
              <a:tailEnd/>
            </a:ln>
          </p:spPr>
          <p:txBody>
            <a:bodyPr wrap="none" anchor="ctr" anchorCtr="0">
              <a:noAutofit/>
            </a:bodyPr>
            <a:lstStyle/>
            <a:p>
              <a:pPr algn="ctr"/>
              <a:endParaRPr lang="en-US" dirty="0">
                <a:latin typeface="+mn-lt"/>
              </a:endParaRPr>
            </a:p>
          </p:txBody>
        </p:sp>
        <p:sp>
          <p:nvSpPr>
            <p:cNvPr id="20602" name="Line 1340"/>
            <p:cNvSpPr>
              <a:spLocks noChangeAspect="1" noChangeShapeType="1"/>
            </p:cNvSpPr>
            <p:nvPr/>
          </p:nvSpPr>
          <p:spPr bwMode="auto">
            <a:xfrm flipH="1">
              <a:off x="6073246" y="4353944"/>
              <a:ext cx="43392" cy="0"/>
            </a:xfrm>
            <a:prstGeom prst="line">
              <a:avLst/>
            </a:prstGeom>
            <a:noFill/>
            <a:ln w="9525">
              <a:solidFill>
                <a:schemeClr val="tx1"/>
              </a:solidFill>
              <a:round/>
              <a:headEnd/>
              <a:tailEnd/>
            </a:ln>
          </p:spPr>
          <p:txBody>
            <a:bodyPr wrap="none" anchor="ctr" anchorCtr="0">
              <a:noAutofit/>
            </a:bodyPr>
            <a:lstStyle/>
            <a:p>
              <a:pPr algn="ctr"/>
              <a:endParaRPr lang="en-US" dirty="0">
                <a:latin typeface="+mn-lt"/>
              </a:endParaRPr>
            </a:p>
          </p:txBody>
        </p:sp>
        <p:sp>
          <p:nvSpPr>
            <p:cNvPr id="20603" name="Line 1341"/>
            <p:cNvSpPr>
              <a:spLocks noChangeAspect="1" noChangeShapeType="1"/>
            </p:cNvSpPr>
            <p:nvPr/>
          </p:nvSpPr>
          <p:spPr bwMode="auto">
            <a:xfrm flipH="1">
              <a:off x="6073246" y="4238779"/>
              <a:ext cx="43392" cy="0"/>
            </a:xfrm>
            <a:prstGeom prst="line">
              <a:avLst/>
            </a:prstGeom>
            <a:noFill/>
            <a:ln w="9525">
              <a:solidFill>
                <a:schemeClr val="tx1"/>
              </a:solidFill>
              <a:round/>
              <a:headEnd/>
              <a:tailEnd/>
            </a:ln>
          </p:spPr>
          <p:txBody>
            <a:bodyPr wrap="none" anchor="ctr" anchorCtr="0">
              <a:noAutofit/>
            </a:bodyPr>
            <a:lstStyle/>
            <a:p>
              <a:pPr algn="ctr"/>
              <a:endParaRPr lang="en-US" dirty="0">
                <a:latin typeface="+mn-lt"/>
              </a:endParaRPr>
            </a:p>
          </p:txBody>
        </p:sp>
        <p:sp>
          <p:nvSpPr>
            <p:cNvPr id="20604" name="Line 1342"/>
            <p:cNvSpPr>
              <a:spLocks noChangeAspect="1" noChangeShapeType="1"/>
            </p:cNvSpPr>
            <p:nvPr/>
          </p:nvSpPr>
          <p:spPr bwMode="auto">
            <a:xfrm flipH="1">
              <a:off x="6027738" y="4181697"/>
              <a:ext cx="43392" cy="0"/>
            </a:xfrm>
            <a:prstGeom prst="line">
              <a:avLst/>
            </a:prstGeom>
            <a:noFill/>
            <a:ln w="9525">
              <a:solidFill>
                <a:schemeClr val="tx1"/>
              </a:solidFill>
              <a:round/>
              <a:headEnd/>
              <a:tailEnd/>
            </a:ln>
          </p:spPr>
          <p:txBody>
            <a:bodyPr wrap="none" anchor="ctr" anchorCtr="0">
              <a:noAutofit/>
            </a:bodyPr>
            <a:lstStyle/>
            <a:p>
              <a:pPr algn="ctr"/>
              <a:endParaRPr lang="en-US" dirty="0">
                <a:latin typeface="+mn-lt"/>
              </a:endParaRPr>
            </a:p>
          </p:txBody>
        </p:sp>
      </p:grpSp>
      <p:sp>
        <p:nvSpPr>
          <p:cNvPr id="20500" name="Text Box 1343"/>
          <p:cNvSpPr txBox="1">
            <a:spLocks noChangeAspect="1" noChangeArrowheads="1"/>
          </p:cNvSpPr>
          <p:nvPr/>
        </p:nvSpPr>
        <p:spPr bwMode="auto">
          <a:xfrm>
            <a:off x="5975092" y="4150368"/>
            <a:ext cx="379535" cy="212851"/>
          </a:xfrm>
          <a:prstGeom prst="rect">
            <a:avLst/>
          </a:prstGeom>
          <a:noFill/>
          <a:ln w="12700">
            <a:noFill/>
            <a:miter lim="800000"/>
            <a:headEnd/>
            <a:tailEnd/>
          </a:ln>
        </p:spPr>
        <p:txBody>
          <a:bodyPr wrap="none" lIns="73582" tIns="36793" rIns="73582" bIns="36793" anchor="ctr" anchorCtr="0">
            <a:noAutofit/>
          </a:bodyPr>
          <a:lstStyle/>
          <a:p>
            <a:pPr algn="ctr" defTabSz="820190"/>
            <a:r>
              <a:rPr lang="en-US" sz="900" dirty="0"/>
              <a:t>ETH</a:t>
            </a:r>
          </a:p>
        </p:txBody>
      </p:sp>
      <p:sp>
        <p:nvSpPr>
          <p:cNvPr id="20501" name="Freeform 1344"/>
          <p:cNvSpPr>
            <a:spLocks/>
          </p:cNvSpPr>
          <p:nvPr/>
        </p:nvSpPr>
        <p:spPr bwMode="auto">
          <a:xfrm>
            <a:off x="5667114" y="4344357"/>
            <a:ext cx="746125" cy="222250"/>
          </a:xfrm>
          <a:custGeom>
            <a:avLst/>
            <a:gdLst>
              <a:gd name="T0" fmla="*/ 0 w 546"/>
              <a:gd name="T1" fmla="*/ 2147483647 h 156"/>
              <a:gd name="T2" fmla="*/ 2147483647 w 546"/>
              <a:gd name="T3" fmla="*/ 2147483647 h 156"/>
              <a:gd name="T4" fmla="*/ 2147483647 w 546"/>
              <a:gd name="T5" fmla="*/ 0 h 156"/>
              <a:gd name="T6" fmla="*/ 2147483647 w 546"/>
              <a:gd name="T7" fmla="*/ 0 h 156"/>
              <a:gd name="T8" fmla="*/ 0 60000 65536"/>
              <a:gd name="T9" fmla="*/ 0 60000 65536"/>
              <a:gd name="T10" fmla="*/ 0 60000 65536"/>
              <a:gd name="T11" fmla="*/ 0 60000 65536"/>
              <a:gd name="T12" fmla="*/ 0 w 546"/>
              <a:gd name="T13" fmla="*/ 0 h 156"/>
              <a:gd name="T14" fmla="*/ 546 w 546"/>
              <a:gd name="T15" fmla="*/ 156 h 156"/>
            </a:gdLst>
            <a:ahLst/>
            <a:cxnLst>
              <a:cxn ang="T8">
                <a:pos x="T0" y="T1"/>
              </a:cxn>
              <a:cxn ang="T9">
                <a:pos x="T2" y="T3"/>
              </a:cxn>
              <a:cxn ang="T10">
                <a:pos x="T4" y="T5"/>
              </a:cxn>
              <a:cxn ang="T11">
                <a:pos x="T6" y="T7"/>
              </a:cxn>
            </a:cxnLst>
            <a:rect l="T12" t="T13" r="T14" b="T15"/>
            <a:pathLst>
              <a:path w="546" h="156">
                <a:moveTo>
                  <a:pt x="0" y="156"/>
                </a:moveTo>
                <a:lnTo>
                  <a:pt x="183" y="156"/>
                </a:lnTo>
                <a:lnTo>
                  <a:pt x="183" y="0"/>
                </a:lnTo>
                <a:lnTo>
                  <a:pt x="546"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02" name="AutoShape 1345"/>
          <p:cNvSpPr>
            <a:spLocks noChangeAspect="1" noChangeArrowheads="1"/>
          </p:cNvSpPr>
          <p:nvPr/>
        </p:nvSpPr>
        <p:spPr bwMode="auto">
          <a:xfrm>
            <a:off x="6733917" y="3818889"/>
            <a:ext cx="892175" cy="223838"/>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err="1">
                <a:solidFill>
                  <a:srgbClr val="0000FF"/>
                </a:solidFill>
              </a:rPr>
              <a:t>Teleprotection</a:t>
            </a:r>
            <a:endParaRPr lang="en-US" sz="800" dirty="0">
              <a:solidFill>
                <a:srgbClr val="0000FF"/>
              </a:solidFill>
            </a:endParaRPr>
          </a:p>
        </p:txBody>
      </p:sp>
      <p:sp>
        <p:nvSpPr>
          <p:cNvPr id="20503" name="AutoShape 1347"/>
          <p:cNvSpPr>
            <a:spLocks noChangeAspect="1" noChangeArrowheads="1"/>
          </p:cNvSpPr>
          <p:nvPr/>
        </p:nvSpPr>
        <p:spPr bwMode="auto">
          <a:xfrm>
            <a:off x="6760901" y="4115757"/>
            <a:ext cx="547688"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SCADA</a:t>
            </a:r>
          </a:p>
        </p:txBody>
      </p:sp>
      <p:sp>
        <p:nvSpPr>
          <p:cNvPr id="20504" name="AutoShape 1348"/>
          <p:cNvSpPr>
            <a:spLocks noChangeAspect="1" noChangeArrowheads="1"/>
          </p:cNvSpPr>
          <p:nvPr/>
        </p:nvSpPr>
        <p:spPr bwMode="auto">
          <a:xfrm>
            <a:off x="6481504" y="4368170"/>
            <a:ext cx="460375" cy="223838"/>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Voice</a:t>
            </a:r>
          </a:p>
        </p:txBody>
      </p:sp>
      <p:sp>
        <p:nvSpPr>
          <p:cNvPr id="20505" name="AutoShape 1357"/>
          <p:cNvSpPr>
            <a:spLocks noChangeAspect="1" noChangeArrowheads="1"/>
          </p:cNvSpPr>
          <p:nvPr/>
        </p:nvSpPr>
        <p:spPr bwMode="auto">
          <a:xfrm>
            <a:off x="7915012" y="4452305"/>
            <a:ext cx="1035050" cy="1196975"/>
          </a:xfrm>
          <a:prstGeom prst="roundRect">
            <a:avLst>
              <a:gd name="adj" fmla="val 13296"/>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sp>
        <p:nvSpPr>
          <p:cNvPr id="20506" name="Line 1358"/>
          <p:cNvSpPr>
            <a:spLocks noChangeShapeType="1"/>
          </p:cNvSpPr>
          <p:nvPr/>
        </p:nvSpPr>
        <p:spPr bwMode="auto">
          <a:xfrm flipH="1">
            <a:off x="5047989" y="5341302"/>
            <a:ext cx="3109912" cy="0"/>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07" name="Rectangle 1359"/>
          <p:cNvSpPr>
            <a:spLocks noChangeAspect="1" noChangeArrowheads="1"/>
          </p:cNvSpPr>
          <p:nvPr/>
        </p:nvSpPr>
        <p:spPr bwMode="auto">
          <a:xfrm>
            <a:off x="6592628" y="5141600"/>
            <a:ext cx="565150" cy="223838"/>
          </a:xfrm>
          <a:prstGeom prst="rect">
            <a:avLst/>
          </a:prstGeom>
          <a:noFill/>
          <a:ln w="9525">
            <a:noFill/>
            <a:miter lim="800000"/>
            <a:headEnd/>
            <a:tailEnd/>
          </a:ln>
        </p:spPr>
        <p:txBody>
          <a:bodyPr wrap="none" lIns="85863" tIns="42932" rIns="85863" bIns="42932" anchor="ctr" anchorCtr="0">
            <a:noAutofit/>
          </a:bodyPr>
          <a:lstStyle/>
          <a:p>
            <a:pPr algn="ctr" defTabSz="859850"/>
            <a:r>
              <a:rPr lang="en-US" sz="900" dirty="0"/>
              <a:t>SHDSL</a:t>
            </a:r>
          </a:p>
        </p:txBody>
      </p:sp>
      <p:sp>
        <p:nvSpPr>
          <p:cNvPr id="20508" name="Rectangle 1362"/>
          <p:cNvSpPr>
            <a:spLocks noChangeAspect="1" noChangeArrowheads="1"/>
          </p:cNvSpPr>
          <p:nvPr/>
        </p:nvSpPr>
        <p:spPr bwMode="auto">
          <a:xfrm>
            <a:off x="8114402" y="5412746"/>
            <a:ext cx="691291" cy="240647"/>
          </a:xfrm>
          <a:prstGeom prst="rect">
            <a:avLst/>
          </a:prstGeom>
          <a:noFill/>
          <a:ln w="9525">
            <a:noFill/>
            <a:miter lim="800000"/>
            <a:headEnd/>
            <a:tailEnd/>
          </a:ln>
        </p:spPr>
        <p:txBody>
          <a:bodyPr wrap="none" lIns="85863" tIns="42932" rIns="85863" bIns="42932" anchor="ctr" anchorCtr="0">
            <a:noAutofit/>
          </a:bodyPr>
          <a:lstStyle/>
          <a:p>
            <a:pPr algn="ctr" defTabSz="859850"/>
            <a:r>
              <a:rPr lang="en-US" sz="1000" dirty="0"/>
              <a:t>MP-2100</a:t>
            </a:r>
          </a:p>
        </p:txBody>
      </p:sp>
      <p:sp>
        <p:nvSpPr>
          <p:cNvPr id="20509" name="Line 1363"/>
          <p:cNvSpPr>
            <a:spLocks noChangeAspect="1" noChangeShapeType="1"/>
          </p:cNvSpPr>
          <p:nvPr/>
        </p:nvSpPr>
        <p:spPr bwMode="auto">
          <a:xfrm flipV="1">
            <a:off x="8421423" y="4753927"/>
            <a:ext cx="1588" cy="454025"/>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10" name="Picture 1364" descr="accsdv"/>
          <p:cNvPicPr preferRelativeResize="0">
            <a:picLocks noChangeAspect="1" noChangeArrowheads="1"/>
          </p:cNvPicPr>
          <p:nvPr/>
        </p:nvPicPr>
        <p:blipFill>
          <a:blip r:embed="rId8" cstate="screen"/>
          <a:srcRect/>
          <a:stretch>
            <a:fillRect/>
          </a:stretch>
        </p:blipFill>
        <p:spPr bwMode="auto">
          <a:xfrm>
            <a:off x="8254740" y="4638047"/>
            <a:ext cx="336550" cy="180975"/>
          </a:xfrm>
          <a:prstGeom prst="rect">
            <a:avLst/>
          </a:prstGeom>
          <a:noFill/>
          <a:ln w="9525">
            <a:noFill/>
            <a:miter lim="800000"/>
            <a:headEnd/>
            <a:tailEnd/>
          </a:ln>
        </p:spPr>
      </p:pic>
      <p:sp>
        <p:nvSpPr>
          <p:cNvPr id="20511" name="AutoShape 1365"/>
          <p:cNvSpPr>
            <a:spLocks noChangeAspect="1" noChangeArrowheads="1"/>
          </p:cNvSpPr>
          <p:nvPr/>
        </p:nvSpPr>
        <p:spPr bwMode="auto">
          <a:xfrm>
            <a:off x="8151548" y="4468181"/>
            <a:ext cx="547688"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SCADA</a:t>
            </a:r>
          </a:p>
        </p:txBody>
      </p:sp>
      <p:sp>
        <p:nvSpPr>
          <p:cNvPr id="20512" name="AutoShape 1366"/>
          <p:cNvSpPr>
            <a:spLocks noChangeAspect="1" noChangeArrowheads="1"/>
          </p:cNvSpPr>
          <p:nvPr/>
        </p:nvSpPr>
        <p:spPr bwMode="auto">
          <a:xfrm>
            <a:off x="8589695" y="4699960"/>
            <a:ext cx="393700"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PBX</a:t>
            </a:r>
          </a:p>
        </p:txBody>
      </p:sp>
      <p:sp>
        <p:nvSpPr>
          <p:cNvPr id="20513" name="AutoShape 1367"/>
          <p:cNvSpPr>
            <a:spLocks noChangeAspect="1" noChangeArrowheads="1"/>
          </p:cNvSpPr>
          <p:nvPr/>
        </p:nvSpPr>
        <p:spPr bwMode="auto">
          <a:xfrm>
            <a:off x="7854691" y="4753931"/>
            <a:ext cx="460375"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Voice</a:t>
            </a:r>
          </a:p>
        </p:txBody>
      </p:sp>
      <p:sp>
        <p:nvSpPr>
          <p:cNvPr id="20514" name="Freeform 1368"/>
          <p:cNvSpPr>
            <a:spLocks/>
          </p:cNvSpPr>
          <p:nvPr/>
        </p:nvSpPr>
        <p:spPr bwMode="auto">
          <a:xfrm>
            <a:off x="8557949" y="4999994"/>
            <a:ext cx="187325" cy="198437"/>
          </a:xfrm>
          <a:custGeom>
            <a:avLst/>
            <a:gdLst>
              <a:gd name="T0" fmla="*/ 0 w 138"/>
              <a:gd name="T1" fmla="*/ 2147483647 h 139"/>
              <a:gd name="T2" fmla="*/ 0 w 138"/>
              <a:gd name="T3" fmla="*/ 0 h 139"/>
              <a:gd name="T4" fmla="*/ 2147483647 w 138"/>
              <a:gd name="T5" fmla="*/ 0 h 139"/>
              <a:gd name="T6" fmla="*/ 0 60000 65536"/>
              <a:gd name="T7" fmla="*/ 0 60000 65536"/>
              <a:gd name="T8" fmla="*/ 0 60000 65536"/>
              <a:gd name="T9" fmla="*/ 0 w 138"/>
              <a:gd name="T10" fmla="*/ 0 h 139"/>
              <a:gd name="T11" fmla="*/ 138 w 138"/>
              <a:gd name="T12" fmla="*/ 139 h 139"/>
            </a:gdLst>
            <a:ahLst/>
            <a:cxnLst>
              <a:cxn ang="T6">
                <a:pos x="T0" y="T1"/>
              </a:cxn>
              <a:cxn ang="T7">
                <a:pos x="T2" y="T3"/>
              </a:cxn>
              <a:cxn ang="T8">
                <a:pos x="T4" y="T5"/>
              </a:cxn>
            </a:cxnLst>
            <a:rect l="T9" t="T10" r="T11" b="T12"/>
            <a:pathLst>
              <a:path w="138" h="139">
                <a:moveTo>
                  <a:pt x="0" y="139"/>
                </a:moveTo>
                <a:lnTo>
                  <a:pt x="0" y="0"/>
                </a:lnTo>
                <a:lnTo>
                  <a:pt x="138"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15" name="Freeform 1369"/>
          <p:cNvSpPr>
            <a:spLocks/>
          </p:cNvSpPr>
          <p:nvPr/>
        </p:nvSpPr>
        <p:spPr bwMode="auto">
          <a:xfrm flipH="1">
            <a:off x="8100754" y="4999994"/>
            <a:ext cx="188913" cy="198437"/>
          </a:xfrm>
          <a:custGeom>
            <a:avLst/>
            <a:gdLst>
              <a:gd name="T0" fmla="*/ 0 w 138"/>
              <a:gd name="T1" fmla="*/ 2147483647 h 139"/>
              <a:gd name="T2" fmla="*/ 0 w 138"/>
              <a:gd name="T3" fmla="*/ 0 h 139"/>
              <a:gd name="T4" fmla="*/ 2147483647 w 138"/>
              <a:gd name="T5" fmla="*/ 0 h 139"/>
              <a:gd name="T6" fmla="*/ 0 60000 65536"/>
              <a:gd name="T7" fmla="*/ 0 60000 65536"/>
              <a:gd name="T8" fmla="*/ 0 60000 65536"/>
              <a:gd name="T9" fmla="*/ 0 w 138"/>
              <a:gd name="T10" fmla="*/ 0 h 139"/>
              <a:gd name="T11" fmla="*/ 138 w 138"/>
              <a:gd name="T12" fmla="*/ 139 h 139"/>
            </a:gdLst>
            <a:ahLst/>
            <a:cxnLst>
              <a:cxn ang="T6">
                <a:pos x="T0" y="T1"/>
              </a:cxn>
              <a:cxn ang="T7">
                <a:pos x="T2" y="T3"/>
              </a:cxn>
              <a:cxn ang="T8">
                <a:pos x="T4" y="T5"/>
              </a:cxn>
            </a:cxnLst>
            <a:rect l="T9" t="T10" r="T11" b="T12"/>
            <a:pathLst>
              <a:path w="138" h="139">
                <a:moveTo>
                  <a:pt x="0" y="139"/>
                </a:moveTo>
                <a:lnTo>
                  <a:pt x="0" y="0"/>
                </a:lnTo>
                <a:lnTo>
                  <a:pt x="138"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516" name="Picture 1370" descr="pbx"/>
          <p:cNvPicPr preferRelativeResize="0">
            <a:picLocks noChangeAspect="1" noChangeArrowheads="1"/>
          </p:cNvPicPr>
          <p:nvPr/>
        </p:nvPicPr>
        <p:blipFill>
          <a:blip r:embed="rId9" cstate="screen"/>
          <a:srcRect/>
          <a:stretch>
            <a:fillRect/>
          </a:stretch>
        </p:blipFill>
        <p:spPr bwMode="auto">
          <a:xfrm>
            <a:off x="8672245" y="4871408"/>
            <a:ext cx="228600" cy="234950"/>
          </a:xfrm>
          <a:prstGeom prst="rect">
            <a:avLst/>
          </a:prstGeom>
          <a:noFill/>
          <a:ln w="9525">
            <a:noFill/>
            <a:miter lim="800000"/>
            <a:headEnd/>
            <a:tailEnd/>
          </a:ln>
        </p:spPr>
      </p:pic>
      <p:pic>
        <p:nvPicPr>
          <p:cNvPr id="20517" name="Picture 1371" descr="phone"/>
          <p:cNvPicPr preferRelativeResize="0">
            <a:picLocks noChangeAspect="1" noChangeArrowheads="1"/>
          </p:cNvPicPr>
          <p:nvPr/>
        </p:nvPicPr>
        <p:blipFill>
          <a:blip r:embed="rId10" cstate="screen"/>
          <a:srcRect/>
          <a:stretch>
            <a:fillRect/>
          </a:stretch>
        </p:blipFill>
        <p:spPr bwMode="auto">
          <a:xfrm>
            <a:off x="8000733" y="4919027"/>
            <a:ext cx="165100" cy="131762"/>
          </a:xfrm>
          <a:prstGeom prst="rect">
            <a:avLst/>
          </a:prstGeom>
          <a:noFill/>
          <a:ln w="9525">
            <a:noFill/>
            <a:miter lim="800000"/>
            <a:headEnd/>
            <a:tailEnd/>
          </a:ln>
        </p:spPr>
      </p:pic>
      <p:pic>
        <p:nvPicPr>
          <p:cNvPr id="20518" name="Picture 1372" descr="rad19"/>
          <p:cNvPicPr>
            <a:picLocks noChangeAspect="1" noChangeArrowheads="1"/>
          </p:cNvPicPr>
          <p:nvPr/>
        </p:nvPicPr>
        <p:blipFill>
          <a:blip r:embed="rId11" cstate="screen"/>
          <a:srcRect/>
          <a:stretch>
            <a:fillRect/>
          </a:stretch>
        </p:blipFill>
        <p:spPr bwMode="auto">
          <a:xfrm>
            <a:off x="8100745" y="5157153"/>
            <a:ext cx="655638" cy="303212"/>
          </a:xfrm>
          <a:prstGeom prst="rect">
            <a:avLst/>
          </a:prstGeom>
          <a:noFill/>
          <a:ln w="9525">
            <a:noFill/>
            <a:miter lim="800000"/>
            <a:headEnd/>
            <a:tailEnd/>
          </a:ln>
        </p:spPr>
      </p:pic>
      <p:sp>
        <p:nvSpPr>
          <p:cNvPr id="20520" name="Rectangle 1378"/>
          <p:cNvSpPr>
            <a:spLocks noChangeAspect="1" noChangeArrowheads="1"/>
          </p:cNvSpPr>
          <p:nvPr/>
        </p:nvSpPr>
        <p:spPr bwMode="auto">
          <a:xfrm>
            <a:off x="5385933" y="3454421"/>
            <a:ext cx="520700" cy="225425"/>
          </a:xfrm>
          <a:prstGeom prst="rect">
            <a:avLst/>
          </a:prstGeom>
          <a:noFill/>
          <a:ln w="9525">
            <a:noFill/>
            <a:miter lim="800000"/>
            <a:headEnd/>
            <a:tailEnd/>
          </a:ln>
        </p:spPr>
        <p:txBody>
          <a:bodyPr wrap="none" lIns="85863" tIns="42932" rIns="85863" bIns="42932" anchor="ctr" anchorCtr="0">
            <a:noAutofit/>
          </a:bodyPr>
          <a:lstStyle/>
          <a:p>
            <a:pPr algn="ctr" defTabSz="859850"/>
            <a:r>
              <a:rPr lang="en-US" sz="900" dirty="0"/>
              <a:t>STM-1</a:t>
            </a:r>
          </a:p>
        </p:txBody>
      </p:sp>
      <p:sp>
        <p:nvSpPr>
          <p:cNvPr id="20521" name="AutoShape 1382"/>
          <p:cNvSpPr>
            <a:spLocks noChangeAspect="1" noChangeArrowheads="1"/>
          </p:cNvSpPr>
          <p:nvPr/>
        </p:nvSpPr>
        <p:spPr bwMode="auto">
          <a:xfrm>
            <a:off x="5525355" y="1955729"/>
            <a:ext cx="1033462" cy="123190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lIns="91379" tIns="45690" rIns="91379" bIns="45690" anchor="ctr" anchorCtr="0">
            <a:noAutofit/>
          </a:bodyPr>
          <a:lstStyle/>
          <a:p>
            <a:pPr algn="ctr"/>
            <a:endParaRPr lang="en-US" dirty="0">
              <a:latin typeface="+mn-lt"/>
            </a:endParaRPr>
          </a:p>
        </p:txBody>
      </p:sp>
      <p:sp>
        <p:nvSpPr>
          <p:cNvPr id="20522" name="Line 1384"/>
          <p:cNvSpPr>
            <a:spLocks noChangeAspect="1" noChangeShapeType="1"/>
          </p:cNvSpPr>
          <p:nvPr/>
        </p:nvSpPr>
        <p:spPr bwMode="auto">
          <a:xfrm flipV="1">
            <a:off x="6022244" y="2319262"/>
            <a:ext cx="1588" cy="454025"/>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23" name="Picture 1385" descr="accsdv"/>
          <p:cNvPicPr preferRelativeResize="0">
            <a:picLocks noChangeAspect="1" noChangeArrowheads="1"/>
          </p:cNvPicPr>
          <p:nvPr/>
        </p:nvPicPr>
        <p:blipFill>
          <a:blip r:embed="rId8" cstate="screen"/>
          <a:srcRect/>
          <a:stretch>
            <a:fillRect/>
          </a:stretch>
        </p:blipFill>
        <p:spPr bwMode="auto">
          <a:xfrm>
            <a:off x="5855560" y="2203382"/>
            <a:ext cx="336550" cy="180975"/>
          </a:xfrm>
          <a:prstGeom prst="rect">
            <a:avLst/>
          </a:prstGeom>
          <a:noFill/>
          <a:ln w="9525">
            <a:noFill/>
            <a:miter lim="800000"/>
            <a:headEnd/>
            <a:tailEnd/>
          </a:ln>
        </p:spPr>
      </p:pic>
      <p:sp>
        <p:nvSpPr>
          <p:cNvPr id="20524" name="AutoShape 1386"/>
          <p:cNvSpPr>
            <a:spLocks noChangeAspect="1" noChangeArrowheads="1"/>
          </p:cNvSpPr>
          <p:nvPr/>
        </p:nvSpPr>
        <p:spPr bwMode="auto">
          <a:xfrm>
            <a:off x="5752371" y="2033516"/>
            <a:ext cx="547688"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SCADA</a:t>
            </a:r>
          </a:p>
        </p:txBody>
      </p:sp>
      <p:sp>
        <p:nvSpPr>
          <p:cNvPr id="20525" name="AutoShape 1389"/>
          <p:cNvSpPr>
            <a:spLocks noChangeAspect="1" noChangeArrowheads="1"/>
          </p:cNvSpPr>
          <p:nvPr/>
        </p:nvSpPr>
        <p:spPr bwMode="auto">
          <a:xfrm>
            <a:off x="5455512" y="2303389"/>
            <a:ext cx="460375"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Voice</a:t>
            </a:r>
          </a:p>
        </p:txBody>
      </p:sp>
      <p:sp>
        <p:nvSpPr>
          <p:cNvPr id="20526" name="Freeform 1413"/>
          <p:cNvSpPr>
            <a:spLocks/>
          </p:cNvSpPr>
          <p:nvPr/>
        </p:nvSpPr>
        <p:spPr bwMode="auto">
          <a:xfrm flipH="1">
            <a:off x="5701571" y="2565329"/>
            <a:ext cx="188913" cy="198437"/>
          </a:xfrm>
          <a:custGeom>
            <a:avLst/>
            <a:gdLst>
              <a:gd name="T0" fmla="*/ 0 w 138"/>
              <a:gd name="T1" fmla="*/ 2147483647 h 139"/>
              <a:gd name="T2" fmla="*/ 0 w 138"/>
              <a:gd name="T3" fmla="*/ 0 h 139"/>
              <a:gd name="T4" fmla="*/ 2147483647 w 138"/>
              <a:gd name="T5" fmla="*/ 0 h 139"/>
              <a:gd name="T6" fmla="*/ 0 60000 65536"/>
              <a:gd name="T7" fmla="*/ 0 60000 65536"/>
              <a:gd name="T8" fmla="*/ 0 60000 65536"/>
              <a:gd name="T9" fmla="*/ 0 w 138"/>
              <a:gd name="T10" fmla="*/ 0 h 139"/>
              <a:gd name="T11" fmla="*/ 138 w 138"/>
              <a:gd name="T12" fmla="*/ 139 h 139"/>
            </a:gdLst>
            <a:ahLst/>
            <a:cxnLst>
              <a:cxn ang="T6">
                <a:pos x="T0" y="T1"/>
              </a:cxn>
              <a:cxn ang="T7">
                <a:pos x="T2" y="T3"/>
              </a:cxn>
              <a:cxn ang="T8">
                <a:pos x="T4" y="T5"/>
              </a:cxn>
            </a:cxnLst>
            <a:rect l="T9" t="T10" r="T11" b="T12"/>
            <a:pathLst>
              <a:path w="138" h="139">
                <a:moveTo>
                  <a:pt x="0" y="139"/>
                </a:moveTo>
                <a:lnTo>
                  <a:pt x="0" y="0"/>
                </a:lnTo>
                <a:lnTo>
                  <a:pt x="138"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527" name="Picture 1415" descr="phone"/>
          <p:cNvPicPr preferRelativeResize="0">
            <a:picLocks noChangeAspect="1" noChangeArrowheads="1"/>
          </p:cNvPicPr>
          <p:nvPr/>
        </p:nvPicPr>
        <p:blipFill>
          <a:blip r:embed="rId10" cstate="screen"/>
          <a:srcRect/>
          <a:stretch>
            <a:fillRect/>
          </a:stretch>
        </p:blipFill>
        <p:spPr bwMode="auto">
          <a:xfrm>
            <a:off x="5601556" y="2484362"/>
            <a:ext cx="165100" cy="131762"/>
          </a:xfrm>
          <a:prstGeom prst="rect">
            <a:avLst/>
          </a:prstGeom>
          <a:noFill/>
          <a:ln w="9525">
            <a:noFill/>
            <a:miter lim="800000"/>
            <a:headEnd/>
            <a:tailEnd/>
          </a:ln>
        </p:spPr>
      </p:pic>
      <p:sp>
        <p:nvSpPr>
          <p:cNvPr id="20530" name="AutoShape 1433"/>
          <p:cNvSpPr>
            <a:spLocks noChangeArrowheads="1"/>
          </p:cNvSpPr>
          <p:nvPr/>
        </p:nvSpPr>
        <p:spPr bwMode="auto">
          <a:xfrm>
            <a:off x="5594083" y="5642932"/>
            <a:ext cx="1236662" cy="1052512"/>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grpSp>
        <p:nvGrpSpPr>
          <p:cNvPr id="3" name="Group 150"/>
          <p:cNvGrpSpPr/>
          <p:nvPr/>
        </p:nvGrpSpPr>
        <p:grpSpPr>
          <a:xfrm>
            <a:off x="6608504" y="6181098"/>
            <a:ext cx="130175" cy="398463"/>
            <a:chOff x="6151563" y="6134100"/>
            <a:chExt cx="130175" cy="398463"/>
          </a:xfrm>
        </p:grpSpPr>
        <p:sp>
          <p:nvSpPr>
            <p:cNvPr id="20595" name="Line 1435"/>
            <p:cNvSpPr>
              <a:spLocks noChangeShapeType="1"/>
            </p:cNvSpPr>
            <p:nvPr/>
          </p:nvSpPr>
          <p:spPr bwMode="auto">
            <a:xfrm>
              <a:off x="6217336" y="6134100"/>
              <a:ext cx="0" cy="398463"/>
            </a:xfrm>
            <a:prstGeom prst="line">
              <a:avLst/>
            </a:prstGeom>
            <a:noFill/>
            <a:ln w="19050">
              <a:solidFill>
                <a:schemeClr val="tx1"/>
              </a:solidFill>
              <a:round/>
              <a:headEnd/>
              <a:tailEnd/>
            </a:ln>
          </p:spPr>
          <p:txBody>
            <a:bodyPr anchor="ctr" anchorCtr="0">
              <a:noAutofit/>
            </a:bodyPr>
            <a:lstStyle/>
            <a:p>
              <a:pPr algn="ctr"/>
              <a:endParaRPr lang="en-US" dirty="0">
                <a:latin typeface="+mn-lt"/>
              </a:endParaRPr>
            </a:p>
          </p:txBody>
        </p:sp>
        <p:sp>
          <p:nvSpPr>
            <p:cNvPr id="20596" name="Line 1436"/>
            <p:cNvSpPr>
              <a:spLocks noChangeShapeType="1"/>
            </p:cNvSpPr>
            <p:nvPr/>
          </p:nvSpPr>
          <p:spPr bwMode="auto">
            <a:xfrm>
              <a:off x="6220076" y="6413450"/>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sp>
          <p:nvSpPr>
            <p:cNvPr id="20597" name="Line 1437"/>
            <p:cNvSpPr>
              <a:spLocks noChangeShapeType="1"/>
            </p:cNvSpPr>
            <p:nvPr/>
          </p:nvSpPr>
          <p:spPr bwMode="auto">
            <a:xfrm>
              <a:off x="6151563" y="6480096"/>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sp>
          <p:nvSpPr>
            <p:cNvPr id="20598" name="Line 1438"/>
            <p:cNvSpPr>
              <a:spLocks noChangeShapeType="1"/>
            </p:cNvSpPr>
            <p:nvPr/>
          </p:nvSpPr>
          <p:spPr bwMode="auto">
            <a:xfrm>
              <a:off x="6220076" y="6256050"/>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sp>
          <p:nvSpPr>
            <p:cNvPr id="20599" name="Line 1439"/>
            <p:cNvSpPr>
              <a:spLocks noChangeShapeType="1"/>
            </p:cNvSpPr>
            <p:nvPr/>
          </p:nvSpPr>
          <p:spPr bwMode="auto">
            <a:xfrm>
              <a:off x="6151563" y="6169550"/>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grpSp>
      <p:sp>
        <p:nvSpPr>
          <p:cNvPr id="20532" name="Line 1440"/>
          <p:cNvSpPr>
            <a:spLocks noChangeShapeType="1"/>
          </p:cNvSpPr>
          <p:nvPr/>
        </p:nvSpPr>
        <p:spPr bwMode="auto">
          <a:xfrm>
            <a:off x="6023506" y="6366834"/>
            <a:ext cx="644525" cy="3175"/>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533" name="Text Box 1441"/>
          <p:cNvSpPr txBox="1">
            <a:spLocks noChangeArrowheads="1"/>
          </p:cNvSpPr>
          <p:nvPr/>
        </p:nvSpPr>
        <p:spPr bwMode="auto">
          <a:xfrm>
            <a:off x="5686159" y="6431919"/>
            <a:ext cx="754062" cy="234950"/>
          </a:xfrm>
          <a:prstGeom prst="rect">
            <a:avLst/>
          </a:prstGeom>
          <a:noFill/>
          <a:ln w="12700">
            <a:noFill/>
            <a:miter lim="800000"/>
            <a:headEnd/>
            <a:tailEnd/>
          </a:ln>
        </p:spPr>
        <p:txBody>
          <a:bodyPr wrap="none" lIns="81986" tIns="40995" rIns="81986" bIns="40995" anchor="ctr" anchorCtr="0">
            <a:noAutofit/>
          </a:bodyPr>
          <a:lstStyle/>
          <a:p>
            <a:pPr algn="ctr" defTabSz="820190"/>
            <a:r>
              <a:rPr lang="en-US" sz="1000" dirty="0" smtClean="0"/>
              <a:t>OP-106/8</a:t>
            </a:r>
            <a:endParaRPr lang="en-US" sz="1000" dirty="0"/>
          </a:p>
        </p:txBody>
      </p:sp>
      <p:sp>
        <p:nvSpPr>
          <p:cNvPr id="20535" name="AutoShape 1444"/>
          <p:cNvSpPr>
            <a:spLocks noChangeArrowheads="1"/>
          </p:cNvSpPr>
          <p:nvPr/>
        </p:nvSpPr>
        <p:spPr bwMode="auto">
          <a:xfrm>
            <a:off x="3662101" y="5877881"/>
            <a:ext cx="1236663" cy="947737"/>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79" tIns="45690" rIns="91379" bIns="45690" anchor="ctr" anchorCtr="0">
            <a:noAutofit/>
          </a:bodyPr>
          <a:lstStyle/>
          <a:p>
            <a:pPr algn="ctr"/>
            <a:endParaRPr lang="en-US" dirty="0">
              <a:latin typeface="+mn-lt"/>
            </a:endParaRPr>
          </a:p>
        </p:txBody>
      </p:sp>
      <p:sp>
        <p:nvSpPr>
          <p:cNvPr id="20536" name="Text Box 1452"/>
          <p:cNvSpPr txBox="1">
            <a:spLocks noChangeArrowheads="1"/>
          </p:cNvSpPr>
          <p:nvPr/>
        </p:nvSpPr>
        <p:spPr bwMode="auto">
          <a:xfrm>
            <a:off x="3740684" y="6453352"/>
            <a:ext cx="714375" cy="234950"/>
          </a:xfrm>
          <a:prstGeom prst="rect">
            <a:avLst/>
          </a:prstGeom>
          <a:noFill/>
          <a:ln w="12700">
            <a:noFill/>
            <a:miter lim="800000"/>
            <a:headEnd/>
            <a:tailEnd/>
          </a:ln>
        </p:spPr>
        <p:txBody>
          <a:bodyPr wrap="none" lIns="81986" tIns="40995" rIns="81986" bIns="40995" anchor="ctr" anchorCtr="0">
            <a:noAutofit/>
          </a:bodyPr>
          <a:lstStyle/>
          <a:p>
            <a:pPr algn="ctr" defTabSz="820190"/>
            <a:r>
              <a:rPr lang="en-US" sz="1000" dirty="0" smtClean="0"/>
              <a:t>ASMi-54</a:t>
            </a:r>
            <a:endParaRPr lang="en-US" sz="1000" dirty="0"/>
          </a:p>
        </p:txBody>
      </p:sp>
      <p:cxnSp>
        <p:nvCxnSpPr>
          <p:cNvPr id="20537" name="AutoShape 1455"/>
          <p:cNvCxnSpPr>
            <a:cxnSpLocks noChangeShapeType="1"/>
          </p:cNvCxnSpPr>
          <p:nvPr/>
        </p:nvCxnSpPr>
        <p:spPr bwMode="auto">
          <a:xfrm rot="5400000" flipH="1">
            <a:off x="5207530" y="5394484"/>
            <a:ext cx="823912" cy="914400"/>
          </a:xfrm>
          <a:prstGeom prst="bentConnector2">
            <a:avLst/>
          </a:prstGeom>
          <a:noFill/>
          <a:ln w="12700">
            <a:solidFill>
              <a:schemeClr val="tx1"/>
            </a:solidFill>
            <a:miter lim="800000"/>
            <a:headEnd/>
            <a:tailEnd/>
          </a:ln>
        </p:spPr>
      </p:cxnSp>
      <p:sp>
        <p:nvSpPr>
          <p:cNvPr id="20538" name="Line 1458"/>
          <p:cNvSpPr>
            <a:spLocks noChangeShapeType="1"/>
          </p:cNvSpPr>
          <p:nvPr/>
        </p:nvSpPr>
        <p:spPr bwMode="auto">
          <a:xfrm flipH="1">
            <a:off x="1898167" y="4392894"/>
            <a:ext cx="1554163" cy="1587"/>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539" name="Picture 1332" descr="rad19"/>
          <p:cNvPicPr>
            <a:picLocks noChangeAspect="1" noChangeArrowheads="1"/>
          </p:cNvPicPr>
          <p:nvPr/>
        </p:nvPicPr>
        <p:blipFill>
          <a:blip r:embed="rId12" cstate="screen"/>
          <a:srcRect/>
          <a:stretch>
            <a:fillRect/>
          </a:stretch>
        </p:blipFill>
        <p:spPr bwMode="auto">
          <a:xfrm>
            <a:off x="3384290" y="4158619"/>
            <a:ext cx="654050" cy="303213"/>
          </a:xfrm>
          <a:prstGeom prst="rect">
            <a:avLst/>
          </a:prstGeom>
          <a:noFill/>
          <a:ln w="9525">
            <a:noFill/>
            <a:miter lim="800000"/>
            <a:headEnd/>
            <a:tailEnd/>
          </a:ln>
        </p:spPr>
      </p:pic>
      <p:sp>
        <p:nvSpPr>
          <p:cNvPr id="20542" name="Text Box 1459"/>
          <p:cNvSpPr txBox="1">
            <a:spLocks noChangeAspect="1" noChangeArrowheads="1"/>
          </p:cNvSpPr>
          <p:nvPr/>
        </p:nvSpPr>
        <p:spPr bwMode="auto">
          <a:xfrm>
            <a:off x="2884751" y="4352177"/>
            <a:ext cx="400817" cy="220286"/>
          </a:xfrm>
          <a:prstGeom prst="rect">
            <a:avLst/>
          </a:prstGeom>
          <a:noFill/>
          <a:ln w="12700">
            <a:noFill/>
            <a:miter lim="800000"/>
            <a:headEnd/>
            <a:tailEnd/>
          </a:ln>
        </p:spPr>
        <p:txBody>
          <a:bodyPr wrap="none" lIns="80943" tIns="40470" rIns="80943" bIns="40470" anchor="ctr" anchorCtr="0">
            <a:noAutofit/>
          </a:bodyPr>
          <a:lstStyle/>
          <a:p>
            <a:pPr algn="ctr" defTabSz="810671"/>
            <a:r>
              <a:rPr lang="en-US" sz="900" dirty="0" err="1" smtClean="0"/>
              <a:t>GbE</a:t>
            </a:r>
            <a:endParaRPr lang="en-US" sz="900" dirty="0"/>
          </a:p>
        </p:txBody>
      </p:sp>
      <p:sp>
        <p:nvSpPr>
          <p:cNvPr id="20543" name="Freeform 1460"/>
          <p:cNvSpPr>
            <a:spLocks/>
          </p:cNvSpPr>
          <p:nvPr/>
        </p:nvSpPr>
        <p:spPr bwMode="auto">
          <a:xfrm>
            <a:off x="4058975" y="5423861"/>
            <a:ext cx="777875" cy="962025"/>
          </a:xfrm>
          <a:custGeom>
            <a:avLst/>
            <a:gdLst>
              <a:gd name="T0" fmla="*/ 2147483647 w 523"/>
              <a:gd name="T1" fmla="*/ 0 h 561"/>
              <a:gd name="T2" fmla="*/ 2147483647 w 523"/>
              <a:gd name="T3" fmla="*/ 2147483647 h 561"/>
              <a:gd name="T4" fmla="*/ 0 w 523"/>
              <a:gd name="T5" fmla="*/ 2147483647 h 561"/>
              <a:gd name="T6" fmla="*/ 0 w 523"/>
              <a:gd name="T7" fmla="*/ 2147483647 h 561"/>
              <a:gd name="T8" fmla="*/ 0 60000 65536"/>
              <a:gd name="T9" fmla="*/ 0 60000 65536"/>
              <a:gd name="T10" fmla="*/ 0 60000 65536"/>
              <a:gd name="T11" fmla="*/ 0 60000 65536"/>
              <a:gd name="T12" fmla="*/ 0 w 523"/>
              <a:gd name="T13" fmla="*/ 0 h 561"/>
              <a:gd name="T14" fmla="*/ 523 w 523"/>
              <a:gd name="T15" fmla="*/ 561 h 561"/>
            </a:gdLst>
            <a:ahLst/>
            <a:cxnLst>
              <a:cxn ang="T8">
                <a:pos x="T0" y="T1"/>
              </a:cxn>
              <a:cxn ang="T9">
                <a:pos x="T2" y="T3"/>
              </a:cxn>
              <a:cxn ang="T10">
                <a:pos x="T4" y="T5"/>
              </a:cxn>
              <a:cxn ang="T11">
                <a:pos x="T6" y="T7"/>
              </a:cxn>
            </a:cxnLst>
            <a:rect l="T12" t="T13" r="T14" b="T15"/>
            <a:pathLst>
              <a:path w="523" h="561">
                <a:moveTo>
                  <a:pt x="522" y="0"/>
                </a:moveTo>
                <a:lnTo>
                  <a:pt x="523" y="80"/>
                </a:lnTo>
                <a:lnTo>
                  <a:pt x="0" y="80"/>
                </a:lnTo>
                <a:lnTo>
                  <a:pt x="0" y="561"/>
                </a:lnTo>
              </a:path>
            </a:pathLst>
          </a:custGeom>
          <a:noFill/>
          <a:ln w="9525">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544" name="Freeform 1461"/>
          <p:cNvSpPr>
            <a:spLocks/>
          </p:cNvSpPr>
          <p:nvPr/>
        </p:nvSpPr>
        <p:spPr bwMode="auto">
          <a:xfrm>
            <a:off x="4078028" y="5442911"/>
            <a:ext cx="777875" cy="962025"/>
          </a:xfrm>
          <a:custGeom>
            <a:avLst/>
            <a:gdLst>
              <a:gd name="T0" fmla="*/ 2147483647 w 523"/>
              <a:gd name="T1" fmla="*/ 0 h 561"/>
              <a:gd name="T2" fmla="*/ 2147483647 w 523"/>
              <a:gd name="T3" fmla="*/ 2147483647 h 561"/>
              <a:gd name="T4" fmla="*/ 0 w 523"/>
              <a:gd name="T5" fmla="*/ 2147483647 h 561"/>
              <a:gd name="T6" fmla="*/ 0 w 523"/>
              <a:gd name="T7" fmla="*/ 2147483647 h 561"/>
              <a:gd name="T8" fmla="*/ 0 60000 65536"/>
              <a:gd name="T9" fmla="*/ 0 60000 65536"/>
              <a:gd name="T10" fmla="*/ 0 60000 65536"/>
              <a:gd name="T11" fmla="*/ 0 60000 65536"/>
              <a:gd name="T12" fmla="*/ 0 w 523"/>
              <a:gd name="T13" fmla="*/ 0 h 561"/>
              <a:gd name="T14" fmla="*/ 523 w 523"/>
              <a:gd name="T15" fmla="*/ 561 h 561"/>
            </a:gdLst>
            <a:ahLst/>
            <a:cxnLst>
              <a:cxn ang="T8">
                <a:pos x="T0" y="T1"/>
              </a:cxn>
              <a:cxn ang="T9">
                <a:pos x="T2" y="T3"/>
              </a:cxn>
              <a:cxn ang="T10">
                <a:pos x="T4" y="T5"/>
              </a:cxn>
              <a:cxn ang="T11">
                <a:pos x="T6" y="T7"/>
              </a:cxn>
            </a:cxnLst>
            <a:rect l="T12" t="T13" r="T14" b="T15"/>
            <a:pathLst>
              <a:path w="523" h="561">
                <a:moveTo>
                  <a:pt x="522" y="0"/>
                </a:moveTo>
                <a:lnTo>
                  <a:pt x="523" y="80"/>
                </a:lnTo>
                <a:lnTo>
                  <a:pt x="0" y="80"/>
                </a:lnTo>
                <a:lnTo>
                  <a:pt x="0" y="561"/>
                </a:lnTo>
              </a:path>
            </a:pathLst>
          </a:custGeom>
          <a:noFill/>
          <a:ln w="9525">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545" name="Freeform 1462"/>
          <p:cNvSpPr>
            <a:spLocks/>
          </p:cNvSpPr>
          <p:nvPr/>
        </p:nvSpPr>
        <p:spPr bwMode="auto">
          <a:xfrm>
            <a:off x="4097868" y="5461961"/>
            <a:ext cx="777875" cy="962025"/>
          </a:xfrm>
          <a:custGeom>
            <a:avLst/>
            <a:gdLst>
              <a:gd name="T0" fmla="*/ 2147483647 w 523"/>
              <a:gd name="T1" fmla="*/ 0 h 561"/>
              <a:gd name="T2" fmla="*/ 2147483647 w 523"/>
              <a:gd name="T3" fmla="*/ 2147483647 h 561"/>
              <a:gd name="T4" fmla="*/ 0 w 523"/>
              <a:gd name="T5" fmla="*/ 2147483647 h 561"/>
              <a:gd name="T6" fmla="*/ 0 w 523"/>
              <a:gd name="T7" fmla="*/ 2147483647 h 561"/>
              <a:gd name="T8" fmla="*/ 0 60000 65536"/>
              <a:gd name="T9" fmla="*/ 0 60000 65536"/>
              <a:gd name="T10" fmla="*/ 0 60000 65536"/>
              <a:gd name="T11" fmla="*/ 0 60000 65536"/>
              <a:gd name="T12" fmla="*/ 0 w 523"/>
              <a:gd name="T13" fmla="*/ 0 h 561"/>
              <a:gd name="T14" fmla="*/ 523 w 523"/>
              <a:gd name="T15" fmla="*/ 561 h 561"/>
            </a:gdLst>
            <a:ahLst/>
            <a:cxnLst>
              <a:cxn ang="T8">
                <a:pos x="T0" y="T1"/>
              </a:cxn>
              <a:cxn ang="T9">
                <a:pos x="T2" y="T3"/>
              </a:cxn>
              <a:cxn ang="T10">
                <a:pos x="T4" y="T5"/>
              </a:cxn>
              <a:cxn ang="T11">
                <a:pos x="T6" y="T7"/>
              </a:cxn>
            </a:cxnLst>
            <a:rect l="T12" t="T13" r="T14" b="T15"/>
            <a:pathLst>
              <a:path w="523" h="561">
                <a:moveTo>
                  <a:pt x="522" y="0"/>
                </a:moveTo>
                <a:lnTo>
                  <a:pt x="523" y="80"/>
                </a:lnTo>
                <a:lnTo>
                  <a:pt x="0" y="80"/>
                </a:lnTo>
                <a:lnTo>
                  <a:pt x="0" y="561"/>
                </a:lnTo>
              </a:path>
            </a:pathLst>
          </a:custGeom>
          <a:noFill/>
          <a:ln w="9525">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546" name="Freeform 1463"/>
          <p:cNvSpPr>
            <a:spLocks/>
          </p:cNvSpPr>
          <p:nvPr/>
        </p:nvSpPr>
        <p:spPr bwMode="auto">
          <a:xfrm>
            <a:off x="4118510" y="5477035"/>
            <a:ext cx="777875" cy="1006475"/>
          </a:xfrm>
          <a:custGeom>
            <a:avLst/>
            <a:gdLst>
              <a:gd name="T0" fmla="*/ 2147483647 w 523"/>
              <a:gd name="T1" fmla="*/ 0 h 561"/>
              <a:gd name="T2" fmla="*/ 2147483647 w 523"/>
              <a:gd name="T3" fmla="*/ 2147483647 h 561"/>
              <a:gd name="T4" fmla="*/ 0 w 523"/>
              <a:gd name="T5" fmla="*/ 2147483647 h 561"/>
              <a:gd name="T6" fmla="*/ 0 w 523"/>
              <a:gd name="T7" fmla="*/ 2147483647 h 561"/>
              <a:gd name="T8" fmla="*/ 0 60000 65536"/>
              <a:gd name="T9" fmla="*/ 0 60000 65536"/>
              <a:gd name="T10" fmla="*/ 0 60000 65536"/>
              <a:gd name="T11" fmla="*/ 0 60000 65536"/>
              <a:gd name="T12" fmla="*/ 0 w 523"/>
              <a:gd name="T13" fmla="*/ 0 h 561"/>
              <a:gd name="T14" fmla="*/ 523 w 523"/>
              <a:gd name="T15" fmla="*/ 561 h 561"/>
            </a:gdLst>
            <a:ahLst/>
            <a:cxnLst>
              <a:cxn ang="T8">
                <a:pos x="T0" y="T1"/>
              </a:cxn>
              <a:cxn ang="T9">
                <a:pos x="T2" y="T3"/>
              </a:cxn>
              <a:cxn ang="T10">
                <a:pos x="T4" y="T5"/>
              </a:cxn>
              <a:cxn ang="T11">
                <a:pos x="T6" y="T7"/>
              </a:cxn>
            </a:cxnLst>
            <a:rect l="T12" t="T13" r="T14" b="T15"/>
            <a:pathLst>
              <a:path w="523" h="561">
                <a:moveTo>
                  <a:pt x="522" y="0"/>
                </a:moveTo>
                <a:lnTo>
                  <a:pt x="523" y="80"/>
                </a:lnTo>
                <a:lnTo>
                  <a:pt x="0" y="80"/>
                </a:lnTo>
                <a:lnTo>
                  <a:pt x="0" y="561"/>
                </a:lnTo>
              </a:path>
            </a:pathLst>
          </a:custGeom>
          <a:noFill/>
          <a:ln w="9525">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47" name="Picture 1424" descr="rad19"/>
          <p:cNvPicPr>
            <a:picLocks noChangeAspect="1" noChangeArrowheads="1"/>
          </p:cNvPicPr>
          <p:nvPr/>
        </p:nvPicPr>
        <p:blipFill>
          <a:blip r:embed="rId12" cstate="screen"/>
          <a:srcRect/>
          <a:stretch>
            <a:fillRect/>
          </a:stretch>
        </p:blipFill>
        <p:spPr bwMode="auto">
          <a:xfrm>
            <a:off x="4613011" y="5200022"/>
            <a:ext cx="654050" cy="303213"/>
          </a:xfrm>
          <a:prstGeom prst="rect">
            <a:avLst/>
          </a:prstGeom>
          <a:noFill/>
          <a:ln w="9525">
            <a:noFill/>
            <a:miter lim="800000"/>
            <a:headEnd/>
            <a:tailEnd/>
          </a:ln>
        </p:spPr>
      </p:pic>
      <p:sp>
        <p:nvSpPr>
          <p:cNvPr id="20548" name="Text Box 1423"/>
          <p:cNvSpPr txBox="1">
            <a:spLocks noChangeAspect="1" noChangeArrowheads="1"/>
          </p:cNvSpPr>
          <p:nvPr/>
        </p:nvSpPr>
        <p:spPr bwMode="auto">
          <a:xfrm>
            <a:off x="4619298" y="5242034"/>
            <a:ext cx="681342" cy="235675"/>
          </a:xfrm>
          <a:prstGeom prst="rect">
            <a:avLst/>
          </a:prstGeom>
          <a:noFill/>
          <a:ln w="12700">
            <a:noFill/>
            <a:miter lim="800000"/>
            <a:headEnd/>
            <a:tailEnd/>
          </a:ln>
        </p:spPr>
        <p:txBody>
          <a:bodyPr wrap="none" lIns="80943" tIns="40470" rIns="80943" bIns="40470" anchor="ctr" anchorCtr="0">
            <a:noAutofit/>
          </a:bodyPr>
          <a:lstStyle/>
          <a:p>
            <a:pPr algn="ctr" defTabSz="810671"/>
            <a:r>
              <a:rPr lang="en-US" sz="1000" dirty="0"/>
              <a:t>MP-4100</a:t>
            </a:r>
          </a:p>
        </p:txBody>
      </p:sp>
      <p:grpSp>
        <p:nvGrpSpPr>
          <p:cNvPr id="4" name="Group 149"/>
          <p:cNvGrpSpPr/>
          <p:nvPr/>
        </p:nvGrpSpPr>
        <p:grpSpPr>
          <a:xfrm>
            <a:off x="4586029" y="6196973"/>
            <a:ext cx="130175" cy="398463"/>
            <a:chOff x="4200525" y="6149975"/>
            <a:chExt cx="130175" cy="398463"/>
          </a:xfrm>
        </p:grpSpPr>
        <p:sp>
          <p:nvSpPr>
            <p:cNvPr id="20590" name="Line 1446"/>
            <p:cNvSpPr>
              <a:spLocks noChangeShapeType="1"/>
            </p:cNvSpPr>
            <p:nvPr/>
          </p:nvSpPr>
          <p:spPr bwMode="auto">
            <a:xfrm>
              <a:off x="4266298" y="6149975"/>
              <a:ext cx="0" cy="398463"/>
            </a:xfrm>
            <a:prstGeom prst="line">
              <a:avLst/>
            </a:prstGeom>
            <a:noFill/>
            <a:ln w="19050">
              <a:solidFill>
                <a:schemeClr val="tx1"/>
              </a:solidFill>
              <a:round/>
              <a:headEnd/>
              <a:tailEnd/>
            </a:ln>
          </p:spPr>
          <p:txBody>
            <a:bodyPr anchor="ctr" anchorCtr="0">
              <a:noAutofit/>
            </a:bodyPr>
            <a:lstStyle/>
            <a:p>
              <a:pPr algn="ctr"/>
              <a:endParaRPr lang="en-US" dirty="0">
                <a:latin typeface="+mn-lt"/>
              </a:endParaRPr>
            </a:p>
          </p:txBody>
        </p:sp>
        <p:sp>
          <p:nvSpPr>
            <p:cNvPr id="20591" name="Line 1447"/>
            <p:cNvSpPr>
              <a:spLocks noChangeShapeType="1"/>
            </p:cNvSpPr>
            <p:nvPr/>
          </p:nvSpPr>
          <p:spPr bwMode="auto">
            <a:xfrm>
              <a:off x="4269038" y="6429325"/>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sp>
          <p:nvSpPr>
            <p:cNvPr id="20592" name="Line 1448"/>
            <p:cNvSpPr>
              <a:spLocks noChangeShapeType="1"/>
            </p:cNvSpPr>
            <p:nvPr/>
          </p:nvSpPr>
          <p:spPr bwMode="auto">
            <a:xfrm>
              <a:off x="4200525" y="6495971"/>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sp>
          <p:nvSpPr>
            <p:cNvPr id="20593" name="Line 1449"/>
            <p:cNvSpPr>
              <a:spLocks noChangeShapeType="1"/>
            </p:cNvSpPr>
            <p:nvPr/>
          </p:nvSpPr>
          <p:spPr bwMode="auto">
            <a:xfrm>
              <a:off x="4269038" y="6271925"/>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sp>
          <p:nvSpPr>
            <p:cNvPr id="20594" name="Line 1450"/>
            <p:cNvSpPr>
              <a:spLocks noChangeShapeType="1"/>
            </p:cNvSpPr>
            <p:nvPr/>
          </p:nvSpPr>
          <p:spPr bwMode="auto">
            <a:xfrm>
              <a:off x="4200525" y="6185425"/>
              <a:ext cx="61662" cy="0"/>
            </a:xfrm>
            <a:prstGeom prst="line">
              <a:avLst/>
            </a:prstGeom>
            <a:noFill/>
            <a:ln w="12700">
              <a:solidFill>
                <a:schemeClr val="tx1"/>
              </a:solidFill>
              <a:round/>
              <a:headEnd/>
              <a:tailEnd/>
            </a:ln>
          </p:spPr>
          <p:txBody>
            <a:bodyPr wrap="none" anchor="ctr" anchorCtr="0">
              <a:noAutofit/>
            </a:bodyPr>
            <a:lstStyle/>
            <a:p>
              <a:pPr algn="ctr"/>
              <a:endParaRPr lang="en-US" dirty="0">
                <a:latin typeface="+mn-lt"/>
              </a:endParaRPr>
            </a:p>
          </p:txBody>
        </p:sp>
      </p:grpSp>
      <p:sp>
        <p:nvSpPr>
          <p:cNvPr id="20550" name="Line 1451"/>
          <p:cNvSpPr>
            <a:spLocks noChangeShapeType="1"/>
          </p:cNvSpPr>
          <p:nvPr/>
        </p:nvSpPr>
        <p:spPr bwMode="auto">
          <a:xfrm>
            <a:off x="4007378" y="6401759"/>
            <a:ext cx="644525" cy="3175"/>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51" name="Picture 1453" descr="rad6a"/>
          <p:cNvPicPr>
            <a:picLocks noChangeAspect="1" noChangeArrowheads="1"/>
          </p:cNvPicPr>
          <p:nvPr/>
        </p:nvPicPr>
        <p:blipFill>
          <a:blip r:embed="rId13" cstate="screen"/>
          <a:srcRect/>
          <a:stretch>
            <a:fillRect/>
          </a:stretch>
        </p:blipFill>
        <p:spPr bwMode="auto">
          <a:xfrm>
            <a:off x="3770841" y="6232687"/>
            <a:ext cx="633412" cy="263525"/>
          </a:xfrm>
          <a:prstGeom prst="rect">
            <a:avLst/>
          </a:prstGeom>
          <a:noFill/>
          <a:ln w="9525">
            <a:noFill/>
            <a:miter lim="800000"/>
            <a:headEnd/>
            <a:tailEnd/>
          </a:ln>
        </p:spPr>
      </p:pic>
      <p:sp>
        <p:nvSpPr>
          <p:cNvPr id="20552" name="Rectangle 1464"/>
          <p:cNvSpPr>
            <a:spLocks noChangeAspect="1" noChangeArrowheads="1"/>
          </p:cNvSpPr>
          <p:nvPr/>
        </p:nvSpPr>
        <p:spPr bwMode="auto">
          <a:xfrm>
            <a:off x="4077345" y="5634992"/>
            <a:ext cx="776287" cy="225425"/>
          </a:xfrm>
          <a:prstGeom prst="rect">
            <a:avLst/>
          </a:prstGeom>
          <a:noFill/>
          <a:ln w="9525">
            <a:noFill/>
            <a:miter lim="800000"/>
            <a:headEnd/>
            <a:tailEnd/>
          </a:ln>
        </p:spPr>
        <p:txBody>
          <a:bodyPr wrap="none" lIns="85863" tIns="42932" rIns="85863" bIns="42932" anchor="ctr" anchorCtr="0">
            <a:noAutofit/>
          </a:bodyPr>
          <a:lstStyle/>
          <a:p>
            <a:pPr algn="ctr" defTabSz="859850"/>
            <a:r>
              <a:rPr lang="en-US" sz="900" dirty="0" err="1"/>
              <a:t>SHDSL.Bis</a:t>
            </a:r>
            <a:endParaRPr lang="en-US" sz="900" dirty="0"/>
          </a:p>
        </p:txBody>
      </p:sp>
      <p:sp>
        <p:nvSpPr>
          <p:cNvPr id="20553" name="AutoShape 1465"/>
          <p:cNvSpPr>
            <a:spLocks noChangeAspect="1" noChangeArrowheads="1"/>
          </p:cNvSpPr>
          <p:nvPr/>
        </p:nvSpPr>
        <p:spPr bwMode="auto">
          <a:xfrm>
            <a:off x="6233384" y="1820790"/>
            <a:ext cx="1768475" cy="16303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99CCFF"/>
              </a:gs>
              <a:gs pos="50000">
                <a:srgbClr val="4335FD"/>
              </a:gs>
              <a:gs pos="100000">
                <a:srgbClr val="99CCFF"/>
              </a:gs>
            </a:gsLst>
            <a:lin ang="2700000" scaled="1"/>
          </a:gradFill>
          <a:ln w="9525" algn="ctr">
            <a:noFill/>
            <a:round/>
            <a:headEnd/>
            <a:tailEnd/>
          </a:ln>
          <a:effectLst>
            <a:prstShdw prst="shdw17" dist="17961" dir="2700000">
              <a:srgbClr val="282098"/>
            </a:prstShdw>
          </a:effectLst>
        </p:spPr>
        <p:txBody>
          <a:bodyPr wrap="none" lIns="91379" tIns="45690" rIns="91379" bIns="45690" anchor="ctr" anchorCtr="0">
            <a:noAutofit/>
          </a:bodyPr>
          <a:lstStyle/>
          <a:p>
            <a:pPr algn="ctr"/>
            <a:endParaRPr lang="en-US" dirty="0">
              <a:latin typeface="+mn-lt"/>
            </a:endParaRPr>
          </a:p>
        </p:txBody>
      </p:sp>
      <p:pic>
        <p:nvPicPr>
          <p:cNvPr id="20554" name="Picture 1421" descr="rad19"/>
          <p:cNvPicPr>
            <a:picLocks noChangeAspect="1" noChangeArrowheads="1"/>
          </p:cNvPicPr>
          <p:nvPr/>
        </p:nvPicPr>
        <p:blipFill>
          <a:blip r:embed="rId12" cstate="screen"/>
          <a:srcRect/>
          <a:stretch>
            <a:fillRect/>
          </a:stretch>
        </p:blipFill>
        <p:spPr bwMode="auto">
          <a:xfrm>
            <a:off x="5787297" y="2722488"/>
            <a:ext cx="654050" cy="303212"/>
          </a:xfrm>
          <a:prstGeom prst="rect">
            <a:avLst/>
          </a:prstGeom>
          <a:noFill/>
          <a:ln w="9525">
            <a:noFill/>
            <a:miter lim="800000"/>
            <a:headEnd/>
            <a:tailEnd/>
          </a:ln>
        </p:spPr>
      </p:pic>
      <p:sp>
        <p:nvSpPr>
          <p:cNvPr id="20555" name="Rectangle 1383"/>
          <p:cNvSpPr>
            <a:spLocks noChangeAspect="1" noChangeArrowheads="1"/>
          </p:cNvSpPr>
          <p:nvPr/>
        </p:nvSpPr>
        <p:spPr bwMode="auto">
          <a:xfrm>
            <a:off x="5620295" y="2988557"/>
            <a:ext cx="691291" cy="240647"/>
          </a:xfrm>
          <a:prstGeom prst="rect">
            <a:avLst/>
          </a:prstGeom>
          <a:noFill/>
          <a:ln w="9525">
            <a:noFill/>
            <a:miter lim="800000"/>
            <a:headEnd/>
            <a:tailEnd/>
          </a:ln>
        </p:spPr>
        <p:txBody>
          <a:bodyPr wrap="none" lIns="85863" tIns="42932" rIns="85863" bIns="42932" anchor="ctr" anchorCtr="0">
            <a:noAutofit/>
          </a:bodyPr>
          <a:lstStyle/>
          <a:p>
            <a:pPr algn="ctr" defTabSz="859850"/>
            <a:r>
              <a:rPr lang="en-US" sz="1000" dirty="0"/>
              <a:t>MP-4100</a:t>
            </a:r>
          </a:p>
        </p:txBody>
      </p:sp>
      <p:sp>
        <p:nvSpPr>
          <p:cNvPr id="20556" name="Text Box 1470"/>
          <p:cNvSpPr txBox="1">
            <a:spLocks noChangeAspect="1" noChangeArrowheads="1"/>
          </p:cNvSpPr>
          <p:nvPr/>
        </p:nvSpPr>
        <p:spPr bwMode="auto">
          <a:xfrm>
            <a:off x="6768374" y="2501829"/>
            <a:ext cx="739775" cy="268288"/>
          </a:xfrm>
          <a:prstGeom prst="rect">
            <a:avLst/>
          </a:prstGeom>
          <a:noFill/>
          <a:ln w="12700">
            <a:noFill/>
            <a:miter lim="800000"/>
            <a:headEnd/>
            <a:tailEnd/>
          </a:ln>
        </p:spPr>
        <p:txBody>
          <a:bodyPr lIns="85863" tIns="42932" rIns="85863" bIns="42932" anchor="ctr" anchorCtr="0">
            <a:noAutofit/>
          </a:bodyPr>
          <a:lstStyle/>
          <a:p>
            <a:pPr algn="ctr" defTabSz="859850"/>
            <a:r>
              <a:rPr lang="en-US" sz="1200" dirty="0"/>
              <a:t>E1 </a:t>
            </a:r>
            <a:r>
              <a:rPr lang="en-US" sz="1200" dirty="0" smtClean="0"/>
              <a:t> or SHDSL Ring</a:t>
            </a:r>
            <a:endParaRPr lang="en-US" sz="1200" dirty="0"/>
          </a:p>
        </p:txBody>
      </p:sp>
      <p:sp>
        <p:nvSpPr>
          <p:cNvPr id="20557" name="Line 1475"/>
          <p:cNvSpPr>
            <a:spLocks noChangeAspect="1" noChangeShapeType="1"/>
          </p:cNvSpPr>
          <p:nvPr/>
        </p:nvSpPr>
        <p:spPr bwMode="auto">
          <a:xfrm flipV="1">
            <a:off x="7955821" y="1477893"/>
            <a:ext cx="1588" cy="454025"/>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58" name="Picture 1476" descr="accsdv"/>
          <p:cNvPicPr preferRelativeResize="0">
            <a:picLocks noChangeAspect="1" noChangeArrowheads="1"/>
          </p:cNvPicPr>
          <p:nvPr/>
        </p:nvPicPr>
        <p:blipFill>
          <a:blip r:embed="rId8" cstate="screen"/>
          <a:srcRect/>
          <a:stretch>
            <a:fillRect/>
          </a:stretch>
        </p:blipFill>
        <p:spPr bwMode="auto">
          <a:xfrm>
            <a:off x="7789132" y="1362008"/>
            <a:ext cx="336550" cy="180975"/>
          </a:xfrm>
          <a:prstGeom prst="rect">
            <a:avLst/>
          </a:prstGeom>
          <a:noFill/>
          <a:ln w="9525">
            <a:noFill/>
            <a:miter lim="800000"/>
            <a:headEnd/>
            <a:tailEnd/>
          </a:ln>
        </p:spPr>
      </p:pic>
      <p:sp>
        <p:nvSpPr>
          <p:cNvPr id="20559" name="AutoShape 1477"/>
          <p:cNvSpPr>
            <a:spLocks noChangeAspect="1" noChangeArrowheads="1"/>
          </p:cNvSpPr>
          <p:nvPr/>
        </p:nvSpPr>
        <p:spPr bwMode="auto">
          <a:xfrm>
            <a:off x="7522437" y="1182618"/>
            <a:ext cx="892175"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err="1">
                <a:solidFill>
                  <a:srgbClr val="0000FF"/>
                </a:solidFill>
              </a:rPr>
              <a:t>Teleprotection</a:t>
            </a:r>
            <a:endParaRPr lang="en-US" sz="800" dirty="0">
              <a:solidFill>
                <a:srgbClr val="0000FF"/>
              </a:solidFill>
            </a:endParaRPr>
          </a:p>
        </p:txBody>
      </p:sp>
      <p:sp>
        <p:nvSpPr>
          <p:cNvPr id="20560" name="AutoShape 1478"/>
          <p:cNvSpPr>
            <a:spLocks noChangeAspect="1" noChangeArrowheads="1"/>
          </p:cNvSpPr>
          <p:nvPr/>
        </p:nvSpPr>
        <p:spPr bwMode="auto">
          <a:xfrm>
            <a:off x="8124090" y="1423916"/>
            <a:ext cx="393700"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PBX</a:t>
            </a:r>
          </a:p>
        </p:txBody>
      </p:sp>
      <p:sp>
        <p:nvSpPr>
          <p:cNvPr id="20561" name="AutoShape 1479"/>
          <p:cNvSpPr>
            <a:spLocks noChangeAspect="1" noChangeArrowheads="1"/>
          </p:cNvSpPr>
          <p:nvPr/>
        </p:nvSpPr>
        <p:spPr bwMode="auto">
          <a:xfrm>
            <a:off x="7389085" y="1477893"/>
            <a:ext cx="460375"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Voice</a:t>
            </a:r>
          </a:p>
        </p:txBody>
      </p:sp>
      <p:sp>
        <p:nvSpPr>
          <p:cNvPr id="20562" name="Freeform 1480"/>
          <p:cNvSpPr>
            <a:spLocks/>
          </p:cNvSpPr>
          <p:nvPr/>
        </p:nvSpPr>
        <p:spPr bwMode="auto">
          <a:xfrm>
            <a:off x="8092345" y="1723953"/>
            <a:ext cx="187325" cy="198437"/>
          </a:xfrm>
          <a:custGeom>
            <a:avLst/>
            <a:gdLst>
              <a:gd name="T0" fmla="*/ 0 w 138"/>
              <a:gd name="T1" fmla="*/ 2147483647 h 139"/>
              <a:gd name="T2" fmla="*/ 0 w 138"/>
              <a:gd name="T3" fmla="*/ 0 h 139"/>
              <a:gd name="T4" fmla="*/ 2147483647 w 138"/>
              <a:gd name="T5" fmla="*/ 0 h 139"/>
              <a:gd name="T6" fmla="*/ 0 60000 65536"/>
              <a:gd name="T7" fmla="*/ 0 60000 65536"/>
              <a:gd name="T8" fmla="*/ 0 60000 65536"/>
              <a:gd name="T9" fmla="*/ 0 w 138"/>
              <a:gd name="T10" fmla="*/ 0 h 139"/>
              <a:gd name="T11" fmla="*/ 138 w 138"/>
              <a:gd name="T12" fmla="*/ 139 h 139"/>
            </a:gdLst>
            <a:ahLst/>
            <a:cxnLst>
              <a:cxn ang="T6">
                <a:pos x="T0" y="T1"/>
              </a:cxn>
              <a:cxn ang="T7">
                <a:pos x="T2" y="T3"/>
              </a:cxn>
              <a:cxn ang="T8">
                <a:pos x="T4" y="T5"/>
              </a:cxn>
            </a:cxnLst>
            <a:rect l="T9" t="T10" r="T11" b="T12"/>
            <a:pathLst>
              <a:path w="138" h="139">
                <a:moveTo>
                  <a:pt x="0" y="139"/>
                </a:moveTo>
                <a:lnTo>
                  <a:pt x="0" y="0"/>
                </a:lnTo>
                <a:lnTo>
                  <a:pt x="138"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63" name="Freeform 1481"/>
          <p:cNvSpPr>
            <a:spLocks/>
          </p:cNvSpPr>
          <p:nvPr/>
        </p:nvSpPr>
        <p:spPr bwMode="auto">
          <a:xfrm flipH="1">
            <a:off x="7635144" y="1723953"/>
            <a:ext cx="188913" cy="198437"/>
          </a:xfrm>
          <a:custGeom>
            <a:avLst/>
            <a:gdLst>
              <a:gd name="T0" fmla="*/ 0 w 138"/>
              <a:gd name="T1" fmla="*/ 2147483647 h 139"/>
              <a:gd name="T2" fmla="*/ 0 w 138"/>
              <a:gd name="T3" fmla="*/ 0 h 139"/>
              <a:gd name="T4" fmla="*/ 2147483647 w 138"/>
              <a:gd name="T5" fmla="*/ 0 h 139"/>
              <a:gd name="T6" fmla="*/ 0 60000 65536"/>
              <a:gd name="T7" fmla="*/ 0 60000 65536"/>
              <a:gd name="T8" fmla="*/ 0 60000 65536"/>
              <a:gd name="T9" fmla="*/ 0 w 138"/>
              <a:gd name="T10" fmla="*/ 0 h 139"/>
              <a:gd name="T11" fmla="*/ 138 w 138"/>
              <a:gd name="T12" fmla="*/ 139 h 139"/>
            </a:gdLst>
            <a:ahLst/>
            <a:cxnLst>
              <a:cxn ang="T6">
                <a:pos x="T0" y="T1"/>
              </a:cxn>
              <a:cxn ang="T7">
                <a:pos x="T2" y="T3"/>
              </a:cxn>
              <a:cxn ang="T8">
                <a:pos x="T4" y="T5"/>
              </a:cxn>
            </a:cxnLst>
            <a:rect l="T9" t="T10" r="T11" b="T12"/>
            <a:pathLst>
              <a:path w="138" h="139">
                <a:moveTo>
                  <a:pt x="0" y="139"/>
                </a:moveTo>
                <a:lnTo>
                  <a:pt x="0" y="0"/>
                </a:lnTo>
                <a:lnTo>
                  <a:pt x="138"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564" name="Picture 1482" descr="pbx"/>
          <p:cNvPicPr preferRelativeResize="0">
            <a:picLocks noChangeAspect="1" noChangeArrowheads="1"/>
          </p:cNvPicPr>
          <p:nvPr/>
        </p:nvPicPr>
        <p:blipFill>
          <a:blip r:embed="rId9" cstate="screen"/>
          <a:srcRect/>
          <a:stretch>
            <a:fillRect/>
          </a:stretch>
        </p:blipFill>
        <p:spPr bwMode="auto">
          <a:xfrm>
            <a:off x="8206640" y="1595366"/>
            <a:ext cx="228600" cy="234950"/>
          </a:xfrm>
          <a:prstGeom prst="rect">
            <a:avLst/>
          </a:prstGeom>
          <a:noFill/>
          <a:ln w="9525">
            <a:noFill/>
            <a:miter lim="800000"/>
            <a:headEnd/>
            <a:tailEnd/>
          </a:ln>
        </p:spPr>
      </p:pic>
      <p:pic>
        <p:nvPicPr>
          <p:cNvPr id="20565" name="Picture 1483" descr="phone"/>
          <p:cNvPicPr preferRelativeResize="0">
            <a:picLocks noChangeAspect="1" noChangeArrowheads="1"/>
          </p:cNvPicPr>
          <p:nvPr/>
        </p:nvPicPr>
        <p:blipFill>
          <a:blip r:embed="rId10" cstate="screen"/>
          <a:srcRect/>
          <a:stretch>
            <a:fillRect/>
          </a:stretch>
        </p:blipFill>
        <p:spPr bwMode="auto">
          <a:xfrm>
            <a:off x="7535128" y="1642989"/>
            <a:ext cx="165100" cy="131762"/>
          </a:xfrm>
          <a:prstGeom prst="rect">
            <a:avLst/>
          </a:prstGeom>
          <a:noFill/>
          <a:ln w="9525">
            <a:noFill/>
            <a:miter lim="800000"/>
            <a:headEnd/>
            <a:tailEnd/>
          </a:ln>
        </p:spPr>
      </p:pic>
      <p:pic>
        <p:nvPicPr>
          <p:cNvPr id="20566" name="Picture 1484" descr="rad19"/>
          <p:cNvPicPr>
            <a:picLocks noChangeAspect="1" noChangeArrowheads="1"/>
          </p:cNvPicPr>
          <p:nvPr/>
        </p:nvPicPr>
        <p:blipFill>
          <a:blip r:embed="rId11" cstate="screen"/>
          <a:srcRect/>
          <a:stretch>
            <a:fillRect/>
          </a:stretch>
        </p:blipFill>
        <p:spPr bwMode="auto">
          <a:xfrm>
            <a:off x="7635140" y="1881115"/>
            <a:ext cx="655638" cy="303212"/>
          </a:xfrm>
          <a:prstGeom prst="rect">
            <a:avLst/>
          </a:prstGeom>
          <a:noFill/>
          <a:ln w="9525">
            <a:noFill/>
            <a:miter lim="800000"/>
            <a:headEnd/>
            <a:tailEnd/>
          </a:ln>
        </p:spPr>
      </p:pic>
      <p:sp>
        <p:nvSpPr>
          <p:cNvPr id="20567" name="Rectangle 1474"/>
          <p:cNvSpPr>
            <a:spLocks noChangeAspect="1" noChangeArrowheads="1"/>
          </p:cNvSpPr>
          <p:nvPr/>
        </p:nvSpPr>
        <p:spPr bwMode="auto">
          <a:xfrm>
            <a:off x="7881205" y="2146231"/>
            <a:ext cx="691291" cy="240647"/>
          </a:xfrm>
          <a:prstGeom prst="rect">
            <a:avLst/>
          </a:prstGeom>
          <a:noFill/>
          <a:ln w="9525">
            <a:noFill/>
            <a:miter lim="800000"/>
            <a:headEnd/>
            <a:tailEnd/>
          </a:ln>
        </p:spPr>
        <p:txBody>
          <a:bodyPr wrap="none" lIns="85863" tIns="42932" rIns="85863" bIns="42932" anchor="ctr" anchorCtr="0">
            <a:noAutofit/>
          </a:bodyPr>
          <a:lstStyle/>
          <a:p>
            <a:pPr algn="ctr" defTabSz="859850"/>
            <a:r>
              <a:rPr lang="en-US" sz="1000" dirty="0"/>
              <a:t>MP-2100</a:t>
            </a:r>
          </a:p>
        </p:txBody>
      </p:sp>
      <p:sp>
        <p:nvSpPr>
          <p:cNvPr id="20585" name="Line 1489"/>
          <p:cNvSpPr>
            <a:spLocks noChangeShapeType="1"/>
          </p:cNvSpPr>
          <p:nvPr/>
        </p:nvSpPr>
        <p:spPr bwMode="auto">
          <a:xfrm>
            <a:off x="8575626" y="2933632"/>
            <a:ext cx="0" cy="398463"/>
          </a:xfrm>
          <a:prstGeom prst="line">
            <a:avLst/>
          </a:prstGeom>
          <a:noFill/>
          <a:ln w="19050">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586" name="Line 1490"/>
          <p:cNvSpPr>
            <a:spLocks noChangeShapeType="1"/>
          </p:cNvSpPr>
          <p:nvPr/>
        </p:nvSpPr>
        <p:spPr bwMode="auto">
          <a:xfrm>
            <a:off x="8578369" y="3212974"/>
            <a:ext cx="61662" cy="0"/>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87" name="Line 1491"/>
          <p:cNvSpPr>
            <a:spLocks noChangeShapeType="1"/>
          </p:cNvSpPr>
          <p:nvPr/>
        </p:nvSpPr>
        <p:spPr bwMode="auto">
          <a:xfrm>
            <a:off x="8509855" y="3279620"/>
            <a:ext cx="61662" cy="0"/>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88" name="Line 1492"/>
          <p:cNvSpPr>
            <a:spLocks noChangeShapeType="1"/>
          </p:cNvSpPr>
          <p:nvPr/>
        </p:nvSpPr>
        <p:spPr bwMode="auto">
          <a:xfrm>
            <a:off x="8578369" y="3055574"/>
            <a:ext cx="61662" cy="0"/>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89" name="Line 1493"/>
          <p:cNvSpPr>
            <a:spLocks noChangeShapeType="1"/>
          </p:cNvSpPr>
          <p:nvPr/>
        </p:nvSpPr>
        <p:spPr bwMode="auto">
          <a:xfrm>
            <a:off x="8509855" y="2969074"/>
            <a:ext cx="61662" cy="0"/>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69" name="Line 1494"/>
          <p:cNvSpPr>
            <a:spLocks noChangeShapeType="1"/>
          </p:cNvSpPr>
          <p:nvPr/>
        </p:nvSpPr>
        <p:spPr bwMode="auto">
          <a:xfrm>
            <a:off x="7914545" y="3143178"/>
            <a:ext cx="644525" cy="3175"/>
          </a:xfrm>
          <a:prstGeom prst="line">
            <a:avLst/>
          </a:pr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70" name="Picture 1466" descr="rad4a"/>
          <p:cNvPicPr>
            <a:picLocks noChangeAspect="1" noChangeArrowheads="1"/>
          </p:cNvPicPr>
          <p:nvPr/>
        </p:nvPicPr>
        <p:blipFill>
          <a:blip r:embed="rId14" cstate="screen"/>
          <a:srcRect/>
          <a:stretch>
            <a:fillRect/>
          </a:stretch>
        </p:blipFill>
        <p:spPr bwMode="auto">
          <a:xfrm>
            <a:off x="7635147" y="2978078"/>
            <a:ext cx="628650" cy="252413"/>
          </a:xfrm>
          <a:prstGeom prst="rect">
            <a:avLst/>
          </a:prstGeom>
          <a:noFill/>
          <a:ln w="9525">
            <a:noFill/>
            <a:miter lim="800000"/>
            <a:headEnd/>
            <a:tailEnd/>
          </a:ln>
        </p:spPr>
      </p:pic>
      <p:sp>
        <p:nvSpPr>
          <p:cNvPr id="20571" name="Text Box 1467"/>
          <p:cNvSpPr txBox="1">
            <a:spLocks noChangeArrowheads="1"/>
          </p:cNvSpPr>
          <p:nvPr/>
        </p:nvSpPr>
        <p:spPr bwMode="auto">
          <a:xfrm>
            <a:off x="7674836" y="3195253"/>
            <a:ext cx="593689" cy="236731"/>
          </a:xfrm>
          <a:prstGeom prst="rect">
            <a:avLst/>
          </a:prstGeom>
          <a:noFill/>
          <a:ln w="12700">
            <a:noFill/>
            <a:miter lim="800000"/>
            <a:headEnd/>
            <a:tailEnd/>
          </a:ln>
        </p:spPr>
        <p:txBody>
          <a:bodyPr wrap="none" lIns="81986" tIns="40995" rIns="81986" bIns="40995" anchor="ctr" anchorCtr="0">
            <a:noAutofit/>
          </a:bodyPr>
          <a:lstStyle/>
          <a:p>
            <a:pPr algn="ctr" defTabSz="820190"/>
            <a:r>
              <a:rPr lang="en-US" sz="1000" dirty="0"/>
              <a:t>FCD-IP</a:t>
            </a:r>
          </a:p>
        </p:txBody>
      </p:sp>
      <p:sp>
        <p:nvSpPr>
          <p:cNvPr id="20572" name="Line 1495"/>
          <p:cNvSpPr>
            <a:spLocks noChangeShapeType="1"/>
          </p:cNvSpPr>
          <p:nvPr/>
        </p:nvSpPr>
        <p:spPr bwMode="auto">
          <a:xfrm>
            <a:off x="5706799" y="4623760"/>
            <a:ext cx="936625" cy="1587"/>
          </a:xfrm>
          <a:prstGeom prst="line">
            <a:avLst/>
          </a:pr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sp>
        <p:nvSpPr>
          <p:cNvPr id="20573" name="Freeform 1496"/>
          <p:cNvSpPr>
            <a:spLocks/>
          </p:cNvSpPr>
          <p:nvPr/>
        </p:nvSpPr>
        <p:spPr bwMode="auto">
          <a:xfrm>
            <a:off x="5697270" y="4404684"/>
            <a:ext cx="1295400" cy="357187"/>
          </a:xfrm>
          <a:custGeom>
            <a:avLst/>
            <a:gdLst>
              <a:gd name="T0" fmla="*/ 0 w 864"/>
              <a:gd name="T1" fmla="*/ 2147483647 h 222"/>
              <a:gd name="T2" fmla="*/ 2147483647 w 864"/>
              <a:gd name="T3" fmla="*/ 2147483647 h 222"/>
              <a:gd name="T4" fmla="*/ 2147483647 w 864"/>
              <a:gd name="T5" fmla="*/ 2147483647 h 222"/>
              <a:gd name="T6" fmla="*/ 2147483647 w 864"/>
              <a:gd name="T7" fmla="*/ 2147483647 h 222"/>
              <a:gd name="T8" fmla="*/ 2147483647 w 864"/>
              <a:gd name="T9" fmla="*/ 0 h 222"/>
              <a:gd name="T10" fmla="*/ 0 60000 65536"/>
              <a:gd name="T11" fmla="*/ 0 60000 65536"/>
              <a:gd name="T12" fmla="*/ 0 60000 65536"/>
              <a:gd name="T13" fmla="*/ 0 60000 65536"/>
              <a:gd name="T14" fmla="*/ 0 60000 65536"/>
              <a:gd name="T15" fmla="*/ 0 w 864"/>
              <a:gd name="T16" fmla="*/ 0 h 222"/>
              <a:gd name="T17" fmla="*/ 864 w 864"/>
              <a:gd name="T18" fmla="*/ 222 h 222"/>
            </a:gdLst>
            <a:ahLst/>
            <a:cxnLst>
              <a:cxn ang="T10">
                <a:pos x="T0" y="T1"/>
              </a:cxn>
              <a:cxn ang="T11">
                <a:pos x="T2" y="T3"/>
              </a:cxn>
              <a:cxn ang="T12">
                <a:pos x="T4" y="T5"/>
              </a:cxn>
              <a:cxn ang="T13">
                <a:pos x="T6" y="T7"/>
              </a:cxn>
              <a:cxn ang="T14">
                <a:pos x="T8" y="T9"/>
              </a:cxn>
            </a:cxnLst>
            <a:rect l="T15" t="T16" r="T17" b="T18"/>
            <a:pathLst>
              <a:path w="864" h="222">
                <a:moveTo>
                  <a:pt x="0" y="159"/>
                </a:moveTo>
                <a:lnTo>
                  <a:pt x="144" y="159"/>
                </a:lnTo>
                <a:lnTo>
                  <a:pt x="144" y="222"/>
                </a:lnTo>
                <a:lnTo>
                  <a:pt x="864" y="222"/>
                </a:lnTo>
                <a:lnTo>
                  <a:pt x="864" y="0"/>
                </a:lnTo>
              </a:path>
            </a:pathLst>
          </a:custGeom>
          <a:noFill/>
          <a:ln w="12700">
            <a:solidFill>
              <a:schemeClr val="tx1"/>
            </a:solidFill>
            <a:round/>
            <a:headEnd/>
            <a:tailEnd/>
          </a:ln>
        </p:spPr>
        <p:txBody>
          <a:bodyPr wrap="none" lIns="91379" tIns="45690" rIns="91379" bIns="45690" anchor="ctr" anchorCtr="0">
            <a:noAutofit/>
          </a:bodyPr>
          <a:lstStyle/>
          <a:p>
            <a:pPr algn="ctr"/>
            <a:endParaRPr lang="en-US" dirty="0">
              <a:latin typeface="+mn-lt"/>
            </a:endParaRPr>
          </a:p>
        </p:txBody>
      </p:sp>
      <p:pic>
        <p:nvPicPr>
          <p:cNvPr id="20574" name="Picture 1486" descr="rad19"/>
          <p:cNvPicPr>
            <a:picLocks noChangeAspect="1" noChangeArrowheads="1"/>
          </p:cNvPicPr>
          <p:nvPr/>
        </p:nvPicPr>
        <p:blipFill>
          <a:blip r:embed="rId12" cstate="screen"/>
          <a:srcRect/>
          <a:stretch>
            <a:fillRect/>
          </a:stretch>
        </p:blipFill>
        <p:spPr bwMode="auto">
          <a:xfrm>
            <a:off x="5089261" y="4434847"/>
            <a:ext cx="654050" cy="303213"/>
          </a:xfrm>
          <a:prstGeom prst="rect">
            <a:avLst/>
          </a:prstGeom>
          <a:noFill/>
          <a:ln w="9525">
            <a:noFill/>
            <a:miter lim="800000"/>
            <a:headEnd/>
            <a:tailEnd/>
          </a:ln>
        </p:spPr>
      </p:pic>
      <p:sp>
        <p:nvSpPr>
          <p:cNvPr id="20575" name="Text Box 1485"/>
          <p:cNvSpPr txBox="1">
            <a:spLocks noChangeAspect="1" noChangeArrowheads="1"/>
          </p:cNvSpPr>
          <p:nvPr/>
        </p:nvSpPr>
        <p:spPr bwMode="auto">
          <a:xfrm>
            <a:off x="5113070" y="4472959"/>
            <a:ext cx="681342" cy="235675"/>
          </a:xfrm>
          <a:prstGeom prst="rect">
            <a:avLst/>
          </a:prstGeom>
          <a:noFill/>
          <a:ln w="12700">
            <a:noFill/>
            <a:miter lim="800000"/>
            <a:headEnd/>
            <a:tailEnd/>
          </a:ln>
        </p:spPr>
        <p:txBody>
          <a:bodyPr wrap="none" lIns="80943" tIns="40470" rIns="80943" bIns="40470" anchor="ctr" anchorCtr="0">
            <a:noAutofit/>
          </a:bodyPr>
          <a:lstStyle/>
          <a:p>
            <a:pPr algn="ctr" defTabSz="810671"/>
            <a:r>
              <a:rPr lang="en-US" sz="1000" dirty="0"/>
              <a:t>MP-4100</a:t>
            </a:r>
          </a:p>
        </p:txBody>
      </p:sp>
      <p:pic>
        <p:nvPicPr>
          <p:cNvPr id="20576" name="Picture 1352" descr="accsdv"/>
          <p:cNvPicPr preferRelativeResize="0">
            <a:picLocks noChangeAspect="1" noChangeArrowheads="1"/>
          </p:cNvPicPr>
          <p:nvPr/>
        </p:nvPicPr>
        <p:blipFill>
          <a:blip r:embed="rId8" cstate="screen"/>
          <a:srcRect/>
          <a:stretch>
            <a:fillRect/>
          </a:stretch>
        </p:blipFill>
        <p:spPr bwMode="auto">
          <a:xfrm>
            <a:off x="6864090" y="4280861"/>
            <a:ext cx="336550" cy="180975"/>
          </a:xfrm>
          <a:prstGeom prst="rect">
            <a:avLst/>
          </a:prstGeom>
          <a:noFill/>
          <a:ln w="9525">
            <a:noFill/>
            <a:miter lim="800000"/>
            <a:headEnd/>
            <a:tailEnd/>
          </a:ln>
        </p:spPr>
      </p:pic>
      <p:pic>
        <p:nvPicPr>
          <p:cNvPr id="20577" name="Picture 1353" descr="phone"/>
          <p:cNvPicPr preferRelativeResize="0">
            <a:picLocks noChangeAspect="1" noChangeArrowheads="1"/>
          </p:cNvPicPr>
          <p:nvPr/>
        </p:nvPicPr>
        <p:blipFill>
          <a:blip r:embed="rId10" cstate="screen"/>
          <a:srcRect/>
          <a:stretch>
            <a:fillRect/>
          </a:stretch>
        </p:blipFill>
        <p:spPr bwMode="auto">
          <a:xfrm>
            <a:off x="6627548" y="4536448"/>
            <a:ext cx="166688" cy="131763"/>
          </a:xfrm>
          <a:prstGeom prst="rect">
            <a:avLst/>
          </a:prstGeom>
          <a:noFill/>
          <a:ln w="9525">
            <a:noFill/>
            <a:miter lim="800000"/>
            <a:headEnd/>
            <a:tailEnd/>
          </a:ln>
        </p:spPr>
      </p:pic>
      <p:pic>
        <p:nvPicPr>
          <p:cNvPr id="20578" name="Picture 1354" descr="accsdv"/>
          <p:cNvPicPr preferRelativeResize="0">
            <a:picLocks noChangeAspect="1" noChangeArrowheads="1"/>
          </p:cNvPicPr>
          <p:nvPr/>
        </p:nvPicPr>
        <p:blipFill>
          <a:blip r:embed="rId15" cstate="screen"/>
          <a:srcRect/>
          <a:stretch>
            <a:fillRect/>
          </a:stretch>
        </p:blipFill>
        <p:spPr bwMode="auto">
          <a:xfrm>
            <a:off x="7143491" y="3991936"/>
            <a:ext cx="320675" cy="173037"/>
          </a:xfrm>
          <a:prstGeom prst="rect">
            <a:avLst/>
          </a:prstGeom>
          <a:noFill/>
          <a:ln w="9525">
            <a:noFill/>
            <a:miter lim="800000"/>
            <a:headEnd/>
            <a:tailEnd/>
          </a:ln>
        </p:spPr>
      </p:pic>
      <p:sp>
        <p:nvSpPr>
          <p:cNvPr id="20579" name="Text Box 1498"/>
          <p:cNvSpPr txBox="1">
            <a:spLocks noChangeArrowheads="1"/>
          </p:cNvSpPr>
          <p:nvPr/>
        </p:nvSpPr>
        <p:spPr bwMode="auto">
          <a:xfrm>
            <a:off x="5317864" y="5406714"/>
            <a:ext cx="585787" cy="231775"/>
          </a:xfrm>
          <a:prstGeom prst="rect">
            <a:avLst/>
          </a:prstGeom>
          <a:noFill/>
          <a:ln w="9525">
            <a:noFill/>
            <a:miter lim="800000"/>
            <a:headEnd/>
            <a:tailEnd/>
          </a:ln>
        </p:spPr>
        <p:txBody>
          <a:bodyPr lIns="91379" tIns="45690" rIns="91379" bIns="45690" anchor="ctr" anchorCtr="0">
            <a:noAutofit/>
          </a:bodyPr>
          <a:lstStyle/>
          <a:p>
            <a:pPr algn="ctr"/>
            <a:r>
              <a:rPr lang="en-US" sz="900" dirty="0"/>
              <a:t>Fiber</a:t>
            </a:r>
          </a:p>
        </p:txBody>
      </p:sp>
      <p:sp>
        <p:nvSpPr>
          <p:cNvPr id="20580" name="AutoShape 1499"/>
          <p:cNvSpPr>
            <a:spLocks noChangeAspect="1" noChangeArrowheads="1"/>
          </p:cNvSpPr>
          <p:nvPr/>
        </p:nvSpPr>
        <p:spPr bwMode="auto">
          <a:xfrm>
            <a:off x="6299612" y="5711988"/>
            <a:ext cx="393700" cy="223837"/>
          </a:xfrm>
          <a:prstGeom prst="roundRect">
            <a:avLst>
              <a:gd name="adj" fmla="val 16667"/>
            </a:avLst>
          </a:prstGeom>
          <a:noFill/>
          <a:ln w="3175">
            <a:noFill/>
            <a:round/>
            <a:headEnd/>
            <a:tailEnd/>
          </a:ln>
        </p:spPr>
        <p:txBody>
          <a:bodyPr wrap="none" lIns="85863" tIns="42932" rIns="85863" bIns="42932" anchor="ctr" anchorCtr="0">
            <a:noAutofit/>
          </a:bodyPr>
          <a:lstStyle/>
          <a:p>
            <a:pPr algn="ctr" defTabSz="859850"/>
            <a:r>
              <a:rPr lang="en-US" sz="800" dirty="0">
                <a:solidFill>
                  <a:srgbClr val="0000FF"/>
                </a:solidFill>
              </a:rPr>
              <a:t>PBX</a:t>
            </a:r>
          </a:p>
        </p:txBody>
      </p:sp>
      <p:sp>
        <p:nvSpPr>
          <p:cNvPr id="20581" name="Freeform 1501"/>
          <p:cNvSpPr>
            <a:spLocks/>
          </p:cNvSpPr>
          <p:nvPr/>
        </p:nvSpPr>
        <p:spPr bwMode="auto">
          <a:xfrm>
            <a:off x="6218770" y="5976306"/>
            <a:ext cx="269875" cy="328612"/>
          </a:xfrm>
          <a:custGeom>
            <a:avLst/>
            <a:gdLst>
              <a:gd name="T0" fmla="*/ 0 w 180"/>
              <a:gd name="T1" fmla="*/ 2147483647 h 204"/>
              <a:gd name="T2" fmla="*/ 2147483647 w 180"/>
              <a:gd name="T3" fmla="*/ 2147483647 h 204"/>
              <a:gd name="T4" fmla="*/ 2147483647 w 180"/>
              <a:gd name="T5" fmla="*/ 0 h 204"/>
              <a:gd name="T6" fmla="*/ 0 60000 65536"/>
              <a:gd name="T7" fmla="*/ 0 60000 65536"/>
              <a:gd name="T8" fmla="*/ 0 60000 65536"/>
              <a:gd name="T9" fmla="*/ 0 w 180"/>
              <a:gd name="T10" fmla="*/ 0 h 204"/>
              <a:gd name="T11" fmla="*/ 180 w 180"/>
              <a:gd name="T12" fmla="*/ 204 h 204"/>
            </a:gdLst>
            <a:ahLst/>
            <a:cxnLst>
              <a:cxn ang="T6">
                <a:pos x="T0" y="T1"/>
              </a:cxn>
              <a:cxn ang="T7">
                <a:pos x="T2" y="T3"/>
              </a:cxn>
              <a:cxn ang="T8">
                <a:pos x="T4" y="T5"/>
              </a:cxn>
            </a:cxnLst>
            <a:rect l="T9" t="T10" r="T11" b="T12"/>
            <a:pathLst>
              <a:path w="180" h="204">
                <a:moveTo>
                  <a:pt x="0" y="204"/>
                </a:moveTo>
                <a:lnTo>
                  <a:pt x="180" y="204"/>
                </a:lnTo>
                <a:lnTo>
                  <a:pt x="180" y="0"/>
                </a:lnTo>
              </a:path>
            </a:pathLst>
          </a:cu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pic>
        <p:nvPicPr>
          <p:cNvPr id="20582" name="Picture 1442" descr="rad6a"/>
          <p:cNvPicPr>
            <a:picLocks noChangeAspect="1" noChangeArrowheads="1"/>
          </p:cNvPicPr>
          <p:nvPr/>
        </p:nvPicPr>
        <p:blipFill>
          <a:blip r:embed="rId13" cstate="screen"/>
          <a:srcRect/>
          <a:stretch>
            <a:fillRect/>
          </a:stretch>
        </p:blipFill>
        <p:spPr bwMode="auto">
          <a:xfrm>
            <a:off x="5759188" y="6195379"/>
            <a:ext cx="633412" cy="263525"/>
          </a:xfrm>
          <a:prstGeom prst="rect">
            <a:avLst/>
          </a:prstGeom>
          <a:noFill/>
          <a:ln w="9525">
            <a:noFill/>
            <a:miter lim="800000"/>
            <a:headEnd/>
            <a:tailEnd/>
          </a:ln>
        </p:spPr>
      </p:pic>
      <p:pic>
        <p:nvPicPr>
          <p:cNvPr id="20583" name="Picture 1500" descr="pbx"/>
          <p:cNvPicPr preferRelativeResize="0">
            <a:picLocks noChangeAspect="1" noChangeArrowheads="1"/>
          </p:cNvPicPr>
          <p:nvPr/>
        </p:nvPicPr>
        <p:blipFill>
          <a:blip r:embed="rId9" cstate="screen"/>
          <a:srcRect/>
          <a:stretch>
            <a:fillRect/>
          </a:stretch>
        </p:blipFill>
        <p:spPr bwMode="auto">
          <a:xfrm>
            <a:off x="6376720" y="5883441"/>
            <a:ext cx="228600" cy="234950"/>
          </a:xfrm>
          <a:prstGeom prst="rect">
            <a:avLst/>
          </a:prstGeom>
          <a:noFill/>
          <a:ln w="9525">
            <a:noFill/>
            <a:miter lim="800000"/>
            <a:headEnd/>
            <a:tailEnd/>
          </a:ln>
        </p:spPr>
      </p:pic>
      <p:cxnSp>
        <p:nvCxnSpPr>
          <p:cNvPr id="20584" name="AutoShape 1503"/>
          <p:cNvCxnSpPr>
            <a:cxnSpLocks noChangeShapeType="1"/>
          </p:cNvCxnSpPr>
          <p:nvPr/>
        </p:nvCxnSpPr>
        <p:spPr bwMode="auto">
          <a:xfrm rot="5400000" flipH="1" flipV="1">
            <a:off x="6073508" y="3507748"/>
            <a:ext cx="573088" cy="1887537"/>
          </a:xfrm>
          <a:prstGeom prst="bentConnector3">
            <a:avLst>
              <a:gd name="adj1" fmla="val -16898"/>
            </a:avLst>
          </a:prstGeom>
          <a:noFill/>
          <a:ln w="9525">
            <a:solidFill>
              <a:schemeClr val="tx1"/>
            </a:solidFill>
            <a:miter lim="800000"/>
            <a:headEnd/>
            <a:tailEnd/>
          </a:ln>
        </p:spPr>
      </p:cxnSp>
      <p:cxnSp>
        <p:nvCxnSpPr>
          <p:cNvPr id="145" name="Straight Connector 144"/>
          <p:cNvCxnSpPr>
            <a:endCxn id="20554" idx="1"/>
          </p:cNvCxnSpPr>
          <p:nvPr/>
        </p:nvCxnSpPr>
        <p:spPr bwMode="auto">
          <a:xfrm flipV="1">
            <a:off x="5097201" y="2874094"/>
            <a:ext cx="690097" cy="1107515"/>
          </a:xfrm>
          <a:prstGeom prst="bentConnector3">
            <a:avLst>
              <a:gd name="adj1" fmla="val 50000"/>
            </a:avLst>
          </a:prstGeom>
          <a:solidFill>
            <a:schemeClr val="accent1"/>
          </a:solidFill>
          <a:ln w="12700" cap="flat" cmpd="sng" algn="ctr">
            <a:solidFill>
              <a:schemeClr val="tx1"/>
            </a:solidFill>
            <a:prstDash val="solid"/>
            <a:round/>
            <a:headEnd type="none" w="med" len="med"/>
            <a:tailEnd type="none" w="med" len="med"/>
          </a:ln>
          <a:effectLst/>
        </p:spPr>
      </p:cxnSp>
      <p:pic>
        <p:nvPicPr>
          <p:cNvPr id="143" name="Picture 1486" descr="rad19"/>
          <p:cNvPicPr>
            <a:picLocks noChangeAspect="1" noChangeArrowheads="1"/>
          </p:cNvPicPr>
          <p:nvPr/>
        </p:nvPicPr>
        <p:blipFill>
          <a:blip r:embed="rId12" cstate="screen"/>
          <a:srcRect/>
          <a:stretch>
            <a:fillRect/>
          </a:stretch>
        </p:blipFill>
        <p:spPr bwMode="auto">
          <a:xfrm>
            <a:off x="4543230" y="3809954"/>
            <a:ext cx="654050" cy="303213"/>
          </a:xfrm>
          <a:prstGeom prst="rect">
            <a:avLst/>
          </a:prstGeom>
          <a:noFill/>
          <a:ln w="9525">
            <a:noFill/>
            <a:miter lim="800000"/>
            <a:headEnd/>
            <a:tailEnd/>
          </a:ln>
        </p:spPr>
      </p:pic>
      <p:sp>
        <p:nvSpPr>
          <p:cNvPr id="144" name="Text Box 1485"/>
          <p:cNvSpPr txBox="1">
            <a:spLocks noChangeAspect="1" noChangeArrowheads="1"/>
          </p:cNvSpPr>
          <p:nvPr/>
        </p:nvSpPr>
        <p:spPr bwMode="auto">
          <a:xfrm>
            <a:off x="4567037" y="3833826"/>
            <a:ext cx="681342" cy="235675"/>
          </a:xfrm>
          <a:prstGeom prst="rect">
            <a:avLst/>
          </a:prstGeom>
          <a:noFill/>
          <a:ln w="12700">
            <a:noFill/>
            <a:miter lim="800000"/>
            <a:headEnd/>
            <a:tailEnd/>
          </a:ln>
        </p:spPr>
        <p:txBody>
          <a:bodyPr wrap="none" lIns="80943" tIns="40470" rIns="80943" bIns="40470" anchor="ctr" anchorCtr="0">
            <a:noAutofit/>
          </a:bodyPr>
          <a:lstStyle/>
          <a:p>
            <a:pPr algn="ctr" defTabSz="810671"/>
            <a:r>
              <a:rPr lang="en-US" sz="1000" dirty="0"/>
              <a:t>MP-4100</a:t>
            </a:r>
          </a:p>
        </p:txBody>
      </p:sp>
      <p:pic>
        <p:nvPicPr>
          <p:cNvPr id="146" name="Picture 1486" descr="rad19"/>
          <p:cNvPicPr>
            <a:picLocks noChangeAspect="1" noChangeArrowheads="1"/>
          </p:cNvPicPr>
          <p:nvPr/>
        </p:nvPicPr>
        <p:blipFill>
          <a:blip r:embed="rId12" cstate="screen"/>
          <a:srcRect/>
          <a:stretch>
            <a:fillRect/>
          </a:stretch>
        </p:blipFill>
        <p:spPr bwMode="auto">
          <a:xfrm>
            <a:off x="3672839" y="5005951"/>
            <a:ext cx="654050" cy="303213"/>
          </a:xfrm>
          <a:prstGeom prst="rect">
            <a:avLst/>
          </a:prstGeom>
          <a:noFill/>
          <a:ln w="9525">
            <a:noFill/>
            <a:miter lim="800000"/>
            <a:headEnd/>
            <a:tailEnd/>
          </a:ln>
        </p:spPr>
      </p:pic>
      <p:sp>
        <p:nvSpPr>
          <p:cNvPr id="147" name="Text Box 1485"/>
          <p:cNvSpPr txBox="1">
            <a:spLocks noChangeAspect="1" noChangeArrowheads="1"/>
          </p:cNvSpPr>
          <p:nvPr/>
        </p:nvSpPr>
        <p:spPr bwMode="auto">
          <a:xfrm>
            <a:off x="3665114" y="5045589"/>
            <a:ext cx="681342" cy="235675"/>
          </a:xfrm>
          <a:prstGeom prst="rect">
            <a:avLst/>
          </a:prstGeom>
          <a:noFill/>
          <a:ln w="12700">
            <a:noFill/>
            <a:miter lim="800000"/>
            <a:headEnd/>
            <a:tailEnd/>
          </a:ln>
        </p:spPr>
        <p:txBody>
          <a:bodyPr wrap="none" lIns="80943" tIns="40470" rIns="80943" bIns="40470" anchor="ctr" anchorCtr="0">
            <a:noAutofit/>
          </a:bodyPr>
          <a:lstStyle/>
          <a:p>
            <a:pPr algn="ctr" defTabSz="810671"/>
            <a:r>
              <a:rPr lang="en-US" sz="1000" dirty="0"/>
              <a:t>MP-4100</a:t>
            </a:r>
          </a:p>
        </p:txBody>
      </p:sp>
      <p:sp>
        <p:nvSpPr>
          <p:cNvPr id="149" name="Freeform 1456"/>
          <p:cNvSpPr>
            <a:spLocks/>
          </p:cNvSpPr>
          <p:nvPr/>
        </p:nvSpPr>
        <p:spPr bwMode="auto">
          <a:xfrm>
            <a:off x="1633781" y="4007448"/>
            <a:ext cx="1062239" cy="796516"/>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379" tIns="45690" rIns="91379" bIns="45690" anchor="ctr" anchorCtr="0">
            <a:noAutofit/>
          </a:bodyPr>
          <a:lstStyle/>
          <a:p>
            <a:pPr algn="ctr"/>
            <a:endParaRPr lang="en-US" dirty="0">
              <a:latin typeface="+mn-lt"/>
            </a:endParaRPr>
          </a:p>
        </p:txBody>
      </p:sp>
      <p:sp>
        <p:nvSpPr>
          <p:cNvPr id="150" name="Rectangle 1457"/>
          <p:cNvSpPr>
            <a:spLocks noChangeArrowheads="1"/>
          </p:cNvSpPr>
          <p:nvPr/>
        </p:nvSpPr>
        <p:spPr bwMode="auto">
          <a:xfrm>
            <a:off x="1933032" y="4258769"/>
            <a:ext cx="451597" cy="290512"/>
          </a:xfrm>
          <a:prstGeom prst="rect">
            <a:avLst/>
          </a:prstGeom>
          <a:noFill/>
          <a:ln w="12700">
            <a:noFill/>
            <a:miter lim="800000"/>
            <a:headEnd/>
            <a:tailEnd/>
          </a:ln>
        </p:spPr>
        <p:txBody>
          <a:bodyPr wrap="none" lIns="91350" tIns="45674" rIns="91350" bIns="45674" anchor="ctr" anchorCtr="0">
            <a:noAutofit/>
          </a:bodyPr>
          <a:lstStyle/>
          <a:p>
            <a:pPr algn="ctr"/>
            <a:r>
              <a:rPr lang="en-US" sz="1300" dirty="0" smtClean="0"/>
              <a:t>PSN</a:t>
            </a:r>
            <a:endParaRPr lang="en-US" sz="1300" dirty="0"/>
          </a:p>
        </p:txBody>
      </p:sp>
      <p:grpSp>
        <p:nvGrpSpPr>
          <p:cNvPr id="151" name="Group 150"/>
          <p:cNvGrpSpPr/>
          <p:nvPr/>
        </p:nvGrpSpPr>
        <p:grpSpPr>
          <a:xfrm>
            <a:off x="6781800" y="304800"/>
            <a:ext cx="990600" cy="623887"/>
            <a:chOff x="1200150" y="2509838"/>
            <a:chExt cx="6746984" cy="3671887"/>
          </a:xfrm>
        </p:grpSpPr>
        <p:pic>
          <p:nvPicPr>
            <p:cNvPr id="152" name="Picture 5"/>
            <p:cNvPicPr>
              <a:picLocks noChangeAspect="1" noChangeArrowheads="1"/>
            </p:cNvPicPr>
            <p:nvPr/>
          </p:nvPicPr>
          <p:blipFill>
            <a:blip r:embed="rId16" cstate="print"/>
            <a:srcRect/>
            <a:stretch>
              <a:fillRect/>
            </a:stretch>
          </p:blipFill>
          <p:spPr bwMode="auto">
            <a:xfrm>
              <a:off x="1200150" y="2509838"/>
              <a:ext cx="6743700" cy="1838325"/>
            </a:xfrm>
            <a:prstGeom prst="rect">
              <a:avLst/>
            </a:prstGeom>
            <a:noFill/>
            <a:ln w="9525">
              <a:noFill/>
              <a:miter lim="800000"/>
              <a:headEnd/>
              <a:tailEnd/>
            </a:ln>
            <a:effectLst/>
          </p:spPr>
        </p:pic>
        <p:pic>
          <p:nvPicPr>
            <p:cNvPr id="153" name="Picture 6"/>
            <p:cNvPicPr>
              <a:picLocks noChangeAspect="1" noChangeArrowheads="1"/>
            </p:cNvPicPr>
            <p:nvPr/>
          </p:nvPicPr>
          <p:blipFill>
            <a:blip r:embed="rId17" cstate="print"/>
            <a:srcRect/>
            <a:stretch>
              <a:fillRect/>
            </a:stretch>
          </p:blipFill>
          <p:spPr bwMode="auto">
            <a:xfrm>
              <a:off x="1203434" y="4343400"/>
              <a:ext cx="6743700" cy="1838325"/>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2"/>
          <a:ext cx="9144000" cy="6857996"/>
        </p:xfrm>
        <a:graphic>
          <a:graphicData uri="http://schemas.openxmlformats.org/drawingml/2006/table">
            <a:tbl>
              <a:tblPr/>
              <a:tblGrid>
                <a:gridCol w="683496"/>
                <a:gridCol w="698856"/>
                <a:gridCol w="783333"/>
                <a:gridCol w="860129"/>
                <a:gridCol w="698856"/>
                <a:gridCol w="706535"/>
                <a:gridCol w="1021405"/>
                <a:gridCol w="760294"/>
                <a:gridCol w="622057"/>
                <a:gridCol w="1059804"/>
                <a:gridCol w="1249235"/>
              </a:tblGrid>
              <a:tr h="273353">
                <a:tc gridSpan="11">
                  <a:txBody>
                    <a:bodyPr/>
                    <a:lstStyle/>
                    <a:p>
                      <a:pPr algn="ctr" fontAlgn="ctr"/>
                      <a:r>
                        <a:rPr lang="en-US" sz="1400" b="1" i="0" u="none" strike="noStrike" dirty="0" smtClean="0">
                          <a:solidFill>
                            <a:srgbClr val="FF0000"/>
                          </a:solidFill>
                          <a:latin typeface="Calibri"/>
                        </a:rPr>
                        <a:t>"Purple" Telecom </a:t>
                      </a:r>
                      <a:r>
                        <a:rPr lang="en-US" sz="1400" b="1" i="0" u="none" strike="noStrike" dirty="0">
                          <a:solidFill>
                            <a:srgbClr val="FF0000"/>
                          </a:solidFill>
                          <a:latin typeface="Calibri"/>
                        </a:rPr>
                        <a:t>Traffic Flow</a:t>
                      </a:r>
                    </a:p>
                  </a:txBody>
                  <a:tcPr marL="4475" marR="4475" marT="44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330">
                <a:tc>
                  <a:txBody>
                    <a:bodyPr/>
                    <a:lstStyle/>
                    <a:p>
                      <a:pPr algn="ctr" fontAlgn="b"/>
                      <a:r>
                        <a:rPr lang="en-US" sz="1050" b="1" i="0" u="none" strike="noStrike" dirty="0">
                          <a:solidFill>
                            <a:srgbClr val="FF0000"/>
                          </a:solidFill>
                          <a:latin typeface="Calibri"/>
                        </a:rPr>
                        <a:t>Site name</a:t>
                      </a:r>
                    </a:p>
                  </a:txBody>
                  <a:tcPr marL="4475" marR="4475" marT="44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Service</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Baud rate</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Link type</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Connector</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Distance</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Total Baud rate</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Unit Power</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Harden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Destination site</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50" b="1" i="0" u="none" strike="noStrike" dirty="0">
                          <a:solidFill>
                            <a:srgbClr val="FF0000"/>
                          </a:solidFill>
                          <a:latin typeface="Calibri"/>
                        </a:rPr>
                        <a:t>Notes</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1024">
                <a:tc rowSpan="2">
                  <a:txBody>
                    <a:bodyPr/>
                    <a:lstStyle/>
                    <a:p>
                      <a:pPr algn="ctr" fontAlgn="ctr"/>
                      <a:r>
                        <a:rPr lang="en-US" sz="900" b="0" i="0" u="none" strike="noStrike">
                          <a:solidFill>
                            <a:srgbClr val="000000"/>
                          </a:solidFill>
                          <a:latin typeface="Calibri"/>
                        </a:rPr>
                        <a:t>A1</a:t>
                      </a:r>
                    </a:p>
                  </a:txBody>
                  <a:tcPr marL="4475" marR="4475" marT="447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n x 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n-US" sz="900" b="0" i="0" u="none" strike="noStrike">
                          <a:solidFill>
                            <a:srgbClr val="000000"/>
                          </a:solidFill>
                          <a:latin typeface="Calibri"/>
                        </a:rPr>
                        <a:t>12Mbps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n-US" sz="900" b="0" i="0" u="none" strike="noStrike">
                          <a:solidFill>
                            <a:srgbClr val="000000"/>
                          </a:solidFill>
                          <a:latin typeface="Calibri"/>
                        </a:rPr>
                        <a:t>220v</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A2 via POP 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 A2 via POP 1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rowSpan="2">
                  <a:txBody>
                    <a:bodyPr/>
                    <a:lstStyle/>
                    <a:p>
                      <a:pPr algn="ctr" fontAlgn="ctr"/>
                      <a:r>
                        <a:rPr lang="en-US" sz="900" b="0" i="0" u="none" strike="noStrike">
                          <a:solidFill>
                            <a:srgbClr val="000000"/>
                          </a:solidFill>
                          <a:latin typeface="Calibri"/>
                        </a:rPr>
                        <a:t>A2</a:t>
                      </a:r>
                    </a:p>
                  </a:txBody>
                  <a:tcPr marL="4475" marR="4475" marT="44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 A1 via POP 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A1 via POP2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rowSpan="2">
                  <a:txBody>
                    <a:bodyPr/>
                    <a:lstStyle/>
                    <a:p>
                      <a:pPr algn="ctr" fontAlgn="ctr"/>
                      <a:r>
                        <a:rPr lang="en-US" sz="900" b="0" i="0" u="none" strike="noStrike">
                          <a:solidFill>
                            <a:srgbClr val="000000"/>
                          </a:solidFill>
                          <a:latin typeface="Calibri"/>
                        </a:rPr>
                        <a:t>B1</a:t>
                      </a:r>
                    </a:p>
                  </a:txBody>
                  <a:tcPr marL="4475" marR="4475" marT="44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LC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n-US" sz="900" b="0" i="0" u="none" strike="noStrike">
                          <a:solidFill>
                            <a:srgbClr val="000000"/>
                          </a:solidFill>
                          <a:latin typeface="Calibri"/>
                        </a:rPr>
                        <a:t>26Mbps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n-US" sz="900" b="0" i="0" u="none" strike="noStrike">
                          <a:solidFill>
                            <a:srgbClr val="000000"/>
                          </a:solidFill>
                          <a:latin typeface="Calibri"/>
                        </a:rPr>
                        <a:t>2 X 220v</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B2 via POP1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8xE1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 each</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B2 via POP1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rowSpan="2">
                  <a:txBody>
                    <a:bodyPr/>
                    <a:lstStyle/>
                    <a:p>
                      <a:pPr algn="ctr" fontAlgn="ctr"/>
                      <a:r>
                        <a:rPr lang="en-US" sz="900" b="0" i="0" u="none" strike="noStrike">
                          <a:solidFill>
                            <a:srgbClr val="000000"/>
                          </a:solidFill>
                          <a:latin typeface="Calibri"/>
                        </a:rPr>
                        <a:t>B2</a:t>
                      </a:r>
                    </a:p>
                  </a:txBody>
                  <a:tcPr marL="4475" marR="4475" marT="44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24Mbps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LC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3km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B1 via POP2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8xE1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 each</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B1 via POP2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r>
                        <a:rPr lang="en-US" sz="900" b="0" i="0" u="none" strike="noStrike">
                          <a:solidFill>
                            <a:srgbClr val="000000"/>
                          </a:solidFill>
                          <a:latin typeface="Calibri"/>
                        </a:rPr>
                        <a:t>C1</a:t>
                      </a:r>
                    </a:p>
                  </a:txBody>
                  <a:tcPr marL="4475" marR="4475" marT="4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(-48VDC)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C2 via POP1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r>
                        <a:rPr lang="en-US" sz="900" b="0" i="0" u="none" strike="noStrike">
                          <a:solidFill>
                            <a:srgbClr val="000000"/>
                          </a:solidFill>
                          <a:latin typeface="Calibri"/>
                        </a:rPr>
                        <a:t>C2</a:t>
                      </a:r>
                    </a:p>
                  </a:txBody>
                  <a:tcPr marL="4475" marR="4475" marT="4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 x 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4km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(-48VDC)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C1 via POP2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r>
                        <a:rPr lang="en-US" sz="900" b="0" i="0" u="none" strike="noStrike">
                          <a:solidFill>
                            <a:srgbClr val="000000"/>
                          </a:solidFill>
                          <a:latin typeface="Calibri"/>
                        </a:rPr>
                        <a:t>D1</a:t>
                      </a:r>
                    </a:p>
                  </a:txBody>
                  <a:tcPr marL="4475" marR="4475" marT="4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nx2w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(-48VDC)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D2 via POP1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r>
                        <a:rPr lang="en-US" sz="900" b="0" i="0" u="none" strike="noStrike">
                          <a:solidFill>
                            <a:srgbClr val="000000"/>
                          </a:solidFill>
                          <a:latin typeface="Calibri"/>
                        </a:rPr>
                        <a:t> </a:t>
                      </a: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r>
                        <a:rPr lang="en-US" sz="900" b="0" i="0" u="none" strike="noStrike">
                          <a:solidFill>
                            <a:srgbClr val="000000"/>
                          </a:solidFill>
                          <a:latin typeface="Calibri"/>
                        </a:rPr>
                        <a:t>D2</a:t>
                      </a:r>
                    </a:p>
                  </a:txBody>
                  <a:tcPr marL="4475" marR="4475" marT="4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220v</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D1 via POP2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rowSpan="2">
                  <a:txBody>
                    <a:bodyPr/>
                    <a:lstStyle/>
                    <a:p>
                      <a:pPr algn="ctr" fontAlgn="ctr"/>
                      <a:r>
                        <a:rPr lang="en-US" sz="900" b="0" i="0" u="none" strike="noStrike">
                          <a:solidFill>
                            <a:srgbClr val="000000"/>
                          </a:solidFill>
                          <a:latin typeface="Calibri"/>
                        </a:rPr>
                        <a:t>E1</a:t>
                      </a:r>
                    </a:p>
                  </a:txBody>
                  <a:tcPr marL="4475" marR="4475" marT="44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10Gbps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2x FO (SM/1300nm) Redundancy</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LC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3Km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10Gbps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2x220v</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E2&amp;E3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3398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a:txBody>
                    <a:bodyPr/>
                    <a:lstStyle/>
                    <a:p>
                      <a:pPr algn="ctr" fontAlgn="ctr"/>
                      <a:r>
                        <a:rPr lang="en-US" sz="900" b="0" i="0" u="none" strike="noStrike">
                          <a:solidFill>
                            <a:srgbClr val="000000"/>
                          </a:solidFill>
                          <a:latin typeface="Calibri"/>
                        </a:rPr>
                        <a:t>E2</a:t>
                      </a:r>
                    </a:p>
                  </a:txBody>
                  <a:tcPr marL="4475" marR="4475" marT="44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5Gbps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FO (SM/1300nm)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4Km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5Gbps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2x220v</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E1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a:txBody>
                    <a:bodyPr/>
                    <a:lstStyle/>
                    <a:p>
                      <a:pPr algn="ctr" fontAlgn="b"/>
                      <a:r>
                        <a:rPr lang="en-US" sz="900" b="0" i="0" u="none" strike="noStrike">
                          <a:solidFill>
                            <a:srgbClr val="000000"/>
                          </a:solidFill>
                          <a:latin typeface="Calibri"/>
                        </a:rPr>
                        <a:t>E3</a:t>
                      </a:r>
                    </a:p>
                  </a:txBody>
                  <a:tcPr marL="4475" marR="4475" marT="44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5Gbps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FO (SM/1300nm)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4Km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5Gbps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2x220v</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E1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rowSpan="2">
                  <a:txBody>
                    <a:bodyPr/>
                    <a:lstStyle/>
                    <a:p>
                      <a:pPr algn="ctr" fontAlgn="ctr"/>
                      <a:r>
                        <a:rPr lang="en-US" sz="900" b="0" i="0" u="none" strike="noStrike">
                          <a:solidFill>
                            <a:srgbClr val="000000"/>
                          </a:solidFill>
                          <a:latin typeface="Calibri"/>
                        </a:rPr>
                        <a:t>F1</a:t>
                      </a:r>
                    </a:p>
                  </a:txBody>
                  <a:tcPr marL="4475" marR="4475" marT="44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rgbClr val="000000"/>
                          </a:solidFill>
                          <a:latin typeface="Calibri"/>
                        </a:rPr>
                        <a:t>6</a:t>
                      </a:r>
                      <a:r>
                        <a:rPr lang="en-US" sz="900" b="0" i="0" u="none" strike="noStrike" dirty="0" smtClean="0">
                          <a:solidFill>
                            <a:srgbClr val="000000"/>
                          </a:solidFill>
                          <a:latin typeface="Calibri"/>
                        </a:rPr>
                        <a:t>0Mbps</a:t>
                      </a:r>
                      <a:endParaRPr lang="en-US" sz="900" b="0" i="0" u="none" strike="noStrike" dirty="0">
                        <a:solidFill>
                          <a:srgbClr val="000000"/>
                        </a:solidFill>
                        <a:latin typeface="Calibri"/>
                      </a:endParaRP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(SM/1300nm)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3km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dirty="0" smtClean="0">
                          <a:solidFill>
                            <a:srgbClr val="000000"/>
                          </a:solidFill>
                          <a:latin typeface="Calibri"/>
                        </a:rPr>
                        <a:t>72Mbps</a:t>
                      </a:r>
                      <a:endParaRPr lang="en-US" sz="900" b="0" i="0" u="none" strike="noStrike" dirty="0">
                        <a:solidFill>
                          <a:srgbClr val="000000"/>
                        </a:solidFill>
                        <a:latin typeface="Calibri"/>
                      </a:endParaRP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dirty="0" smtClean="0">
                          <a:solidFill>
                            <a:srgbClr val="000000"/>
                          </a:solidFill>
                          <a:latin typeface="Calibri"/>
                        </a:rPr>
                        <a:t>2x220v </a:t>
                      </a:r>
                      <a:endParaRPr lang="en-US" sz="900" b="0" i="0" u="none" strike="noStrike" dirty="0">
                        <a:solidFill>
                          <a:srgbClr val="000000"/>
                        </a:solidFill>
                        <a:latin typeface="Calibri"/>
                      </a:endParaRP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F2-F7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151024">
                <a:tc vMerge="1">
                  <a:txBody>
                    <a:bodyPr/>
                    <a:lstStyle/>
                    <a:p>
                      <a:endParaRPr lang="en-US"/>
                    </a:p>
                  </a:txBody>
                  <a:tcPr/>
                </a:tc>
                <a:tc>
                  <a:txBody>
                    <a:bodyPr/>
                    <a:lstStyle/>
                    <a:p>
                      <a:pPr algn="ctr" fontAlgn="ctr"/>
                      <a:r>
                        <a:rPr lang="en-US" sz="900" b="0" i="0" u="none" strike="noStrike" dirty="0" smtClean="0">
                          <a:solidFill>
                            <a:srgbClr val="000000"/>
                          </a:solidFill>
                          <a:latin typeface="Calibri"/>
                        </a:rPr>
                        <a:t>6xE1</a:t>
                      </a:r>
                      <a:endParaRPr lang="en-US" sz="900" b="0" i="0" u="none" strike="noStrike" dirty="0">
                        <a:solidFill>
                          <a:srgbClr val="000000"/>
                        </a:solidFill>
                        <a:latin typeface="Calibri"/>
                      </a:endParaRP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 each</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F2-F7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1024">
                <a:tc rowSpan="2">
                  <a:txBody>
                    <a:bodyPr/>
                    <a:lstStyle/>
                    <a:p>
                      <a:pPr algn="ctr" fontAlgn="ctr"/>
                      <a:r>
                        <a:rPr lang="en-US" sz="900" b="0" i="0" u="none" strike="noStrike">
                          <a:solidFill>
                            <a:srgbClr val="000000"/>
                          </a:solidFill>
                          <a:latin typeface="Calibri"/>
                        </a:rPr>
                        <a:t>F2-F7</a:t>
                      </a:r>
                    </a:p>
                  </a:txBody>
                  <a:tcPr marL="4475" marR="4475" marT="44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(SM/1300nm)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3km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12Mbps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220v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F1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5857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F1 via PSN</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rowSpan="6">
                  <a:txBody>
                    <a:bodyPr/>
                    <a:lstStyle/>
                    <a:p>
                      <a:pPr algn="ctr" fontAlgn="ctr"/>
                      <a:r>
                        <a:rPr lang="en-US" sz="900" b="0" i="0" u="none" strike="noStrike">
                          <a:solidFill>
                            <a:srgbClr val="000000"/>
                          </a:solidFill>
                          <a:latin typeface="Calibri"/>
                        </a:rPr>
                        <a:t>POP #1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n x 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12Mbps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en-US" sz="900" b="0" i="0" u="none" strike="noStrike">
                          <a:solidFill>
                            <a:srgbClr val="000000"/>
                          </a:solidFill>
                          <a:latin typeface="Calibri"/>
                        </a:rPr>
                        <a:t>2x(-48VDC)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A1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l" fontAlgn="ctr"/>
                      <a:r>
                        <a:rPr lang="en-US" sz="900" b="0" i="0" u="none" strike="noStrike" dirty="0">
                          <a:solidFill>
                            <a:srgbClr val="000000"/>
                          </a:solidFill>
                          <a:latin typeface="Calibri"/>
                        </a:rPr>
                        <a:t>STM-1 FO (SM1310nm) </a:t>
                      </a:r>
                      <a:r>
                        <a:rPr lang="en-US" sz="900" b="0" i="0" u="none" strike="noStrike" dirty="0" err="1" smtClean="0">
                          <a:solidFill>
                            <a:srgbClr val="000000"/>
                          </a:solidFill>
                          <a:latin typeface="Calibri"/>
                        </a:rPr>
                        <a:t>GbE</a:t>
                      </a:r>
                      <a:r>
                        <a:rPr lang="en-US" sz="900" b="0" i="0" u="none" strike="noStrike" dirty="0" smtClean="0">
                          <a:solidFill>
                            <a:srgbClr val="000000"/>
                          </a:solidFill>
                          <a:latin typeface="Calibri"/>
                        </a:rPr>
                        <a:t> </a:t>
                      </a:r>
                      <a:r>
                        <a:rPr lang="en-US" sz="900" b="0" i="0" u="none" strike="noStrike" dirty="0">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A1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LC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26Mbps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16Mbps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C1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 x 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D1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a:txBody>
                    <a:bodyPr/>
                    <a:lstStyle/>
                    <a:p>
                      <a:pPr algn="ctr" fontAlgn="b"/>
                      <a:endParaRPr lang="en-US" sz="900" b="0" i="0" u="none" strike="noStrike">
                        <a:solidFill>
                          <a:srgbClr val="000000"/>
                        </a:solidFill>
                        <a:latin typeface="Calibri"/>
                      </a:endParaRPr>
                    </a:p>
                  </a:txBody>
                  <a:tcPr marL="4475" marR="4475" marT="4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900" b="0" i="0" u="none" strike="noStrike">
                        <a:solidFill>
                          <a:srgbClr val="000000"/>
                        </a:solidFill>
                        <a:latin typeface="Calibri"/>
                      </a:endParaRPr>
                    </a:p>
                  </a:txBody>
                  <a:tcPr marL="4475" marR="4475" marT="4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rowSpan="6">
                  <a:txBody>
                    <a:bodyPr/>
                    <a:lstStyle/>
                    <a:p>
                      <a:pPr algn="ctr" fontAlgn="ctr"/>
                      <a:r>
                        <a:rPr lang="en-US" sz="900" b="0" i="0" u="none" strike="noStrike">
                          <a:solidFill>
                            <a:srgbClr val="000000"/>
                          </a:solidFill>
                          <a:latin typeface="Calibri"/>
                        </a:rPr>
                        <a:t>POP # 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n x 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12Mbps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en-US" sz="900" b="0" i="0" u="none" strike="noStrike">
                          <a:solidFill>
                            <a:srgbClr val="000000"/>
                          </a:solidFill>
                          <a:latin typeface="Calibri"/>
                        </a:rPr>
                        <a:t>2x(-48VDC)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en-US" sz="900" b="0" i="0" u="none" strike="noStrike">
                          <a:solidFill>
                            <a:srgbClr val="000000"/>
                          </a:solidFill>
                          <a:latin typeface="Calibri"/>
                        </a:rPr>
                        <a:t>No</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A2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6">
                  <a:txBody>
                    <a:bodyPr/>
                    <a:lstStyle/>
                    <a:p>
                      <a:pPr algn="l" fontAlgn="ctr"/>
                      <a:r>
                        <a:rPr lang="pt-BR" sz="900" b="0" i="0" u="none" strike="noStrike" dirty="0">
                          <a:solidFill>
                            <a:srgbClr val="000000"/>
                          </a:solidFill>
                          <a:latin typeface="Calibri"/>
                        </a:rPr>
                        <a:t>n x LL = N x E1, </a:t>
                      </a:r>
                      <a:r>
                        <a:rPr lang="pt-BR" sz="900" b="0" i="0" u="none" strike="noStrike" dirty="0" smtClean="0">
                          <a:solidFill>
                            <a:srgbClr val="000000"/>
                          </a:solidFill>
                          <a:latin typeface="Calibri"/>
                        </a:rPr>
                        <a:t>GbE </a:t>
                      </a:r>
                      <a:r>
                        <a:rPr lang="pt-BR" sz="900" b="0" i="0" u="none" strike="noStrike" dirty="0">
                          <a:solidFill>
                            <a:srgbClr val="000000"/>
                          </a:solidFill>
                          <a:latin typeface="Calibri"/>
                        </a:rPr>
                        <a:t>(SM/1310nm)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A2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10Mbps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LC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900" b="0" i="0" u="none" strike="noStrike">
                          <a:solidFill>
                            <a:srgbClr val="000000"/>
                          </a:solidFill>
                          <a:latin typeface="Calibri"/>
                        </a:rPr>
                        <a:t>26Mbps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16Mbps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B2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E1</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FO (SM/1310nm)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SC</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a:solidFill>
                            <a:srgbClr val="000000"/>
                          </a:solidFill>
                          <a:latin typeface="Calibri"/>
                        </a:rPr>
                        <a:t>C2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r h="151024">
                <a:tc vMerge="1">
                  <a:txBody>
                    <a:bodyPr/>
                    <a:lstStyle/>
                    <a:p>
                      <a:endParaRPr lang="en-US"/>
                    </a:p>
                  </a:txBody>
                  <a:tcPr/>
                </a:tc>
                <a:tc>
                  <a:txBody>
                    <a:bodyPr/>
                    <a:lstStyle/>
                    <a:p>
                      <a:pPr algn="ctr" fontAlgn="ctr"/>
                      <a:r>
                        <a:rPr lang="en-US" sz="900" b="0" i="0" u="none" strike="noStrike">
                          <a:solidFill>
                            <a:srgbClr val="000000"/>
                          </a:solidFill>
                          <a:latin typeface="Calibri"/>
                        </a:rPr>
                        <a:t>Ethernet</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n x 2w</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 </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5km</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0" i="0" u="none" strike="noStrike">
                          <a:solidFill>
                            <a:srgbClr val="000000"/>
                          </a:solidFill>
                          <a:latin typeface="Calibri"/>
                        </a:rPr>
                        <a:t>2mbps</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a:txBody>
                    <a:bodyPr/>
                    <a:lstStyle/>
                    <a:p>
                      <a:pPr algn="ctr" fontAlgn="ctr"/>
                      <a:r>
                        <a:rPr lang="en-US" sz="900" b="0" i="0" u="none" strike="noStrike" dirty="0">
                          <a:solidFill>
                            <a:srgbClr val="000000"/>
                          </a:solidFill>
                          <a:latin typeface="Calibri"/>
                        </a:rPr>
                        <a:t>D2</a:t>
                      </a:r>
                    </a:p>
                  </a:txBody>
                  <a:tcPr marL="4475" marR="4475" marT="4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19123" cy="644740"/>
          </a:xfrm>
        </p:spPr>
        <p:txBody>
          <a:bodyPr/>
          <a:lstStyle/>
          <a:p>
            <a:r>
              <a:rPr lang="en-US" sz="3200" dirty="0" smtClean="0"/>
              <a:t>The </a:t>
            </a:r>
            <a:r>
              <a:rPr lang="en-US" sz="3200" dirty="0" err="1" smtClean="0"/>
              <a:t>Airmux</a:t>
            </a:r>
            <a:r>
              <a:rPr lang="en-US" sz="3200" dirty="0" smtClean="0"/>
              <a:t> Family in Video Surveillance Security Application</a:t>
            </a:r>
            <a:endParaRPr lang="en-US" sz="3200" dirty="0"/>
          </a:p>
        </p:txBody>
      </p:sp>
      <p:sp>
        <p:nvSpPr>
          <p:cNvPr id="3" name="Content Placeholder 2"/>
          <p:cNvSpPr>
            <a:spLocks noGrp="1"/>
          </p:cNvSpPr>
          <p:nvPr>
            <p:ph type="body" sz="quarter" idx="10"/>
          </p:nvPr>
        </p:nvSpPr>
        <p:spPr>
          <a:xfrm>
            <a:off x="378370" y="1828800"/>
            <a:ext cx="7162800" cy="3282469"/>
          </a:xfrm>
          <a:ln>
            <a:solidFill>
              <a:schemeClr val="bg1">
                <a:lumMod val="65000"/>
              </a:schemeClr>
            </a:solidFill>
          </a:ln>
          <a:scene3d>
            <a:camera prst="orthographicFront"/>
            <a:lightRig rig="threePt" dir="t"/>
          </a:scene3d>
          <a:sp3d>
            <a:bevelT/>
          </a:sp3d>
        </p:spPr>
        <p:txBody>
          <a:bodyPr>
            <a:normAutofit/>
          </a:bodyPr>
          <a:lstStyle/>
          <a:p>
            <a:r>
              <a:rPr lang="en-US" dirty="0" smtClean="0"/>
              <a:t>The </a:t>
            </a:r>
            <a:r>
              <a:rPr lang="en-US" dirty="0" err="1" smtClean="0"/>
              <a:t>Airmux</a:t>
            </a:r>
            <a:r>
              <a:rPr lang="en-US" dirty="0" smtClean="0"/>
              <a:t> provides a comprehensive video surveillance transmission solution that includes:</a:t>
            </a:r>
          </a:p>
          <a:p>
            <a:pPr lvl="1"/>
            <a:r>
              <a:rPr lang="en-US" dirty="0" smtClean="0"/>
              <a:t>High capacity</a:t>
            </a:r>
            <a:r>
              <a:rPr lang="en-US" b="1" i="1" dirty="0" smtClean="0"/>
              <a:t> wireless radios (up to 200Mbps):</a:t>
            </a:r>
          </a:p>
          <a:p>
            <a:pPr lvl="2"/>
            <a:r>
              <a:rPr lang="en-US" dirty="0" smtClean="0"/>
              <a:t>Point-to-Point – Backhaul base stations and cameras </a:t>
            </a:r>
          </a:p>
          <a:p>
            <a:pPr lvl="2"/>
            <a:r>
              <a:rPr lang="en-US" dirty="0" smtClean="0"/>
              <a:t>Point-to-Multipoint – Camera Connectivity</a:t>
            </a:r>
          </a:p>
          <a:p>
            <a:pPr lvl="1"/>
            <a:r>
              <a:rPr lang="en-US" dirty="0" smtClean="0"/>
              <a:t>Intelligent surveillance network planning  - Radio Planner</a:t>
            </a:r>
          </a:p>
          <a:p>
            <a:pPr lvl="1"/>
            <a:r>
              <a:rPr lang="en-US" dirty="0" smtClean="0"/>
              <a:t>Comprehensive management for network control - </a:t>
            </a:r>
            <a:r>
              <a:rPr lang="en-US" dirty="0" err="1" smtClean="0"/>
              <a:t>RADview</a:t>
            </a:r>
            <a:endParaRPr lang="en-US" dirty="0"/>
          </a:p>
        </p:txBody>
      </p:sp>
      <p:sp>
        <p:nvSpPr>
          <p:cNvPr id="4" name="Date Placeholder 3"/>
          <p:cNvSpPr>
            <a:spLocks noGrp="1"/>
          </p:cNvSpPr>
          <p:nvPr>
            <p:ph type="dt" sz="half" idx="4294967295"/>
          </p:nvPr>
        </p:nvSpPr>
        <p:spPr>
          <a:xfrm>
            <a:off x="0" y="6400800"/>
            <a:ext cx="1219200" cy="320675"/>
          </a:xfrm>
          <a:prstGeom prst="rect">
            <a:avLst/>
          </a:prstGeom>
        </p:spPr>
        <p:txBody>
          <a:bodyPr/>
          <a:lstStyle/>
          <a:p>
            <a:r>
              <a:rPr lang="en-US" dirty="0" smtClean="0"/>
              <a:t>  </a:t>
            </a:r>
            <a:endParaRPr lang="en-US" dirty="0"/>
          </a:p>
        </p:txBody>
      </p:sp>
      <p:pic>
        <p:nvPicPr>
          <p:cNvPr id="8" name="Picture 7" descr="antenna.jpg"/>
          <p:cNvPicPr>
            <a:picLocks noChangeAspect="1"/>
          </p:cNvPicPr>
          <p:nvPr/>
        </p:nvPicPr>
        <p:blipFill>
          <a:blip r:embed="rId2" cstate="email">
            <a:clrChange>
              <a:clrFrom>
                <a:srgbClr val="FFFFFF"/>
              </a:clrFrom>
              <a:clrTo>
                <a:srgbClr val="FFFFFF">
                  <a:alpha val="0"/>
                </a:srgbClr>
              </a:clrTo>
            </a:clrChange>
          </a:blip>
          <a:stretch>
            <a:fillRect/>
          </a:stretch>
        </p:blipFill>
        <p:spPr>
          <a:xfrm flipH="1">
            <a:off x="6739965" y="2971800"/>
            <a:ext cx="2404035" cy="3620192"/>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76600" y="2667000"/>
          <a:ext cx="5329472" cy="2819399"/>
        </p:xfrm>
        <a:graphic>
          <a:graphicData uri="http://schemas.openxmlformats.org/drawingml/2006/table">
            <a:tbl>
              <a:tblPr firstRow="1" bandRow="1">
                <a:tableStyleId>{5A111915-BE36-4E01-A7E5-04B1672EAD32}</a:tableStyleId>
              </a:tblPr>
              <a:tblGrid>
                <a:gridCol w="1771918"/>
                <a:gridCol w="2285928"/>
                <a:gridCol w="1271626"/>
              </a:tblGrid>
              <a:tr h="574681">
                <a:tc rowSpan="2">
                  <a:txBody>
                    <a:bodyPr/>
                    <a:lstStyle/>
                    <a:p>
                      <a:r>
                        <a:rPr lang="en-US" sz="1600" dirty="0" smtClean="0"/>
                        <a:t>Base Stations</a:t>
                      </a:r>
                      <a:endParaRPr lang="en-US" sz="1600" b="0" dirty="0">
                        <a:solidFill>
                          <a:schemeClr val="bg1"/>
                        </a:solidFill>
                      </a:endParaRPr>
                    </a:p>
                  </a:txBody>
                  <a:tcPr/>
                </a:tc>
                <a:tc>
                  <a:txBody>
                    <a:bodyPr/>
                    <a:lstStyle/>
                    <a:p>
                      <a:r>
                        <a:rPr lang="en-US" sz="1400" dirty="0" err="1" smtClean="0"/>
                        <a:t>Airmux</a:t>
                      </a:r>
                      <a:r>
                        <a:rPr lang="en-US" sz="1400" dirty="0" smtClean="0"/>
                        <a:t>- 5000/BS/200M</a:t>
                      </a:r>
                      <a:endParaRPr lang="en-US" sz="1400" b="1" dirty="0">
                        <a:solidFill>
                          <a:schemeClr val="bg1"/>
                        </a:solidFill>
                      </a:endParaRPr>
                    </a:p>
                  </a:txBody>
                  <a:tcPr/>
                </a:tc>
                <a:tc>
                  <a:txBody>
                    <a:bodyPr/>
                    <a:lstStyle/>
                    <a:p>
                      <a:r>
                        <a:rPr lang="en-US" sz="1400" dirty="0" smtClean="0"/>
                        <a:t>200 Mbps</a:t>
                      </a:r>
                      <a:endParaRPr lang="en-US" sz="1400" b="1" dirty="0">
                        <a:solidFill>
                          <a:schemeClr val="bg1"/>
                        </a:solidFill>
                      </a:endParaRPr>
                    </a:p>
                  </a:txBody>
                  <a:tcPr/>
                </a:tc>
              </a:tr>
              <a:tr h="606074">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chemeClr val="bg1"/>
                          </a:solidFill>
                        </a:rPr>
                        <a:t>Airmux</a:t>
                      </a:r>
                      <a:r>
                        <a:rPr lang="en-US" sz="1400" b="1" dirty="0" smtClean="0">
                          <a:solidFill>
                            <a:schemeClr val="bg1"/>
                          </a:solidFill>
                        </a:rPr>
                        <a:t>- 5000/BS/50M</a:t>
                      </a:r>
                    </a:p>
                    <a:p>
                      <a:endParaRPr lang="en-US" sz="1600" b="1" dirty="0">
                        <a:solidFill>
                          <a:schemeClr val="bg1"/>
                        </a:solidFill>
                      </a:endParaRPr>
                    </a:p>
                  </a:txBody>
                  <a:tcPr>
                    <a:solidFill>
                      <a:schemeClr val="accent5">
                        <a:lumMod val="75000"/>
                      </a:schemeClr>
                    </a:solidFill>
                  </a:tcPr>
                </a:tc>
                <a:tc>
                  <a:txBody>
                    <a:bodyPr/>
                    <a:lstStyle/>
                    <a:p>
                      <a:r>
                        <a:rPr lang="en-US" sz="1400" b="1" dirty="0" smtClean="0">
                          <a:solidFill>
                            <a:schemeClr val="bg1"/>
                          </a:solidFill>
                        </a:rPr>
                        <a:t>50 Mbps</a:t>
                      </a:r>
                      <a:endParaRPr lang="en-US" sz="1400" b="1" dirty="0">
                        <a:solidFill>
                          <a:schemeClr val="bg1"/>
                        </a:solidFill>
                      </a:endParaRPr>
                    </a:p>
                  </a:txBody>
                  <a:tcPr>
                    <a:solidFill>
                      <a:schemeClr val="accent5">
                        <a:lumMod val="75000"/>
                      </a:schemeClr>
                    </a:solidFill>
                  </a:tcPr>
                </a:tc>
              </a:tr>
              <a:tr h="409661">
                <a:tc rowSpan="4">
                  <a:txBody>
                    <a:bodyPr/>
                    <a:lstStyle/>
                    <a:p>
                      <a:r>
                        <a:rPr lang="en-US" sz="1600" dirty="0" smtClean="0"/>
                        <a:t>Subscriber Units</a:t>
                      </a:r>
                      <a:endParaRPr lang="en-US" sz="1600" dirty="0">
                        <a:solidFill>
                          <a:schemeClr val="tx1">
                            <a:lumMod val="65000"/>
                            <a:lumOff val="35000"/>
                          </a:schemeClr>
                        </a:solidFill>
                      </a:endParaRPr>
                    </a:p>
                  </a:txBody>
                  <a:tcPr/>
                </a:tc>
                <a:tc>
                  <a:txBody>
                    <a:bodyPr/>
                    <a:lstStyle/>
                    <a:p>
                      <a:r>
                        <a:rPr lang="en-US" sz="1600" dirty="0" smtClean="0"/>
                        <a:t>SU/50</a:t>
                      </a:r>
                      <a:endParaRPr lang="en-US" sz="1600" dirty="0">
                        <a:solidFill>
                          <a:schemeClr val="tx1">
                            <a:lumMod val="65000"/>
                            <a:lumOff val="3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50 Mbps</a:t>
                      </a:r>
                      <a:endParaRPr lang="en-US" sz="1600" dirty="0" smtClean="0">
                        <a:solidFill>
                          <a:schemeClr val="tx1">
                            <a:lumMod val="65000"/>
                            <a:lumOff val="35000"/>
                          </a:schemeClr>
                        </a:solidFill>
                      </a:endParaRPr>
                    </a:p>
                  </a:txBody>
                  <a:tcPr/>
                </a:tc>
              </a:tr>
              <a:tr h="409661">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SU/20</a:t>
                      </a:r>
                      <a:endParaRPr lang="en-US" sz="1600" kern="1200" dirty="0" smtClean="0">
                        <a:solidFill>
                          <a:schemeClr val="tx1">
                            <a:lumMod val="65000"/>
                            <a:lumOff val="3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20 Mbps</a:t>
                      </a:r>
                      <a:endParaRPr lang="en-US" sz="1600" kern="1200" dirty="0" smtClean="0">
                        <a:solidFill>
                          <a:schemeClr val="tx1">
                            <a:lumMod val="65000"/>
                            <a:lumOff val="35000"/>
                          </a:schemeClr>
                        </a:solidFill>
                        <a:latin typeface="+mn-lt"/>
                        <a:ea typeface="+mn-ea"/>
                        <a:cs typeface="+mn-cs"/>
                      </a:endParaRPr>
                    </a:p>
                  </a:txBody>
                  <a:tcPr/>
                </a:tc>
              </a:tr>
              <a:tr h="409661">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SU/10</a:t>
                      </a:r>
                      <a:endParaRPr lang="en-US" sz="1600" kern="1200" dirty="0" smtClean="0">
                        <a:solidFill>
                          <a:schemeClr val="tx1">
                            <a:lumMod val="65000"/>
                            <a:lumOff val="3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10 Mbps</a:t>
                      </a:r>
                      <a:endParaRPr lang="en-US" sz="1600" kern="1200" dirty="0" smtClean="0">
                        <a:solidFill>
                          <a:schemeClr val="tx1">
                            <a:lumMod val="65000"/>
                            <a:lumOff val="35000"/>
                          </a:schemeClr>
                        </a:solidFill>
                        <a:latin typeface="+mn-lt"/>
                        <a:ea typeface="+mn-ea"/>
                        <a:cs typeface="+mn-cs"/>
                      </a:endParaRPr>
                    </a:p>
                  </a:txBody>
                  <a:tcPr/>
                </a:tc>
              </a:tr>
              <a:tr h="409661">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SU/5 – </a:t>
                      </a:r>
                      <a:r>
                        <a:rPr lang="en-US" sz="1600" b="1" kern="1200" dirty="0" smtClean="0">
                          <a:solidFill>
                            <a:schemeClr val="accent5">
                              <a:lumMod val="75000"/>
                            </a:schemeClr>
                          </a:solidFill>
                        </a:rPr>
                        <a:t>Q1/12</a:t>
                      </a:r>
                      <a:endParaRPr lang="en-US" sz="1600" b="1" kern="1200" dirty="0" smtClean="0">
                        <a:solidFill>
                          <a:schemeClr val="accent5">
                            <a:lumMod val="75000"/>
                          </a:schemeClr>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5 Mbps</a:t>
                      </a:r>
                      <a:endParaRPr lang="en-US" sz="1600" kern="1200" dirty="0" smtClean="0">
                        <a:solidFill>
                          <a:schemeClr val="tx1">
                            <a:lumMod val="65000"/>
                            <a:lumOff val="35000"/>
                          </a:schemeClr>
                        </a:solidFill>
                        <a:latin typeface="+mn-lt"/>
                        <a:ea typeface="+mn-ea"/>
                        <a:cs typeface="+mn-cs"/>
                      </a:endParaRPr>
                    </a:p>
                  </a:txBody>
                  <a:tcPr/>
                </a:tc>
              </a:tr>
            </a:tbl>
          </a:graphicData>
        </a:graphic>
      </p:graphicFrame>
      <p:sp>
        <p:nvSpPr>
          <p:cNvPr id="7" name="Title 6"/>
          <p:cNvSpPr>
            <a:spLocks noGrp="1"/>
          </p:cNvSpPr>
          <p:nvPr>
            <p:ph type="title"/>
          </p:nvPr>
        </p:nvSpPr>
        <p:spPr>
          <a:xfrm>
            <a:off x="272257" y="280420"/>
            <a:ext cx="7708218" cy="644740"/>
          </a:xfrm>
        </p:spPr>
        <p:txBody>
          <a:bodyPr/>
          <a:lstStyle/>
          <a:p>
            <a:r>
              <a:rPr lang="en-US" dirty="0" smtClean="0"/>
              <a:t>The </a:t>
            </a:r>
            <a:r>
              <a:rPr lang="en-US" dirty="0" err="1" smtClean="0"/>
              <a:t>Airmux</a:t>
            </a:r>
            <a:r>
              <a:rPr lang="en-US" dirty="0" smtClean="0"/>
              <a:t> -5000</a:t>
            </a:r>
            <a:br>
              <a:rPr lang="en-US" dirty="0" smtClean="0"/>
            </a:br>
            <a:r>
              <a:rPr lang="en-US" sz="3200" dirty="0" smtClean="0">
                <a:solidFill>
                  <a:schemeClr val="tx1"/>
                </a:solidFill>
              </a:rPr>
              <a:t>Point- to –Multipoint Wireless Solution</a:t>
            </a:r>
            <a:endParaRPr lang="en-US" sz="3200" dirty="0">
              <a:solidFill>
                <a:schemeClr val="tx1"/>
              </a:solidFill>
            </a:endParaRPr>
          </a:p>
        </p:txBody>
      </p:sp>
      <p:sp>
        <p:nvSpPr>
          <p:cNvPr id="8" name="Text Placeholder 7"/>
          <p:cNvSpPr>
            <a:spLocks noGrp="1"/>
          </p:cNvSpPr>
          <p:nvPr>
            <p:ph type="body" sz="quarter" idx="10"/>
          </p:nvPr>
        </p:nvSpPr>
        <p:spPr>
          <a:xfrm>
            <a:off x="233424" y="1654145"/>
            <a:ext cx="4948175" cy="4191754"/>
          </a:xfrm>
        </p:spPr>
        <p:txBody>
          <a:bodyPr/>
          <a:lstStyle/>
          <a:p>
            <a:r>
              <a:rPr lang="en-US" sz="2000" dirty="0" smtClean="0"/>
              <a:t>Up to 200 Mbps </a:t>
            </a:r>
            <a:r>
              <a:rPr lang="en-US" sz="2000" dirty="0" smtClean="0">
                <a:solidFill>
                  <a:srgbClr val="404040"/>
                </a:solidFill>
                <a:cs typeface="Tahoma" pitchFamily="34" charset="0"/>
              </a:rPr>
              <a:t>throughput per sector</a:t>
            </a:r>
            <a:endParaRPr lang="en-US" sz="2000" dirty="0" smtClean="0"/>
          </a:p>
          <a:p>
            <a:r>
              <a:rPr lang="en-US" sz="2000" dirty="0" smtClean="0"/>
              <a:t>Up to 50 Mbps per </a:t>
            </a:r>
            <a:r>
              <a:rPr lang="en-US" sz="1800" dirty="0" smtClean="0"/>
              <a:t>*</a:t>
            </a:r>
            <a:r>
              <a:rPr lang="en-US" sz="2000" dirty="0" smtClean="0"/>
              <a:t>SU!</a:t>
            </a:r>
          </a:p>
          <a:p>
            <a:r>
              <a:rPr lang="en-US" sz="2000" dirty="0" smtClean="0"/>
              <a:t> Guaranteed SLA</a:t>
            </a:r>
          </a:p>
          <a:p>
            <a:r>
              <a:rPr lang="en-US" sz="2000" dirty="0" smtClean="0"/>
              <a:t>Long range (40km)</a:t>
            </a:r>
          </a:p>
          <a:p>
            <a:r>
              <a:rPr lang="en-US" sz="2000" dirty="0" smtClean="0"/>
              <a:t>Carrier grade </a:t>
            </a:r>
            <a:r>
              <a:rPr lang="en-US" sz="2000" dirty="0" err="1" smtClean="0"/>
              <a:t>PtMP</a:t>
            </a:r>
            <a:endParaRPr lang="en-US" sz="2000" dirty="0" smtClean="0"/>
          </a:p>
          <a:p>
            <a:r>
              <a:rPr lang="en-US" sz="2000" dirty="0" smtClean="0"/>
              <a:t>Frequency Bands : </a:t>
            </a:r>
          </a:p>
          <a:p>
            <a:pPr lvl="1"/>
            <a:r>
              <a:rPr lang="en-US" sz="1800" dirty="0" smtClean="0"/>
              <a:t>3.3-3.8GHz </a:t>
            </a:r>
          </a:p>
          <a:p>
            <a:pPr lvl="1"/>
            <a:r>
              <a:rPr lang="en-US" sz="1800" dirty="0" smtClean="0"/>
              <a:t>4.9-6.0GHz</a:t>
            </a:r>
          </a:p>
          <a:p>
            <a:pPr>
              <a:buNone/>
            </a:pPr>
            <a:endParaRPr lang="en-US" sz="2000" dirty="0"/>
          </a:p>
        </p:txBody>
      </p:sp>
      <p:sp>
        <p:nvSpPr>
          <p:cNvPr id="5" name="Rectangle 4"/>
          <p:cNvSpPr/>
          <p:nvPr/>
        </p:nvSpPr>
        <p:spPr>
          <a:xfrm>
            <a:off x="228600" y="6412468"/>
            <a:ext cx="2302682" cy="369332"/>
          </a:xfrm>
          <a:prstGeom prst="rect">
            <a:avLst/>
          </a:prstGeom>
        </p:spPr>
        <p:txBody>
          <a:bodyPr wrap="none">
            <a:spAutoFit/>
          </a:bodyPr>
          <a:lstStyle/>
          <a:p>
            <a:r>
              <a:rPr lang="en-US" dirty="0" smtClean="0"/>
              <a:t>*</a:t>
            </a:r>
            <a:r>
              <a:rPr lang="en-US" b="1" dirty="0" smtClean="0"/>
              <a:t>SU</a:t>
            </a:r>
            <a:r>
              <a:rPr lang="en-US" dirty="0" smtClean="0"/>
              <a:t> = Subscriber Units</a:t>
            </a:r>
            <a:endParaRPr lang="en-US"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ight Arrow 45"/>
          <p:cNvSpPr/>
          <p:nvPr/>
        </p:nvSpPr>
        <p:spPr bwMode="auto">
          <a:xfrm>
            <a:off x="778600" y="5604095"/>
            <a:ext cx="7831745" cy="298765"/>
          </a:xfrm>
          <a:prstGeom prst="rightArrow">
            <a:avLst/>
          </a:prstGeom>
          <a:solidFill>
            <a:srgbClr val="CCCCFF"/>
          </a:solidFill>
          <a:ln w="12700" cap="flat" cmpd="sng" algn="ctr">
            <a:noFill/>
            <a:prstDash val="solid"/>
            <a:round/>
            <a:headEnd type="none" w="med" len="med"/>
            <a:tailEnd type="none" w="med" len="med"/>
          </a:ln>
          <a:effectLst/>
        </p:spPr>
        <p:txBody>
          <a:bodyPr vert="horz" wrap="none" lIns="91431" tIns="45715" rIns="91431" bIns="45715" numCol="1" rtlCol="0" anchor="t" anchorCtr="0" compatLnSpc="1">
            <a:prstTxWarp prst="textNoShape">
              <a:avLst/>
            </a:prstTxWarp>
          </a:bodyPr>
          <a:lstStyle/>
          <a:p>
            <a:pPr defTabSz="914309">
              <a:spcBef>
                <a:spcPct val="0"/>
              </a:spcBef>
            </a:pPr>
            <a:endParaRPr lang="en-US" b="1" dirty="0" smtClean="0">
              <a:latin typeface="Arial" charset="0"/>
              <a:cs typeface="Arial" charset="0"/>
            </a:endParaRPr>
          </a:p>
        </p:txBody>
      </p:sp>
      <p:sp>
        <p:nvSpPr>
          <p:cNvPr id="1958919" name="Rectangle 7"/>
          <p:cNvSpPr>
            <a:spLocks noGrp="1" noChangeArrowheads="1"/>
          </p:cNvSpPr>
          <p:nvPr>
            <p:ph type="title"/>
          </p:nvPr>
        </p:nvSpPr>
        <p:spPr>
          <a:xfrm>
            <a:off x="304800" y="262623"/>
            <a:ext cx="6766560" cy="644740"/>
          </a:xfrm>
        </p:spPr>
        <p:txBody>
          <a:bodyPr lIns="83119" tIns="41559" rIns="83119" bIns="41559"/>
          <a:lstStyle/>
          <a:p>
            <a:r>
              <a:rPr lang="en-US" dirty="0" smtClean="0"/>
              <a:t>The DSL Modem Solutions</a:t>
            </a:r>
          </a:p>
        </p:txBody>
      </p:sp>
      <p:graphicFrame>
        <p:nvGraphicFramePr>
          <p:cNvPr id="33" name="Diagram 32"/>
          <p:cNvGraphicFramePr/>
          <p:nvPr/>
        </p:nvGraphicFramePr>
        <p:xfrm>
          <a:off x="790114" y="1397001"/>
          <a:ext cx="7599285" cy="4098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ounded Rectangle 33"/>
          <p:cNvSpPr/>
          <p:nvPr/>
        </p:nvSpPr>
        <p:spPr bwMode="auto">
          <a:xfrm>
            <a:off x="807868" y="3497816"/>
            <a:ext cx="2938509" cy="772358"/>
          </a:xfrm>
          <a:prstGeom prst="roundRect">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none" lIns="91431" tIns="45715" rIns="91431" bIns="45715" numCol="1" rtlCol="0" anchor="t" anchorCtr="0" compatLnSpc="1">
            <a:prstTxWarp prst="textNoShape">
              <a:avLst/>
            </a:prstTxWarp>
          </a:bodyPr>
          <a:lstStyle/>
          <a:p>
            <a:pPr defTabSz="914309">
              <a:spcBef>
                <a:spcPct val="0"/>
              </a:spcBef>
            </a:pPr>
            <a:endParaRPr lang="en-US" sz="2400" dirty="0" smtClean="0">
              <a:latin typeface="Arial" charset="0"/>
              <a:cs typeface="Arial" charset="0"/>
            </a:endParaRPr>
          </a:p>
        </p:txBody>
      </p:sp>
      <p:sp>
        <p:nvSpPr>
          <p:cNvPr id="35" name="TextBox 34"/>
          <p:cNvSpPr txBox="1"/>
          <p:nvPr/>
        </p:nvSpPr>
        <p:spPr>
          <a:xfrm>
            <a:off x="912287" y="3610560"/>
            <a:ext cx="2562896" cy="369322"/>
          </a:xfrm>
          <a:prstGeom prst="rect">
            <a:avLst/>
          </a:prstGeom>
          <a:noFill/>
          <a:scene3d>
            <a:camera prst="orthographicFront"/>
            <a:lightRig rig="threePt" dir="t"/>
          </a:scene3d>
          <a:sp3d>
            <a:bevelT/>
          </a:sp3d>
        </p:spPr>
        <p:txBody>
          <a:bodyPr wrap="square" lIns="91431" tIns="45715" rIns="91431" bIns="45715" rtlCol="0">
            <a:spAutoFit/>
          </a:bodyPr>
          <a:lstStyle/>
          <a:p>
            <a:pPr>
              <a:buNone/>
            </a:pPr>
            <a:r>
              <a:rPr lang="en-US" b="1" dirty="0" smtClean="0">
                <a:solidFill>
                  <a:schemeClr val="bg1"/>
                </a:solidFill>
                <a:latin typeface="+mj-lt"/>
              </a:rPr>
              <a:t>ASMi-52/52L</a:t>
            </a:r>
            <a:endParaRPr lang="en-US" b="1" dirty="0">
              <a:solidFill>
                <a:schemeClr val="bg1"/>
              </a:solidFill>
              <a:latin typeface="+mj-lt"/>
            </a:endParaRPr>
          </a:p>
        </p:txBody>
      </p:sp>
      <p:sp>
        <p:nvSpPr>
          <p:cNvPr id="36" name="Rounded Rectangle 35"/>
          <p:cNvSpPr/>
          <p:nvPr/>
        </p:nvSpPr>
        <p:spPr bwMode="auto">
          <a:xfrm>
            <a:off x="3916533" y="3508174"/>
            <a:ext cx="4455111" cy="772358"/>
          </a:xfrm>
          <a:prstGeom prst="roundRect">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none" lIns="91431" tIns="45715" rIns="91431" bIns="45715" numCol="1" rtlCol="0" anchor="t" anchorCtr="0" compatLnSpc="1">
            <a:prstTxWarp prst="textNoShape">
              <a:avLst/>
            </a:prstTxWarp>
          </a:bodyPr>
          <a:lstStyle/>
          <a:p>
            <a:pPr defTabSz="914309">
              <a:spcBef>
                <a:spcPct val="0"/>
              </a:spcBef>
            </a:pPr>
            <a:endParaRPr lang="en-US" sz="2400" dirty="0" smtClean="0">
              <a:latin typeface="Arial" charset="0"/>
              <a:cs typeface="Arial" charset="0"/>
            </a:endParaRPr>
          </a:p>
        </p:txBody>
      </p:sp>
      <p:sp>
        <p:nvSpPr>
          <p:cNvPr id="37" name="TextBox 36"/>
          <p:cNvSpPr txBox="1"/>
          <p:nvPr/>
        </p:nvSpPr>
        <p:spPr>
          <a:xfrm>
            <a:off x="4575482" y="3676973"/>
            <a:ext cx="3480679" cy="369322"/>
          </a:xfrm>
          <a:prstGeom prst="rect">
            <a:avLst/>
          </a:prstGeom>
          <a:noFill/>
          <a:scene3d>
            <a:camera prst="orthographicFront"/>
            <a:lightRig rig="threePt" dir="t"/>
          </a:scene3d>
          <a:sp3d>
            <a:bevelT/>
          </a:sp3d>
        </p:spPr>
        <p:txBody>
          <a:bodyPr wrap="square" lIns="91431" tIns="45715" rIns="91431" bIns="45715" rtlCol="0">
            <a:spAutoFit/>
          </a:bodyPr>
          <a:lstStyle/>
          <a:p>
            <a:pPr>
              <a:buNone/>
            </a:pPr>
            <a:r>
              <a:rPr lang="en-US" b="1" dirty="0" smtClean="0">
                <a:solidFill>
                  <a:schemeClr val="bg1"/>
                </a:solidFill>
                <a:latin typeface="+mj-lt"/>
              </a:rPr>
              <a:t>ASMi-54/ASMi-54L</a:t>
            </a:r>
            <a:endParaRPr lang="en-US" b="1" dirty="0">
              <a:solidFill>
                <a:schemeClr val="bg1"/>
              </a:solidFill>
              <a:latin typeface="+mj-lt"/>
            </a:endParaRPr>
          </a:p>
        </p:txBody>
      </p:sp>
      <p:sp>
        <p:nvSpPr>
          <p:cNvPr id="38" name="Rounded Rectangle 37"/>
          <p:cNvSpPr/>
          <p:nvPr/>
        </p:nvSpPr>
        <p:spPr bwMode="auto">
          <a:xfrm>
            <a:off x="816746" y="2627792"/>
            <a:ext cx="2894120" cy="878890"/>
          </a:xfrm>
          <a:prstGeom prst="roundRect">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none" lIns="91431" tIns="45715" rIns="91431" bIns="45715" numCol="1" rtlCol="0" anchor="t" anchorCtr="0" compatLnSpc="1">
            <a:prstTxWarp prst="textNoShape">
              <a:avLst/>
            </a:prstTxWarp>
          </a:bodyPr>
          <a:lstStyle/>
          <a:p>
            <a:pPr defTabSz="914309">
              <a:spcBef>
                <a:spcPct val="0"/>
              </a:spcBef>
            </a:pPr>
            <a:endParaRPr lang="en-US" sz="2400" dirty="0" smtClean="0">
              <a:latin typeface="Arial" charset="0"/>
              <a:cs typeface="Arial" charset="0"/>
            </a:endParaRPr>
          </a:p>
        </p:txBody>
      </p:sp>
      <p:sp>
        <p:nvSpPr>
          <p:cNvPr id="39" name="Rounded Rectangle 38"/>
          <p:cNvSpPr/>
          <p:nvPr/>
        </p:nvSpPr>
        <p:spPr bwMode="auto">
          <a:xfrm>
            <a:off x="3929955" y="2636670"/>
            <a:ext cx="4419389" cy="898126"/>
          </a:xfrm>
          <a:prstGeom prst="roundRect">
            <a:avLst/>
          </a:prstGeom>
          <a:solidFill>
            <a:srgbClr val="C0000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none" lIns="91431" tIns="45715" rIns="91431" bIns="45715" numCol="1" rtlCol="0" anchor="t" anchorCtr="0" compatLnSpc="1">
            <a:prstTxWarp prst="textNoShape">
              <a:avLst/>
            </a:prstTxWarp>
          </a:bodyPr>
          <a:lstStyle/>
          <a:p>
            <a:pPr defTabSz="914309">
              <a:spcBef>
                <a:spcPct val="0"/>
              </a:spcBef>
            </a:pPr>
            <a:endParaRPr lang="en-US" sz="2400" dirty="0" smtClean="0">
              <a:latin typeface="Arial" charset="0"/>
              <a:cs typeface="Arial" charset="0"/>
            </a:endParaRPr>
          </a:p>
        </p:txBody>
      </p:sp>
      <p:sp>
        <p:nvSpPr>
          <p:cNvPr id="40" name="TextBox 39"/>
          <p:cNvSpPr txBox="1"/>
          <p:nvPr/>
        </p:nvSpPr>
        <p:spPr>
          <a:xfrm>
            <a:off x="1509774" y="2824897"/>
            <a:ext cx="1468953" cy="369322"/>
          </a:xfrm>
          <a:prstGeom prst="rect">
            <a:avLst/>
          </a:prstGeom>
          <a:noFill/>
          <a:scene3d>
            <a:camera prst="orthographicFront"/>
            <a:lightRig rig="threePt" dir="t"/>
          </a:scene3d>
          <a:sp3d>
            <a:bevelT/>
          </a:sp3d>
        </p:spPr>
        <p:txBody>
          <a:bodyPr wrap="square" lIns="91431" tIns="45715" rIns="91431" bIns="45715" rtlCol="0">
            <a:spAutoFit/>
          </a:bodyPr>
          <a:lstStyle/>
          <a:p>
            <a:pPr>
              <a:buNone/>
            </a:pPr>
            <a:r>
              <a:rPr lang="en-US" b="1" dirty="0" smtClean="0">
                <a:solidFill>
                  <a:schemeClr val="bg1"/>
                </a:solidFill>
                <a:latin typeface="+mj-lt"/>
              </a:rPr>
              <a:t>SHDSL</a:t>
            </a:r>
            <a:endParaRPr lang="en-US" b="1" dirty="0">
              <a:solidFill>
                <a:schemeClr val="bg1"/>
              </a:solidFill>
              <a:latin typeface="+mj-lt"/>
            </a:endParaRPr>
          </a:p>
        </p:txBody>
      </p:sp>
      <p:sp>
        <p:nvSpPr>
          <p:cNvPr id="41" name="TextBox 40"/>
          <p:cNvSpPr txBox="1"/>
          <p:nvPr/>
        </p:nvSpPr>
        <p:spPr>
          <a:xfrm>
            <a:off x="4725881" y="2834952"/>
            <a:ext cx="2396971" cy="369322"/>
          </a:xfrm>
          <a:prstGeom prst="rect">
            <a:avLst/>
          </a:prstGeom>
          <a:noFill/>
          <a:scene3d>
            <a:camera prst="orthographicFront"/>
            <a:lightRig rig="threePt" dir="t"/>
          </a:scene3d>
          <a:sp3d>
            <a:bevelT/>
          </a:sp3d>
        </p:spPr>
        <p:txBody>
          <a:bodyPr wrap="square" lIns="91431" tIns="45715" rIns="91431" bIns="45715" rtlCol="0">
            <a:spAutoFit/>
          </a:bodyPr>
          <a:lstStyle/>
          <a:p>
            <a:pPr>
              <a:buNone/>
            </a:pPr>
            <a:r>
              <a:rPr lang="en-US" b="1" dirty="0" smtClean="0">
                <a:solidFill>
                  <a:schemeClr val="bg1"/>
                </a:solidFill>
                <a:latin typeface="+mj-lt"/>
              </a:rPr>
              <a:t>SHDSL.bis</a:t>
            </a:r>
            <a:endParaRPr lang="en-US" b="1" dirty="0">
              <a:solidFill>
                <a:schemeClr val="bg1"/>
              </a:solidFill>
              <a:latin typeface="+mj-lt"/>
            </a:endParaRPr>
          </a:p>
        </p:txBody>
      </p:sp>
      <p:sp>
        <p:nvSpPr>
          <p:cNvPr id="43" name="TextBox 42"/>
          <p:cNvSpPr txBox="1"/>
          <p:nvPr/>
        </p:nvSpPr>
        <p:spPr>
          <a:xfrm>
            <a:off x="679322" y="5513560"/>
            <a:ext cx="9367790" cy="372130"/>
          </a:xfrm>
          <a:prstGeom prst="rect">
            <a:avLst/>
          </a:prstGeom>
          <a:noFill/>
        </p:spPr>
        <p:txBody>
          <a:bodyPr wrap="square" lIns="91431" tIns="45715" rIns="91431" bIns="45715" rtlCol="0">
            <a:spAutoFit/>
          </a:bodyPr>
          <a:lstStyle/>
          <a:p>
            <a:pPr>
              <a:buNone/>
            </a:pPr>
            <a:r>
              <a:rPr lang="en-US" b="1" dirty="0" smtClean="0">
                <a:latin typeface="+mj-lt"/>
              </a:rPr>
              <a:t>2Mbps	 4Mbps	5.7Mbps     11.4Mbps 	22Mbps</a:t>
            </a:r>
            <a:endParaRPr lang="en-US" b="1" dirty="0">
              <a:latin typeface="+mj-lt"/>
            </a:endParaRPr>
          </a:p>
        </p:txBody>
      </p:sp>
      <p:sp>
        <p:nvSpPr>
          <p:cNvPr id="47" name="Right Arrow 46"/>
          <p:cNvSpPr/>
          <p:nvPr/>
        </p:nvSpPr>
        <p:spPr bwMode="auto">
          <a:xfrm>
            <a:off x="749930" y="6037153"/>
            <a:ext cx="7939890" cy="298765"/>
          </a:xfrm>
          <a:prstGeom prst="rightArrow">
            <a:avLst/>
          </a:prstGeom>
          <a:solidFill>
            <a:srgbClr val="CCCCFF"/>
          </a:solidFill>
          <a:ln w="12700" cap="flat" cmpd="sng" algn="ctr">
            <a:noFill/>
            <a:prstDash val="solid"/>
            <a:round/>
            <a:headEnd type="none" w="med" len="med"/>
            <a:tailEnd type="none" w="med" len="med"/>
          </a:ln>
          <a:effectLst/>
        </p:spPr>
        <p:txBody>
          <a:bodyPr vert="horz" wrap="none" lIns="91431" tIns="45715" rIns="91431" bIns="45715" numCol="1" rtlCol="0" anchor="t" anchorCtr="0" compatLnSpc="1">
            <a:prstTxWarp prst="textNoShape">
              <a:avLst/>
            </a:prstTxWarp>
          </a:bodyPr>
          <a:lstStyle/>
          <a:p>
            <a:pPr defTabSz="914309">
              <a:spcBef>
                <a:spcPct val="0"/>
              </a:spcBef>
            </a:pPr>
            <a:endParaRPr lang="en-US" b="1" dirty="0" smtClean="0">
              <a:latin typeface="Arial" charset="0"/>
              <a:cs typeface="Arial" charset="0"/>
            </a:endParaRPr>
          </a:p>
        </p:txBody>
      </p:sp>
      <p:sp>
        <p:nvSpPr>
          <p:cNvPr id="16" name="TextBox 15"/>
          <p:cNvSpPr txBox="1"/>
          <p:nvPr/>
        </p:nvSpPr>
        <p:spPr>
          <a:xfrm>
            <a:off x="764791" y="5968460"/>
            <a:ext cx="8379210" cy="372130"/>
          </a:xfrm>
          <a:prstGeom prst="rect">
            <a:avLst/>
          </a:prstGeom>
          <a:noFill/>
        </p:spPr>
        <p:txBody>
          <a:bodyPr wrap="square" lIns="91431" tIns="45715" rIns="91431" bIns="45715" rtlCol="0">
            <a:spAutoFit/>
          </a:bodyPr>
          <a:lstStyle/>
          <a:p>
            <a:pPr>
              <a:buNone/>
            </a:pPr>
            <a:r>
              <a:rPr lang="en-US" b="1" dirty="0" smtClean="0">
                <a:latin typeface="+mj-lt"/>
              </a:rPr>
              <a:t>2W	             4W		2W 		4W		8W</a:t>
            </a:r>
            <a:endParaRPr lang="en-US" b="1" dirty="0">
              <a:latin typeface="+mj-lt"/>
            </a:endParaRPr>
          </a:p>
        </p:txBody>
      </p:sp>
      <p:pic>
        <p:nvPicPr>
          <p:cNvPr id="17" name="Picture 2"/>
          <p:cNvPicPr>
            <a:picLocks noChangeAspect="1" noChangeArrowheads="1"/>
          </p:cNvPicPr>
          <p:nvPr/>
        </p:nvPicPr>
        <p:blipFill>
          <a:blip r:embed="rId8" cstate="print"/>
          <a:srcRect/>
          <a:stretch>
            <a:fillRect/>
          </a:stretch>
        </p:blipFill>
        <p:spPr bwMode="auto">
          <a:xfrm>
            <a:off x="3877494" y="4673338"/>
            <a:ext cx="1118910" cy="785171"/>
          </a:xfrm>
          <a:prstGeom prst="rect">
            <a:avLst/>
          </a:prstGeom>
          <a:noFill/>
          <a:ln w="9525">
            <a:noFill/>
            <a:miter lim="800000"/>
            <a:headEnd/>
            <a:tailEnd/>
          </a:ln>
          <a:effectLst/>
        </p:spPr>
      </p:pic>
      <p:sp>
        <p:nvSpPr>
          <p:cNvPr id="18" name="TextBox 17"/>
          <p:cNvSpPr txBox="1"/>
          <p:nvPr/>
        </p:nvSpPr>
        <p:spPr>
          <a:xfrm>
            <a:off x="4943597" y="4895170"/>
            <a:ext cx="1644019" cy="251467"/>
          </a:xfrm>
          <a:prstGeom prst="rect">
            <a:avLst/>
          </a:prstGeom>
          <a:noFill/>
        </p:spPr>
        <p:txBody>
          <a:bodyPr wrap="square" lIns="83119" tIns="41559" rIns="83119" bIns="41559" rtlCol="0">
            <a:spAutoFit/>
          </a:bodyPr>
          <a:lstStyle/>
          <a:p>
            <a:pPr>
              <a:buNone/>
            </a:pPr>
            <a:r>
              <a:rPr lang="en-US" sz="1100" b="1" dirty="0" smtClean="0"/>
              <a:t>5.7Mbps -2.6km</a:t>
            </a:r>
          </a:p>
        </p:txBody>
      </p:sp>
      <p:pic>
        <p:nvPicPr>
          <p:cNvPr id="19" name="Picture 2"/>
          <p:cNvPicPr>
            <a:picLocks noChangeAspect="1" noChangeArrowheads="1"/>
          </p:cNvPicPr>
          <p:nvPr/>
        </p:nvPicPr>
        <p:blipFill>
          <a:blip r:embed="rId8" cstate="print"/>
          <a:srcRect/>
          <a:stretch>
            <a:fillRect/>
          </a:stretch>
        </p:blipFill>
        <p:spPr bwMode="auto">
          <a:xfrm>
            <a:off x="674113" y="4736385"/>
            <a:ext cx="1118910" cy="785171"/>
          </a:xfrm>
          <a:prstGeom prst="rect">
            <a:avLst/>
          </a:prstGeom>
          <a:noFill/>
          <a:ln w="9525">
            <a:noFill/>
            <a:miter lim="800000"/>
            <a:headEnd/>
            <a:tailEnd/>
          </a:ln>
          <a:effectLst/>
        </p:spPr>
      </p:pic>
      <p:sp>
        <p:nvSpPr>
          <p:cNvPr id="20" name="TextBox 19"/>
          <p:cNvSpPr txBox="1"/>
          <p:nvPr/>
        </p:nvSpPr>
        <p:spPr>
          <a:xfrm>
            <a:off x="1775361" y="4870311"/>
            <a:ext cx="1433878" cy="251817"/>
          </a:xfrm>
          <a:prstGeom prst="rect">
            <a:avLst/>
          </a:prstGeom>
          <a:noFill/>
        </p:spPr>
        <p:txBody>
          <a:bodyPr wrap="square" lIns="83119" tIns="41559" rIns="83119" bIns="41559" rtlCol="0">
            <a:spAutoFit/>
          </a:bodyPr>
          <a:lstStyle/>
          <a:p>
            <a:pPr>
              <a:buNone/>
            </a:pPr>
            <a:r>
              <a:rPr lang="en-US" sz="1100" b="1" dirty="0" smtClean="0"/>
              <a:t>2Mbps - 4.5km</a:t>
            </a:r>
            <a:endParaRPr lang="en-US" sz="11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7" grpId="0"/>
      <p:bldP spid="38" grpId="0" animBg="1"/>
      <p:bldP spid="39" grpId="0" animBg="1"/>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77" y="262623"/>
            <a:ext cx="7142848" cy="644740"/>
          </a:xfrm>
        </p:spPr>
        <p:txBody>
          <a:bodyPr/>
          <a:lstStyle/>
          <a:p>
            <a:r>
              <a:rPr lang="en-US" dirty="0" smtClean="0"/>
              <a:t>The </a:t>
            </a:r>
            <a:r>
              <a:rPr lang="en-US" dirty="0" err="1" smtClean="0"/>
              <a:t>ASMi</a:t>
            </a:r>
            <a:r>
              <a:rPr lang="en-US" dirty="0" smtClean="0"/>
              <a:t> line</a:t>
            </a:r>
            <a:br>
              <a:rPr lang="en-US" dirty="0" smtClean="0"/>
            </a:br>
            <a:r>
              <a:rPr lang="en-US" sz="3200" dirty="0" smtClean="0">
                <a:solidFill>
                  <a:schemeClr val="tx1"/>
                </a:solidFill>
              </a:rPr>
              <a:t>SHDSL / </a:t>
            </a:r>
            <a:r>
              <a:rPr lang="en-US" sz="3200" dirty="0" err="1" smtClean="0">
                <a:solidFill>
                  <a:schemeClr val="tx1"/>
                </a:solidFill>
              </a:rPr>
              <a:t>SHDSL.Bis</a:t>
            </a:r>
            <a:r>
              <a:rPr lang="en-US" sz="3200" dirty="0" smtClean="0">
                <a:solidFill>
                  <a:schemeClr val="tx1"/>
                </a:solidFill>
              </a:rPr>
              <a:t> Modems</a:t>
            </a:r>
            <a:endParaRPr lang="en-US" dirty="0" smtClean="0">
              <a:solidFill>
                <a:schemeClr val="tx1"/>
              </a:solidFill>
            </a:endParaRPr>
          </a:p>
        </p:txBody>
      </p:sp>
      <p:graphicFrame>
        <p:nvGraphicFramePr>
          <p:cNvPr id="41" name="Diagram 40"/>
          <p:cNvGraphicFramePr/>
          <p:nvPr/>
        </p:nvGraphicFramePr>
        <p:xfrm>
          <a:off x="367553" y="1078909"/>
          <a:ext cx="7458636" cy="5635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0" name="Picture 2"/>
          <p:cNvPicPr>
            <a:picLocks noChangeAspect="1" noChangeArrowheads="1"/>
          </p:cNvPicPr>
          <p:nvPr/>
        </p:nvPicPr>
        <p:blipFill>
          <a:blip r:embed="rId8" cstate="print"/>
          <a:srcRect/>
          <a:stretch>
            <a:fillRect/>
          </a:stretch>
        </p:blipFill>
        <p:spPr bwMode="auto">
          <a:xfrm>
            <a:off x="5715000" y="152400"/>
            <a:ext cx="1962150" cy="837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714" y="262623"/>
            <a:ext cx="7516781" cy="644740"/>
          </a:xfrm>
        </p:spPr>
        <p:txBody>
          <a:bodyPr/>
          <a:lstStyle/>
          <a:p>
            <a:r>
              <a:rPr lang="en-US" sz="3200" dirty="0" smtClean="0"/>
              <a:t>Ruggedized Industrial Ethernet Switch - </a:t>
            </a:r>
            <a:r>
              <a:rPr lang="en-US" sz="3200" dirty="0" smtClean="0">
                <a:solidFill>
                  <a:schemeClr val="tx1"/>
                </a:solidFill>
              </a:rPr>
              <a:t>Typical Customer Requirements</a:t>
            </a:r>
            <a:endParaRPr lang="en-US" sz="3200" dirty="0">
              <a:solidFill>
                <a:schemeClr val="tx1"/>
              </a:solidFill>
            </a:endParaRPr>
          </a:p>
        </p:txBody>
      </p:sp>
      <p:sp>
        <p:nvSpPr>
          <p:cNvPr id="5" name="Text Placeholder 4"/>
          <p:cNvSpPr>
            <a:spLocks noGrp="1"/>
          </p:cNvSpPr>
          <p:nvPr>
            <p:ph type="body" sz="quarter" idx="10"/>
          </p:nvPr>
        </p:nvSpPr>
        <p:spPr>
          <a:xfrm>
            <a:off x="710006" y="1328079"/>
            <a:ext cx="7386244" cy="4388158"/>
          </a:xfrm>
        </p:spPr>
        <p:txBody>
          <a:bodyPr/>
          <a:lstStyle/>
          <a:p>
            <a:pPr>
              <a:buNone/>
            </a:pPr>
            <a:r>
              <a:rPr lang="en-US" b="1" u="sng" dirty="0" smtClean="0"/>
              <a:t>Customer type</a:t>
            </a:r>
          </a:p>
          <a:p>
            <a:r>
              <a:rPr lang="en-US" dirty="0" smtClean="0"/>
              <a:t>Energy – Electric Power manufacturer </a:t>
            </a:r>
            <a:r>
              <a:rPr lang="en-US" dirty="0"/>
              <a:t>and </a:t>
            </a:r>
            <a:r>
              <a:rPr lang="en-US" dirty="0" smtClean="0"/>
              <a:t>distribution</a:t>
            </a:r>
            <a:endParaRPr lang="en-US" dirty="0"/>
          </a:p>
          <a:p>
            <a:pPr>
              <a:buNone/>
            </a:pPr>
            <a:endParaRPr lang="en-US" b="1" u="sng" dirty="0" smtClean="0"/>
          </a:p>
          <a:p>
            <a:pPr>
              <a:buNone/>
            </a:pPr>
            <a:r>
              <a:rPr lang="en-US" b="1" u="sng" dirty="0" smtClean="0"/>
              <a:t>Customer requirements</a:t>
            </a:r>
          </a:p>
          <a:p>
            <a:r>
              <a:rPr lang="en-US" dirty="0" smtClean="0"/>
              <a:t>Migration of serial devices over IP between SCADA and RTUs</a:t>
            </a:r>
            <a:r>
              <a:rPr lang="en-US" dirty="0"/>
              <a:t>. </a:t>
            </a:r>
            <a:endParaRPr lang="en-US" dirty="0" smtClean="0"/>
          </a:p>
          <a:p>
            <a:r>
              <a:rPr lang="en-US" dirty="0" smtClean="0"/>
              <a:t>Transparent </a:t>
            </a:r>
            <a:r>
              <a:rPr lang="en-US" dirty="0"/>
              <a:t>tunneling of </a:t>
            </a:r>
            <a:r>
              <a:rPr lang="en-US" dirty="0" err="1" smtClean="0"/>
              <a:t>Modbus</a:t>
            </a:r>
            <a:r>
              <a:rPr lang="en-US" dirty="0" smtClean="0"/>
              <a:t> and DNP3 serial protocols</a:t>
            </a:r>
            <a:endParaRPr lang="en-US" dirty="0"/>
          </a:p>
          <a:p>
            <a:r>
              <a:rPr lang="en-US" dirty="0"/>
              <a:t>Remote site connectivity via </a:t>
            </a:r>
            <a:r>
              <a:rPr lang="en-US" dirty="0" smtClean="0"/>
              <a:t>secure VPN </a:t>
            </a:r>
            <a:r>
              <a:rPr lang="en-US" dirty="0"/>
              <a:t>over P2Mp Ethernet Radio link.</a:t>
            </a:r>
          </a:p>
          <a:p>
            <a:r>
              <a:rPr lang="en-US" dirty="0" smtClean="0"/>
              <a:t>Resilient network  - second SCADA system for buck up.</a:t>
            </a:r>
          </a:p>
          <a:p>
            <a:r>
              <a:rPr lang="en-US" dirty="0" smtClean="0"/>
              <a:t>Industrial design hardened L2 switch.</a:t>
            </a:r>
          </a:p>
          <a:p>
            <a:r>
              <a:rPr lang="en-US" dirty="0" smtClean="0"/>
              <a:t>Secure network.</a:t>
            </a:r>
            <a:endParaRPr lang="en-US" u="sng" dirty="0" smtClean="0"/>
          </a:p>
        </p:txBody>
      </p:sp>
      <p:pic>
        <p:nvPicPr>
          <p:cNvPr id="6" name="Picture 2"/>
          <p:cNvPicPr>
            <a:picLocks noChangeAspect="1" noChangeArrowheads="1"/>
          </p:cNvPicPr>
          <p:nvPr/>
        </p:nvPicPr>
        <p:blipFill>
          <a:blip r:embed="rId3" cstate="print"/>
          <a:srcRect/>
          <a:stretch>
            <a:fillRect/>
          </a:stretch>
        </p:blipFill>
        <p:spPr bwMode="auto">
          <a:xfrm>
            <a:off x="7712559" y="1219200"/>
            <a:ext cx="1027673" cy="1295400"/>
          </a:xfrm>
          <a:prstGeom prst="rect">
            <a:avLst/>
          </a:prstGeom>
          <a:noFill/>
          <a:ln w="9525">
            <a:solidFill>
              <a:srgbClr val="0070C0"/>
            </a:solid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88" y="269544"/>
            <a:ext cx="6766560" cy="644740"/>
          </a:xfrm>
        </p:spPr>
        <p:txBody>
          <a:bodyPr/>
          <a:lstStyle/>
          <a:p>
            <a:r>
              <a:rPr lang="en-US" dirty="0" err="1" smtClean="0"/>
              <a:t>RADiflow</a:t>
            </a:r>
            <a:r>
              <a:rPr lang="en-US" dirty="0" smtClean="0"/>
              <a:t> Solution -  </a:t>
            </a:r>
            <a:br>
              <a:rPr lang="en-US" dirty="0" smtClean="0"/>
            </a:br>
            <a:r>
              <a:rPr lang="en-US" sz="3200" dirty="0" smtClean="0">
                <a:solidFill>
                  <a:schemeClr val="tx1"/>
                </a:solidFill>
              </a:rPr>
              <a:t>Distributed Automation</a:t>
            </a:r>
            <a:endParaRPr lang="en-US" sz="3200" dirty="0">
              <a:solidFill>
                <a:schemeClr val="tx1"/>
              </a:solidFill>
            </a:endParaRPr>
          </a:p>
        </p:txBody>
      </p:sp>
      <p:pic>
        <p:nvPicPr>
          <p:cNvPr id="1029" name="Picture 5"/>
          <p:cNvPicPr>
            <a:picLocks noChangeAspect="1" noChangeArrowheads="1"/>
          </p:cNvPicPr>
          <p:nvPr/>
        </p:nvPicPr>
        <p:blipFill>
          <a:blip r:embed="rId2" cstate="print"/>
          <a:srcRect/>
          <a:stretch>
            <a:fillRect/>
          </a:stretch>
        </p:blipFill>
        <p:spPr bwMode="auto">
          <a:xfrm>
            <a:off x="761999" y="1219200"/>
            <a:ext cx="7708065" cy="35814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57199" y="4800600"/>
            <a:ext cx="5993509" cy="1905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6934200" y="4648200"/>
            <a:ext cx="1825073" cy="107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Benefits</a:t>
            </a:r>
            <a:endParaRPr lang="en-US" dirty="0"/>
          </a:p>
        </p:txBody>
      </p:sp>
      <p:sp>
        <p:nvSpPr>
          <p:cNvPr id="5" name="מציין מיקום תוכן 2"/>
          <p:cNvSpPr>
            <a:spLocks noGrp="1"/>
          </p:cNvSpPr>
          <p:nvPr>
            <p:ph type="body" sz="quarter" idx="10"/>
          </p:nvPr>
        </p:nvSpPr>
        <p:spPr>
          <a:xfrm>
            <a:off x="533400" y="1263406"/>
            <a:ext cx="8218879" cy="4756394"/>
          </a:xfrm>
          <a:prstGeom prst="rect">
            <a:avLst/>
          </a:prstGeom>
        </p:spPr>
        <p:txBody>
          <a:bodyPr>
            <a:noAutofit/>
          </a:bodyPr>
          <a:lstStyle/>
          <a:p>
            <a:r>
              <a:rPr lang="en-US" sz="1800" dirty="0"/>
              <a:t>Industrial Ethernet L2 </a:t>
            </a:r>
            <a:r>
              <a:rPr lang="en-US" sz="1800" dirty="0" smtClean="0"/>
              <a:t>and L3 </a:t>
            </a:r>
            <a:r>
              <a:rPr lang="en-US" sz="1800" dirty="0"/>
              <a:t>modular Switch.</a:t>
            </a:r>
          </a:p>
          <a:p>
            <a:r>
              <a:rPr lang="en-US" sz="1800" dirty="0" smtClean="0"/>
              <a:t>Interfaces types includes Ethernet and Serial ports on the </a:t>
            </a:r>
            <a:r>
              <a:rPr lang="en-US" sz="1800" dirty="0"/>
              <a:t>same</a:t>
            </a:r>
            <a:r>
              <a:rPr lang="en-US" sz="1800" dirty="0" smtClean="0"/>
              <a:t> modular chassis.</a:t>
            </a:r>
          </a:p>
          <a:p>
            <a:r>
              <a:rPr lang="en-US" sz="1800" dirty="0" smtClean="0"/>
              <a:t>Easy to upgrade due to modularity of the system.</a:t>
            </a:r>
          </a:p>
          <a:p>
            <a:r>
              <a:rPr lang="en-US" sz="1800" dirty="0" smtClean="0"/>
              <a:t>Transparent </a:t>
            </a:r>
            <a:r>
              <a:rPr lang="en-US" sz="1800" dirty="0"/>
              <a:t>serial tunneling.</a:t>
            </a:r>
          </a:p>
          <a:p>
            <a:r>
              <a:rPr lang="en-US" sz="1800" dirty="0"/>
              <a:t>Gateway services for </a:t>
            </a:r>
            <a:r>
              <a:rPr lang="en-US" sz="1800" dirty="0" smtClean="0"/>
              <a:t>Modbus and DNP3 protocols.</a:t>
            </a:r>
            <a:endParaRPr lang="en-US" sz="1800" dirty="0"/>
          </a:p>
          <a:p>
            <a:r>
              <a:rPr lang="en-US" sz="1800" dirty="0"/>
              <a:t>Terminal server service for management purposes of serial devices over IP.</a:t>
            </a:r>
          </a:p>
          <a:p>
            <a:r>
              <a:rPr lang="en-US" sz="1800" dirty="0"/>
              <a:t>Application aware firewall for :</a:t>
            </a:r>
          </a:p>
          <a:p>
            <a:pPr lvl="1"/>
            <a:r>
              <a:rPr lang="en-US" sz="1600" dirty="0"/>
              <a:t>Modbus</a:t>
            </a:r>
          </a:p>
          <a:p>
            <a:pPr lvl="1"/>
            <a:r>
              <a:rPr lang="en-US" sz="1600" dirty="0"/>
              <a:t>DNP3</a:t>
            </a:r>
          </a:p>
          <a:p>
            <a:r>
              <a:rPr lang="en-US" sz="1800" dirty="0"/>
              <a:t>Security using ACLs</a:t>
            </a:r>
            <a:r>
              <a:rPr lang="en-US" sz="1800" dirty="0" smtClean="0"/>
              <a:t>.</a:t>
            </a:r>
          </a:p>
          <a:p>
            <a:pPr lvl="0"/>
            <a:r>
              <a:rPr lang="en-US" sz="1800" dirty="0" smtClean="0">
                <a:solidFill>
                  <a:schemeClr val="tx1"/>
                </a:solidFill>
              </a:rPr>
              <a:t>Secure VPN </a:t>
            </a:r>
            <a:r>
              <a:rPr lang="en-US" sz="1800" dirty="0">
                <a:solidFill>
                  <a:schemeClr val="tx1"/>
                </a:solidFill>
              </a:rPr>
              <a:t>using </a:t>
            </a:r>
            <a:r>
              <a:rPr lang="en-US" sz="1800" dirty="0" smtClean="0">
                <a:solidFill>
                  <a:schemeClr val="tx1"/>
                </a:solidFill>
              </a:rPr>
              <a:t>GRE Tunnel and IPsec.</a:t>
            </a:r>
            <a:endParaRPr lang="en-US" sz="1800" dirty="0"/>
          </a:p>
          <a:p>
            <a:r>
              <a:rPr lang="en-US" sz="1800" dirty="0"/>
              <a:t>Real time system using QOS.</a:t>
            </a:r>
          </a:p>
          <a:p>
            <a:r>
              <a:rPr lang="en-US" sz="1800" dirty="0"/>
              <a:t>A multi point to multi point configuration option for serial services to allow a redundant SCADA system</a:t>
            </a:r>
            <a:r>
              <a:rPr lang="en-US" sz="1800" dirty="0" smtClean="0"/>
              <a:t>.</a:t>
            </a:r>
          </a:p>
          <a:p>
            <a:r>
              <a:rPr lang="en-US" sz="1800" dirty="0" smtClean="0"/>
              <a:t>Resilient network using </a:t>
            </a:r>
            <a:r>
              <a:rPr lang="en-US" sz="1800" dirty="0" err="1" smtClean="0"/>
              <a:t>xSTP</a:t>
            </a:r>
            <a:r>
              <a:rPr lang="en-US" sz="1800" dirty="0" smtClean="0"/>
              <a:t>.</a:t>
            </a:r>
          </a:p>
          <a:p>
            <a:r>
              <a:rPr lang="en-US" sz="1800" dirty="0" smtClean="0"/>
              <a:t>Complete </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RADiflow</a:t>
            </a:r>
            <a:r>
              <a:rPr lang="en-US" dirty="0" smtClean="0"/>
              <a:t> 3300/3700/3080</a:t>
            </a:r>
            <a:endParaRPr lang="en-US" dirty="0"/>
          </a:p>
        </p:txBody>
      </p:sp>
      <p:graphicFrame>
        <p:nvGraphicFramePr>
          <p:cNvPr id="5" name="Diagram 4"/>
          <p:cNvGraphicFramePr/>
          <p:nvPr/>
        </p:nvGraphicFramePr>
        <p:xfrm>
          <a:off x="457200" y="508000"/>
          <a:ext cx="6400800" cy="734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3700 photo.jpg"/>
          <p:cNvPicPr>
            <a:picLocks noChangeAspect="1"/>
          </p:cNvPicPr>
          <p:nvPr/>
        </p:nvPicPr>
        <p:blipFill>
          <a:blip r:embed="rId8" cstate="email"/>
          <a:srcRect/>
          <a:stretch>
            <a:fillRect/>
          </a:stretch>
        </p:blipFill>
        <p:spPr>
          <a:xfrm>
            <a:off x="7032016" y="3200400"/>
            <a:ext cx="2111984" cy="1271066"/>
          </a:xfrm>
          <a:prstGeom prst="rect">
            <a:avLst/>
          </a:prstGeom>
        </p:spPr>
      </p:pic>
      <p:pic>
        <p:nvPicPr>
          <p:cNvPr id="9" name="Picture 8" descr="3080 photo.jpg"/>
          <p:cNvPicPr>
            <a:picLocks noChangeAspect="1"/>
          </p:cNvPicPr>
          <p:nvPr/>
        </p:nvPicPr>
        <p:blipFill>
          <a:blip r:embed="rId9" cstate="print"/>
          <a:srcRect l="1947" t="1538"/>
          <a:stretch>
            <a:fillRect/>
          </a:stretch>
        </p:blipFill>
        <p:spPr>
          <a:xfrm>
            <a:off x="7696200" y="4724400"/>
            <a:ext cx="774389" cy="984751"/>
          </a:xfrm>
          <a:prstGeom prst="rect">
            <a:avLst/>
          </a:prstGeom>
        </p:spPr>
      </p:pic>
      <p:grpSp>
        <p:nvGrpSpPr>
          <p:cNvPr id="13" name="Group 12"/>
          <p:cNvGrpSpPr/>
          <p:nvPr/>
        </p:nvGrpSpPr>
        <p:grpSpPr>
          <a:xfrm>
            <a:off x="7391400" y="2057400"/>
            <a:ext cx="1341315" cy="1150619"/>
            <a:chOff x="6324600" y="1600200"/>
            <a:chExt cx="1341315" cy="1150619"/>
          </a:xfrm>
        </p:grpSpPr>
        <p:pic>
          <p:nvPicPr>
            <p:cNvPr id="7" name="Picture 6" descr="3300 photo.jpg"/>
            <p:cNvPicPr>
              <a:picLocks noChangeAspect="1"/>
            </p:cNvPicPr>
            <p:nvPr/>
          </p:nvPicPr>
          <p:blipFill>
            <a:blip r:embed="rId10" cstate="print"/>
            <a:stretch>
              <a:fillRect/>
            </a:stretch>
          </p:blipFill>
          <p:spPr>
            <a:xfrm>
              <a:off x="6324600" y="1600200"/>
              <a:ext cx="1341315" cy="977799"/>
            </a:xfrm>
            <a:prstGeom prst="rect">
              <a:avLst/>
            </a:prstGeom>
          </p:spPr>
        </p:pic>
        <p:sp>
          <p:nvSpPr>
            <p:cNvPr id="10" name="TextBox 9"/>
            <p:cNvSpPr txBox="1"/>
            <p:nvPr/>
          </p:nvSpPr>
          <p:spPr>
            <a:xfrm>
              <a:off x="6553200" y="2514600"/>
              <a:ext cx="838200" cy="236219"/>
            </a:xfrm>
            <a:prstGeom prst="rect">
              <a:avLst/>
            </a:prstGeom>
            <a:noFill/>
          </p:spPr>
          <p:txBody>
            <a:bodyPr wrap="square" rtlCol="0">
              <a:spAutoFit/>
            </a:bodyPr>
            <a:lstStyle/>
            <a:p>
              <a:pPr algn="ctr">
                <a:lnSpc>
                  <a:spcPct val="85000"/>
                </a:lnSpc>
              </a:pPr>
              <a:r>
                <a:rPr lang="en-US" sz="1100" b="1" dirty="0" smtClean="0">
                  <a:latin typeface="+mn-lt"/>
                </a:rPr>
                <a:t>3300</a:t>
              </a:r>
            </a:p>
          </p:txBody>
        </p:sp>
      </p:grpSp>
      <p:sp>
        <p:nvSpPr>
          <p:cNvPr id="11" name="TextBox 10"/>
          <p:cNvSpPr txBox="1"/>
          <p:nvPr/>
        </p:nvSpPr>
        <p:spPr>
          <a:xfrm>
            <a:off x="7696200" y="4343400"/>
            <a:ext cx="838200" cy="236219"/>
          </a:xfrm>
          <a:prstGeom prst="rect">
            <a:avLst/>
          </a:prstGeom>
          <a:noFill/>
        </p:spPr>
        <p:txBody>
          <a:bodyPr wrap="square" rtlCol="0">
            <a:spAutoFit/>
          </a:bodyPr>
          <a:lstStyle/>
          <a:p>
            <a:pPr algn="ctr">
              <a:lnSpc>
                <a:spcPct val="85000"/>
              </a:lnSpc>
            </a:pPr>
            <a:r>
              <a:rPr lang="en-US" sz="1100" b="1" dirty="0" smtClean="0">
                <a:latin typeface="+mn-lt"/>
              </a:rPr>
              <a:t>3700</a:t>
            </a:r>
          </a:p>
        </p:txBody>
      </p:sp>
      <p:sp>
        <p:nvSpPr>
          <p:cNvPr id="12" name="TextBox 11"/>
          <p:cNvSpPr txBox="1"/>
          <p:nvPr/>
        </p:nvSpPr>
        <p:spPr>
          <a:xfrm>
            <a:off x="7620000" y="5638800"/>
            <a:ext cx="838200" cy="236219"/>
          </a:xfrm>
          <a:prstGeom prst="rect">
            <a:avLst/>
          </a:prstGeom>
          <a:noFill/>
        </p:spPr>
        <p:txBody>
          <a:bodyPr wrap="square" rtlCol="0">
            <a:spAutoFit/>
          </a:bodyPr>
          <a:lstStyle/>
          <a:p>
            <a:pPr algn="ctr">
              <a:lnSpc>
                <a:spcPct val="85000"/>
              </a:lnSpc>
            </a:pPr>
            <a:r>
              <a:rPr lang="en-US" sz="1100" b="1" dirty="0" smtClean="0">
                <a:latin typeface="+mn-lt"/>
              </a:rPr>
              <a:t>3080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Power Requirements</a:t>
            </a:r>
            <a:endParaRPr lang="en-US" dirty="0"/>
          </a:p>
        </p:txBody>
      </p:sp>
      <p:sp>
        <p:nvSpPr>
          <p:cNvPr id="3" name="Text Placeholder 2"/>
          <p:cNvSpPr>
            <a:spLocks noGrp="1"/>
          </p:cNvSpPr>
          <p:nvPr>
            <p:ph type="body" sz="quarter" idx="10"/>
          </p:nvPr>
        </p:nvSpPr>
        <p:spPr>
          <a:xfrm>
            <a:off x="304800" y="1025856"/>
            <a:ext cx="8839200" cy="5832144"/>
          </a:xfrm>
        </p:spPr>
        <p:txBody>
          <a:bodyPr/>
          <a:lstStyle/>
          <a:p>
            <a:r>
              <a:rPr lang="en-US" sz="1600" dirty="0" smtClean="0"/>
              <a:t>Smart power is a Power distribution company. They made a strategic decision to  implement  Smart Grid technology in their network.</a:t>
            </a:r>
          </a:p>
          <a:p>
            <a:r>
              <a:rPr lang="en-US" sz="1600" dirty="0" smtClean="0"/>
              <a:t>They decided to install Smart meters in some big industrial parks and they need to backhaul this traffic to the control room (</a:t>
            </a:r>
            <a:r>
              <a:rPr lang="en-US" sz="1600" b="1" dirty="0" smtClean="0"/>
              <a:t>Site 36</a:t>
            </a:r>
            <a:r>
              <a:rPr lang="en-US" sz="1600" dirty="0" smtClean="0"/>
              <a:t>) . </a:t>
            </a:r>
          </a:p>
          <a:p>
            <a:r>
              <a:rPr lang="en-US" sz="1600" b="1" dirty="0" smtClean="0"/>
              <a:t>Sites 1-10</a:t>
            </a:r>
            <a:r>
              <a:rPr lang="en-US" sz="1600" dirty="0" smtClean="0"/>
              <a:t> are part of Business Park # 1 which is accessed by a wireless link located at several points in the business park and  in </a:t>
            </a:r>
            <a:r>
              <a:rPr lang="en-US" sz="1600" b="1" dirty="0" smtClean="0"/>
              <a:t>site 33</a:t>
            </a:r>
            <a:r>
              <a:rPr lang="en-US" sz="1600" dirty="0" smtClean="0"/>
              <a:t>.</a:t>
            </a:r>
          </a:p>
          <a:p>
            <a:r>
              <a:rPr lang="en-US" sz="1600" b="1" dirty="0" smtClean="0"/>
              <a:t>Sites 11-30 </a:t>
            </a:r>
            <a:r>
              <a:rPr lang="en-US" sz="1600" dirty="0" smtClean="0"/>
              <a:t>are part of the second business park which is accessed via DSL and FO lines to </a:t>
            </a:r>
            <a:r>
              <a:rPr lang="en-US" sz="1600" b="1" dirty="0" smtClean="0"/>
              <a:t>site 31         </a:t>
            </a:r>
            <a:r>
              <a:rPr lang="en-US" sz="1600" dirty="0" smtClean="0"/>
              <a:t>( A Sub-station site connected to both rings). </a:t>
            </a:r>
          </a:p>
          <a:p>
            <a:r>
              <a:rPr lang="en-US" sz="1600" dirty="0" smtClean="0"/>
              <a:t>They have also decided that they want to have resilient networks wherever possible, therefore they want to implement a ring between all the remote business parks aggregation sites (</a:t>
            </a:r>
            <a:r>
              <a:rPr lang="en-US" sz="1600" b="1" dirty="0" smtClean="0"/>
              <a:t>Sites 31-33</a:t>
            </a:r>
            <a:r>
              <a:rPr lang="en-US" sz="1600" dirty="0" smtClean="0"/>
              <a:t>).</a:t>
            </a:r>
          </a:p>
          <a:p>
            <a:r>
              <a:rPr lang="en-US" sz="1600" dirty="0" smtClean="0"/>
              <a:t>Smart Power owns a PSN but this network doesn’t cover the new business parks area, so they will use an STM-1 leased line from the incumbent’s SDH network (</a:t>
            </a:r>
            <a:r>
              <a:rPr lang="en-US" sz="1600" b="1" dirty="0" smtClean="0"/>
              <a:t>Site 34</a:t>
            </a:r>
            <a:r>
              <a:rPr lang="en-US" sz="1600" dirty="0" smtClean="0"/>
              <a:t>) to backhaul the traffic to the control room (</a:t>
            </a:r>
            <a:r>
              <a:rPr lang="en-US" sz="1600" b="1" dirty="0" smtClean="0"/>
              <a:t>Site 36</a:t>
            </a:r>
            <a:r>
              <a:rPr lang="en-US" sz="1600" dirty="0" smtClean="0"/>
              <a:t>)</a:t>
            </a:r>
          </a:p>
          <a:p>
            <a:r>
              <a:rPr lang="en-US" sz="1600" b="1" dirty="0" smtClean="0"/>
              <a:t>Site 35 </a:t>
            </a:r>
            <a:r>
              <a:rPr lang="en-US" sz="1600" dirty="0" smtClean="0"/>
              <a:t>is the gateway between Smart Power PSN and the incumbent’s  SDH network.</a:t>
            </a:r>
          </a:p>
          <a:p>
            <a:r>
              <a:rPr lang="en-US" sz="1600" dirty="0" smtClean="0"/>
              <a:t>As part of the Smart Grid implementation, they have also decided to implement a remote automatic control of all their legacy  RS-232 controlled devices that are located in different locations in their network (</a:t>
            </a:r>
            <a:r>
              <a:rPr lang="en-US" sz="1600" b="1" dirty="0" smtClean="0"/>
              <a:t>sites 37-40</a:t>
            </a:r>
            <a:r>
              <a:rPr lang="en-US" sz="1600" dirty="0" smtClean="0"/>
              <a:t>). They need a solution to carry this traffic in a ring topology as well via </a:t>
            </a:r>
            <a:r>
              <a:rPr lang="en-US" sz="1600" b="1" dirty="0" smtClean="0"/>
              <a:t>site 31 </a:t>
            </a:r>
            <a:r>
              <a:rPr lang="en-US" sz="1600" dirty="0" smtClean="0"/>
              <a:t>to the control room (</a:t>
            </a:r>
            <a:r>
              <a:rPr lang="en-US" sz="1600" b="1" dirty="0" smtClean="0"/>
              <a:t>Site 36</a:t>
            </a:r>
            <a:r>
              <a:rPr lang="en-US" sz="1600" dirty="0" smtClean="0"/>
              <a:t>)</a:t>
            </a:r>
          </a:p>
          <a:p>
            <a:r>
              <a:rPr lang="en-US" sz="1600" b="1" dirty="0" smtClean="0"/>
              <a:t>Site 36 </a:t>
            </a:r>
            <a:r>
              <a:rPr lang="en-US" sz="1600" dirty="0" smtClean="0"/>
              <a:t>is the HQ. All the RS-232 services should be terminated here as an IP Interface towards the SCADA Server as well as all the Ethernet Smart meters traffic from the business parks</a:t>
            </a:r>
          </a:p>
          <a:p>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Power Application</a:t>
            </a:r>
            <a:endParaRPr lang="en-US" dirty="0"/>
          </a:p>
        </p:txBody>
      </p:sp>
      <p:sp>
        <p:nvSpPr>
          <p:cNvPr id="3" name="AutoShape 31"/>
          <p:cNvSpPr>
            <a:spLocks noChangeArrowheads="1"/>
          </p:cNvSpPr>
          <p:nvPr/>
        </p:nvSpPr>
        <p:spPr bwMode="auto">
          <a:xfrm>
            <a:off x="2672672" y="4482152"/>
            <a:ext cx="1746928" cy="153764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chemeClr val="bg1"/>
              </a:gs>
              <a:gs pos="100000">
                <a:srgbClr val="B7D9E5"/>
              </a:gs>
            </a:gsLst>
            <a:path path="rect">
              <a:fillToRect l="50000" t="50000" r="50000" b="50000"/>
            </a:path>
          </a:gradFill>
          <a:ln w="12700">
            <a:solidFill>
              <a:schemeClr val="accent1">
                <a:lumMod val="75000"/>
              </a:schemeClr>
            </a:solidFill>
            <a:round/>
            <a:headEnd/>
            <a:tailEnd/>
          </a:ln>
          <a:effectLst>
            <a:prstShdw prst="shdw17" dist="17961" dir="2700000">
              <a:srgbClr val="6E8289"/>
            </a:prstShdw>
          </a:effectLst>
        </p:spPr>
        <p:txBody>
          <a:bodyPr wrap="none" anchor="ctr"/>
          <a:lstStyle/>
          <a:p>
            <a:endParaRPr lang="en-US"/>
          </a:p>
        </p:txBody>
      </p:sp>
      <p:sp>
        <p:nvSpPr>
          <p:cNvPr id="4" name="Rounded Rectangle 3"/>
          <p:cNvSpPr/>
          <p:nvPr/>
        </p:nvSpPr>
        <p:spPr>
          <a:xfrm>
            <a:off x="40944" y="5472752"/>
            <a:ext cx="1559256" cy="1371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52800" y="5791200"/>
            <a:ext cx="838200" cy="9144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38600" y="5091752"/>
            <a:ext cx="10668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81200" y="5410200"/>
            <a:ext cx="9906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981200" y="4572000"/>
            <a:ext cx="1219200" cy="5334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a:off x="4327479" y="5347648"/>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4329752" y="541816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6656" y="62484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700816" y="62484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2454321" y="570704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456594" y="5777552"/>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467600" y="3276600"/>
            <a:ext cx="16764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467600" y="4191000"/>
            <a:ext cx="16764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736608" y="4960960"/>
            <a:ext cx="17526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766176" y="5943600"/>
            <a:ext cx="17526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8240" y="3524034"/>
            <a:ext cx="10668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257800" y="1066800"/>
            <a:ext cx="1143000" cy="12192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705600" y="1143000"/>
            <a:ext cx="1066800" cy="11430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077200" y="1981200"/>
            <a:ext cx="1066800" cy="12192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514600" y="2467968"/>
            <a:ext cx="12954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572000" y="2438400"/>
            <a:ext cx="1066800" cy="6096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505200" y="3276600"/>
            <a:ext cx="1295400" cy="15240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14400" y="2467968"/>
            <a:ext cx="12954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rot="5400000">
            <a:off x="-658161" y="4378998"/>
            <a:ext cx="2383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1039504" y="2806436"/>
            <a:ext cx="2057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3695699" y="4000501"/>
            <a:ext cx="83820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7803112" y="386232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AutoShape 31"/>
          <p:cNvSpPr>
            <a:spLocks noChangeArrowheads="1"/>
          </p:cNvSpPr>
          <p:nvPr/>
        </p:nvSpPr>
        <p:spPr bwMode="auto">
          <a:xfrm>
            <a:off x="3505200" y="2362200"/>
            <a:ext cx="1319296" cy="118129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chemeClr val="bg1"/>
              </a:gs>
              <a:gs pos="100000">
                <a:srgbClr val="B7D9E5"/>
              </a:gs>
            </a:gsLst>
            <a:path path="rect">
              <a:fillToRect l="50000" t="50000" r="50000" b="50000"/>
            </a:path>
          </a:gradFill>
          <a:ln w="12700">
            <a:solidFill>
              <a:schemeClr val="accent1">
                <a:lumMod val="75000"/>
              </a:schemeClr>
            </a:solidFill>
            <a:round/>
            <a:headEnd/>
            <a:tailEnd/>
          </a:ln>
          <a:effectLst>
            <a:prstShdw prst="shdw17" dist="17961" dir="2700000">
              <a:srgbClr val="6E8289"/>
            </a:prstShdw>
          </a:effectLst>
        </p:spPr>
        <p:txBody>
          <a:bodyPr wrap="none" anchor="ctr"/>
          <a:lstStyle/>
          <a:p>
            <a:endParaRPr lang="en-US"/>
          </a:p>
        </p:txBody>
      </p:sp>
      <p:sp>
        <p:nvSpPr>
          <p:cNvPr id="34" name="TextBox 33"/>
          <p:cNvSpPr txBox="1"/>
          <p:nvPr/>
        </p:nvSpPr>
        <p:spPr>
          <a:xfrm>
            <a:off x="3739876" y="2745244"/>
            <a:ext cx="864852" cy="458587"/>
          </a:xfrm>
          <a:prstGeom prst="rect">
            <a:avLst/>
          </a:prstGeom>
          <a:noFill/>
        </p:spPr>
        <p:txBody>
          <a:bodyPr wrap="none" rtlCol="0">
            <a:spAutoFit/>
          </a:bodyPr>
          <a:lstStyle/>
          <a:p>
            <a:pPr algn="ctr">
              <a:lnSpc>
                <a:spcPct val="85000"/>
              </a:lnSpc>
            </a:pPr>
            <a:r>
              <a:rPr lang="en-US" sz="1400" b="1" dirty="0" smtClean="0">
                <a:latin typeface="+mn-lt"/>
              </a:rPr>
              <a:t>Resilient </a:t>
            </a:r>
          </a:p>
          <a:p>
            <a:pPr algn="ctr">
              <a:lnSpc>
                <a:spcPct val="85000"/>
              </a:lnSpc>
            </a:pPr>
            <a:r>
              <a:rPr lang="en-US" sz="1400" b="1" dirty="0" smtClean="0">
                <a:latin typeface="+mn-lt"/>
              </a:rPr>
              <a:t>Ring</a:t>
            </a:r>
          </a:p>
        </p:txBody>
      </p:sp>
      <p:pic>
        <p:nvPicPr>
          <p:cNvPr id="51" name="Picture 39"/>
          <p:cNvPicPr>
            <a:picLocks noChangeAspect="1" noChangeArrowheads="1"/>
          </p:cNvPicPr>
          <p:nvPr/>
        </p:nvPicPr>
        <p:blipFill>
          <a:blip r:embed="rId2" cstate="print">
            <a:lum bright="6000"/>
          </a:blip>
          <a:srcRect/>
          <a:stretch>
            <a:fillRect/>
          </a:stretch>
        </p:blipFill>
        <p:spPr bwMode="auto">
          <a:xfrm>
            <a:off x="5386320" y="1510589"/>
            <a:ext cx="879144" cy="664286"/>
          </a:xfrm>
          <a:prstGeom prst="rect">
            <a:avLst/>
          </a:prstGeom>
          <a:noFill/>
          <a:ln w="9525">
            <a:noFill/>
            <a:miter lim="800000"/>
            <a:headEnd/>
            <a:tailEnd/>
          </a:ln>
        </p:spPr>
      </p:pic>
      <p:sp>
        <p:nvSpPr>
          <p:cNvPr id="54" name="TextBox 53"/>
          <p:cNvSpPr txBox="1"/>
          <p:nvPr/>
        </p:nvSpPr>
        <p:spPr>
          <a:xfrm rot="5400000">
            <a:off x="3194460" y="3815940"/>
            <a:ext cx="1050878" cy="276999"/>
          </a:xfrm>
          <a:prstGeom prst="rect">
            <a:avLst/>
          </a:prstGeom>
          <a:noFill/>
        </p:spPr>
        <p:txBody>
          <a:bodyPr wrap="square" rtlCol="0">
            <a:spAutoFit/>
          </a:bodyPr>
          <a:lstStyle/>
          <a:p>
            <a:pPr algn="ctr"/>
            <a:r>
              <a:rPr lang="en-US" sz="1200" b="1" dirty="0" smtClean="0"/>
              <a:t>Sub-station</a:t>
            </a:r>
            <a:endParaRPr lang="en-US" sz="1200" b="1" dirty="0"/>
          </a:p>
        </p:txBody>
      </p:sp>
      <p:grpSp>
        <p:nvGrpSpPr>
          <p:cNvPr id="55" name="Group 66"/>
          <p:cNvGrpSpPr/>
          <p:nvPr/>
        </p:nvGrpSpPr>
        <p:grpSpPr>
          <a:xfrm>
            <a:off x="34334" y="4169392"/>
            <a:ext cx="1356602" cy="1066800"/>
            <a:chOff x="667671" y="4196326"/>
            <a:chExt cx="1325563" cy="1025525"/>
          </a:xfrm>
        </p:grpSpPr>
        <p:sp>
          <p:nvSpPr>
            <p:cNvPr id="56" name="Freeform 21"/>
            <p:cNvSpPr>
              <a:spLocks/>
            </p:cNvSpPr>
            <p:nvPr/>
          </p:nvSpPr>
          <p:spPr bwMode="auto">
            <a:xfrm>
              <a:off x="667671" y="4196326"/>
              <a:ext cx="1325563" cy="1025525"/>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anchor="ctr"/>
            <a:lstStyle/>
            <a:p>
              <a:pPr algn="ctr"/>
              <a:endParaRPr lang="en-US"/>
            </a:p>
          </p:txBody>
        </p:sp>
        <p:sp>
          <p:nvSpPr>
            <p:cNvPr id="57" name="TextBox 56"/>
            <p:cNvSpPr txBox="1"/>
            <p:nvPr/>
          </p:nvSpPr>
          <p:spPr>
            <a:xfrm>
              <a:off x="805013" y="4488692"/>
              <a:ext cx="1050878" cy="396975"/>
            </a:xfrm>
            <a:prstGeom prst="rect">
              <a:avLst/>
            </a:prstGeom>
            <a:noFill/>
          </p:spPr>
          <p:txBody>
            <a:bodyPr wrap="square" rtlCol="0">
              <a:spAutoFit/>
            </a:bodyPr>
            <a:lstStyle/>
            <a:p>
              <a:pPr algn="ctr"/>
              <a:r>
                <a:rPr lang="en-US" sz="1300" b="1" dirty="0" smtClean="0"/>
                <a:t>Core</a:t>
              </a:r>
            </a:p>
            <a:p>
              <a:pPr algn="ctr"/>
              <a:r>
                <a:rPr lang="en-US" sz="1300" b="1" dirty="0" smtClean="0"/>
                <a:t>Network </a:t>
              </a:r>
            </a:p>
          </p:txBody>
        </p:sp>
      </p:grpSp>
      <p:pic>
        <p:nvPicPr>
          <p:cNvPr id="58" name="Picture 29" descr="branch"/>
          <p:cNvPicPr>
            <a:picLocks noChangeAspect="1" noChangeArrowheads="1"/>
          </p:cNvPicPr>
          <p:nvPr/>
        </p:nvPicPr>
        <p:blipFill>
          <a:blip r:embed="rId3" cstate="print"/>
          <a:srcRect/>
          <a:stretch>
            <a:fillRect/>
          </a:stretch>
        </p:blipFill>
        <p:spPr>
          <a:xfrm>
            <a:off x="8184112" y="3356216"/>
            <a:ext cx="644454" cy="800100"/>
          </a:xfrm>
          <a:prstGeom prst="rect">
            <a:avLst/>
          </a:prstGeom>
          <a:noFill/>
        </p:spPr>
      </p:pic>
      <p:cxnSp>
        <p:nvCxnSpPr>
          <p:cNvPr id="59" name="Straight Connector 58"/>
          <p:cNvCxnSpPr/>
          <p:nvPr/>
        </p:nvCxnSpPr>
        <p:spPr>
          <a:xfrm rot="10800000">
            <a:off x="7789464" y="474658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29" descr="branch"/>
          <p:cNvPicPr>
            <a:picLocks noChangeAspect="1" noChangeArrowheads="1"/>
          </p:cNvPicPr>
          <p:nvPr/>
        </p:nvPicPr>
        <p:blipFill>
          <a:blip r:embed="rId3" cstate="print"/>
          <a:srcRect/>
          <a:stretch>
            <a:fillRect/>
          </a:stretch>
        </p:blipFill>
        <p:spPr>
          <a:xfrm>
            <a:off x="8170464" y="4240476"/>
            <a:ext cx="644454" cy="800100"/>
          </a:xfrm>
          <a:prstGeom prst="rect">
            <a:avLst/>
          </a:prstGeom>
          <a:noFill/>
        </p:spPr>
      </p:pic>
      <p:sp>
        <p:nvSpPr>
          <p:cNvPr id="61" name="Freeform 60"/>
          <p:cNvSpPr/>
          <p:nvPr/>
        </p:nvSpPr>
        <p:spPr>
          <a:xfrm>
            <a:off x="4077274" y="3846398"/>
            <a:ext cx="3452884" cy="395785"/>
          </a:xfrm>
          <a:custGeom>
            <a:avLst/>
            <a:gdLst>
              <a:gd name="connsiteX0" fmla="*/ 0 w 3452884"/>
              <a:gd name="connsiteY0" fmla="*/ 395785 h 395785"/>
              <a:gd name="connsiteX1" fmla="*/ 1678675 w 3452884"/>
              <a:gd name="connsiteY1" fmla="*/ 395785 h 395785"/>
              <a:gd name="connsiteX2" fmla="*/ 1678675 w 3452884"/>
              <a:gd name="connsiteY2" fmla="*/ 0 h 395785"/>
              <a:gd name="connsiteX3" fmla="*/ 3452884 w 3452884"/>
              <a:gd name="connsiteY3" fmla="*/ 0 h 395785"/>
            </a:gdLst>
            <a:ahLst/>
            <a:cxnLst>
              <a:cxn ang="0">
                <a:pos x="connsiteX0" y="connsiteY0"/>
              </a:cxn>
              <a:cxn ang="0">
                <a:pos x="connsiteX1" y="connsiteY1"/>
              </a:cxn>
              <a:cxn ang="0">
                <a:pos x="connsiteX2" y="connsiteY2"/>
              </a:cxn>
              <a:cxn ang="0">
                <a:pos x="connsiteX3" y="connsiteY3"/>
              </a:cxn>
            </a:cxnLst>
            <a:rect l="l" t="t" r="r" b="b"/>
            <a:pathLst>
              <a:path w="3452884" h="395785">
                <a:moveTo>
                  <a:pt x="0" y="395785"/>
                </a:moveTo>
                <a:lnTo>
                  <a:pt x="1678675" y="395785"/>
                </a:lnTo>
                <a:lnTo>
                  <a:pt x="1678675" y="0"/>
                </a:lnTo>
                <a:lnTo>
                  <a:pt x="3452884"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flipV="1">
            <a:off x="4059076" y="4335440"/>
            <a:ext cx="3452884" cy="395785"/>
          </a:xfrm>
          <a:custGeom>
            <a:avLst/>
            <a:gdLst>
              <a:gd name="connsiteX0" fmla="*/ 0 w 3452884"/>
              <a:gd name="connsiteY0" fmla="*/ 395785 h 395785"/>
              <a:gd name="connsiteX1" fmla="*/ 1678675 w 3452884"/>
              <a:gd name="connsiteY1" fmla="*/ 395785 h 395785"/>
              <a:gd name="connsiteX2" fmla="*/ 1678675 w 3452884"/>
              <a:gd name="connsiteY2" fmla="*/ 0 h 395785"/>
              <a:gd name="connsiteX3" fmla="*/ 3452884 w 3452884"/>
              <a:gd name="connsiteY3" fmla="*/ 0 h 395785"/>
            </a:gdLst>
            <a:ahLst/>
            <a:cxnLst>
              <a:cxn ang="0">
                <a:pos x="connsiteX0" y="connsiteY0"/>
              </a:cxn>
              <a:cxn ang="0">
                <a:pos x="connsiteX1" y="connsiteY1"/>
              </a:cxn>
              <a:cxn ang="0">
                <a:pos x="connsiteX2" y="connsiteY2"/>
              </a:cxn>
              <a:cxn ang="0">
                <a:pos x="connsiteX3" y="connsiteY3"/>
              </a:cxn>
            </a:cxnLst>
            <a:rect l="l" t="t" r="r" b="b"/>
            <a:pathLst>
              <a:path w="3452884" h="395785">
                <a:moveTo>
                  <a:pt x="0" y="395785"/>
                </a:moveTo>
                <a:lnTo>
                  <a:pt x="1678675" y="395785"/>
                </a:lnTo>
                <a:lnTo>
                  <a:pt x="1678675" y="0"/>
                </a:lnTo>
                <a:lnTo>
                  <a:pt x="3452884"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 name="Straight Connector 64"/>
          <p:cNvCxnSpPr/>
          <p:nvPr/>
        </p:nvCxnSpPr>
        <p:spPr>
          <a:xfrm rot="5400000">
            <a:off x="7462484" y="4267772"/>
            <a:ext cx="533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flipV="1">
            <a:off x="4102296" y="4436662"/>
            <a:ext cx="2895600" cy="1066799"/>
          </a:xfrm>
          <a:custGeom>
            <a:avLst/>
            <a:gdLst>
              <a:gd name="connsiteX0" fmla="*/ 0 w 3452884"/>
              <a:gd name="connsiteY0" fmla="*/ 395785 h 395785"/>
              <a:gd name="connsiteX1" fmla="*/ 1678675 w 3452884"/>
              <a:gd name="connsiteY1" fmla="*/ 395785 h 395785"/>
              <a:gd name="connsiteX2" fmla="*/ 1678675 w 3452884"/>
              <a:gd name="connsiteY2" fmla="*/ 0 h 395785"/>
              <a:gd name="connsiteX3" fmla="*/ 3452884 w 3452884"/>
              <a:gd name="connsiteY3" fmla="*/ 0 h 395785"/>
            </a:gdLst>
            <a:ahLst/>
            <a:cxnLst>
              <a:cxn ang="0">
                <a:pos x="connsiteX0" y="connsiteY0"/>
              </a:cxn>
              <a:cxn ang="0">
                <a:pos x="connsiteX1" y="connsiteY1"/>
              </a:cxn>
              <a:cxn ang="0">
                <a:pos x="connsiteX2" y="connsiteY2"/>
              </a:cxn>
              <a:cxn ang="0">
                <a:pos x="connsiteX3" y="connsiteY3"/>
              </a:cxn>
            </a:cxnLst>
            <a:rect l="l" t="t" r="r" b="b"/>
            <a:pathLst>
              <a:path w="3452884" h="395785">
                <a:moveTo>
                  <a:pt x="0" y="395785"/>
                </a:moveTo>
                <a:lnTo>
                  <a:pt x="1678675" y="395785"/>
                </a:lnTo>
                <a:lnTo>
                  <a:pt x="1678675" y="0"/>
                </a:lnTo>
                <a:lnTo>
                  <a:pt x="3452884"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8" name="Picture 29" descr="branch"/>
          <p:cNvPicPr>
            <a:picLocks noChangeAspect="1" noChangeArrowheads="1"/>
          </p:cNvPicPr>
          <p:nvPr/>
        </p:nvPicPr>
        <p:blipFill>
          <a:blip r:embed="rId3" cstate="print"/>
          <a:srcRect/>
          <a:stretch>
            <a:fillRect/>
          </a:stretch>
        </p:blipFill>
        <p:spPr>
          <a:xfrm>
            <a:off x="6777256" y="4991100"/>
            <a:ext cx="644454" cy="800100"/>
          </a:xfrm>
          <a:prstGeom prst="rect">
            <a:avLst/>
          </a:prstGeom>
          <a:noFill/>
        </p:spPr>
      </p:pic>
      <p:pic>
        <p:nvPicPr>
          <p:cNvPr id="71" name="Picture 39"/>
          <p:cNvPicPr>
            <a:picLocks noChangeAspect="1" noChangeArrowheads="1"/>
          </p:cNvPicPr>
          <p:nvPr/>
        </p:nvPicPr>
        <p:blipFill>
          <a:blip r:embed="rId2" cstate="print">
            <a:lum bright="6000"/>
          </a:blip>
          <a:srcRect/>
          <a:stretch>
            <a:fillRect/>
          </a:stretch>
        </p:blipFill>
        <p:spPr bwMode="auto">
          <a:xfrm>
            <a:off x="6757920" y="1510589"/>
            <a:ext cx="879144" cy="664286"/>
          </a:xfrm>
          <a:prstGeom prst="rect">
            <a:avLst/>
          </a:prstGeom>
          <a:noFill/>
          <a:ln w="9525">
            <a:noFill/>
            <a:miter lim="800000"/>
            <a:headEnd/>
            <a:tailEnd/>
          </a:ln>
        </p:spPr>
      </p:pic>
      <p:pic>
        <p:nvPicPr>
          <p:cNvPr id="76" name="Picture 39"/>
          <p:cNvPicPr>
            <a:picLocks noChangeAspect="1" noChangeArrowheads="1"/>
          </p:cNvPicPr>
          <p:nvPr/>
        </p:nvPicPr>
        <p:blipFill>
          <a:blip r:embed="rId2" cstate="print">
            <a:lum bright="6000"/>
          </a:blip>
          <a:srcRect/>
          <a:stretch>
            <a:fillRect/>
          </a:stretch>
        </p:blipFill>
        <p:spPr bwMode="auto">
          <a:xfrm>
            <a:off x="8254624" y="2383714"/>
            <a:ext cx="879144" cy="664286"/>
          </a:xfrm>
          <a:prstGeom prst="rect">
            <a:avLst/>
          </a:prstGeom>
          <a:noFill/>
          <a:ln w="9525">
            <a:noFill/>
            <a:miter lim="800000"/>
            <a:headEnd/>
            <a:tailEnd/>
          </a:ln>
        </p:spPr>
      </p:pic>
      <p:sp>
        <p:nvSpPr>
          <p:cNvPr id="82" name="TextBox 81"/>
          <p:cNvSpPr txBox="1"/>
          <p:nvPr/>
        </p:nvSpPr>
        <p:spPr>
          <a:xfrm>
            <a:off x="6238302" y="3650019"/>
            <a:ext cx="721672" cy="249299"/>
          </a:xfrm>
          <a:prstGeom prst="rect">
            <a:avLst/>
          </a:prstGeom>
          <a:noFill/>
        </p:spPr>
        <p:txBody>
          <a:bodyPr wrap="none" rtlCol="0">
            <a:spAutoFit/>
          </a:bodyPr>
          <a:lstStyle/>
          <a:p>
            <a:pPr algn="ctr">
              <a:lnSpc>
                <a:spcPct val="85000"/>
              </a:lnSpc>
            </a:pPr>
            <a:r>
              <a:rPr lang="en-US" sz="1200" b="1" dirty="0" smtClean="0">
                <a:latin typeface="+mn-lt"/>
              </a:rPr>
              <a:t>2w/2km</a:t>
            </a:r>
          </a:p>
        </p:txBody>
      </p:sp>
      <p:sp>
        <p:nvSpPr>
          <p:cNvPr id="83" name="TextBox 82"/>
          <p:cNvSpPr txBox="1"/>
          <p:nvPr/>
        </p:nvSpPr>
        <p:spPr>
          <a:xfrm>
            <a:off x="6252032" y="4537123"/>
            <a:ext cx="721672" cy="249299"/>
          </a:xfrm>
          <a:prstGeom prst="rect">
            <a:avLst/>
          </a:prstGeom>
          <a:noFill/>
        </p:spPr>
        <p:txBody>
          <a:bodyPr wrap="none" rtlCol="0">
            <a:spAutoFit/>
          </a:bodyPr>
          <a:lstStyle/>
          <a:p>
            <a:pPr algn="ctr">
              <a:lnSpc>
                <a:spcPct val="85000"/>
              </a:lnSpc>
            </a:pPr>
            <a:r>
              <a:rPr lang="en-US" sz="1200" b="1" dirty="0" smtClean="0">
                <a:latin typeface="+mn-lt"/>
              </a:rPr>
              <a:t>2w/4km</a:t>
            </a:r>
          </a:p>
        </p:txBody>
      </p:sp>
      <p:sp>
        <p:nvSpPr>
          <p:cNvPr id="84" name="TextBox 83"/>
          <p:cNvSpPr txBox="1"/>
          <p:nvPr/>
        </p:nvSpPr>
        <p:spPr>
          <a:xfrm>
            <a:off x="5456832" y="5302160"/>
            <a:ext cx="358240" cy="250710"/>
          </a:xfrm>
          <a:prstGeom prst="rect">
            <a:avLst/>
          </a:prstGeom>
          <a:noFill/>
        </p:spPr>
        <p:txBody>
          <a:bodyPr wrap="none" rtlCol="0">
            <a:spAutoFit/>
          </a:bodyPr>
          <a:lstStyle/>
          <a:p>
            <a:pPr algn="ctr">
              <a:lnSpc>
                <a:spcPct val="85000"/>
              </a:lnSpc>
            </a:pPr>
            <a:r>
              <a:rPr lang="en-US" sz="1200" b="1" dirty="0" smtClean="0">
                <a:latin typeface="+mn-lt"/>
              </a:rPr>
              <a:t>FO</a:t>
            </a:r>
          </a:p>
        </p:txBody>
      </p:sp>
      <p:sp>
        <p:nvSpPr>
          <p:cNvPr id="85" name="TextBox 84"/>
          <p:cNvSpPr txBox="1"/>
          <p:nvPr/>
        </p:nvSpPr>
        <p:spPr>
          <a:xfrm>
            <a:off x="6458808" y="5312771"/>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sp>
        <p:nvSpPr>
          <p:cNvPr id="86" name="TextBox 85"/>
          <p:cNvSpPr txBox="1"/>
          <p:nvPr/>
        </p:nvSpPr>
        <p:spPr>
          <a:xfrm>
            <a:off x="7879941" y="4550771"/>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sp>
        <p:nvSpPr>
          <p:cNvPr id="87" name="TextBox 86"/>
          <p:cNvSpPr txBox="1"/>
          <p:nvPr/>
        </p:nvSpPr>
        <p:spPr>
          <a:xfrm>
            <a:off x="7885000" y="3677315"/>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sp>
        <p:nvSpPr>
          <p:cNvPr id="90" name="Text Box 9"/>
          <p:cNvSpPr txBox="1">
            <a:spLocks noChangeArrowheads="1"/>
          </p:cNvSpPr>
          <p:nvPr/>
        </p:nvSpPr>
        <p:spPr bwMode="auto">
          <a:xfrm>
            <a:off x="59136" y="2669159"/>
            <a:ext cx="920794" cy="276999"/>
          </a:xfrm>
          <a:prstGeom prst="rect">
            <a:avLst/>
          </a:prstGeom>
          <a:noFill/>
          <a:ln w="9525">
            <a:noFill/>
            <a:miter lim="800000"/>
            <a:headEnd/>
            <a:tailEnd/>
          </a:ln>
        </p:spPr>
        <p:txBody>
          <a:bodyPr wrap="square" lIns="0" tIns="0" rIns="0" bIns="0" anchor="ctr" anchorCtr="1">
            <a:spAutoFit/>
          </a:bodyPr>
          <a:lstStyle/>
          <a:p>
            <a:pPr algn="ctr"/>
            <a:r>
              <a:rPr lang="en-US" sz="900" dirty="0" smtClean="0">
                <a:latin typeface="Arial" charset="0"/>
                <a:cs typeface="Arial" charset="0"/>
              </a:rPr>
              <a:t>Incumbent’s</a:t>
            </a:r>
          </a:p>
          <a:p>
            <a:pPr algn="ctr"/>
            <a:r>
              <a:rPr lang="en-US" sz="900" dirty="0" smtClean="0">
                <a:latin typeface="Arial" charset="0"/>
                <a:cs typeface="Arial" charset="0"/>
              </a:rPr>
              <a:t> SDH Network </a:t>
            </a:r>
            <a:endParaRPr lang="en-US" sz="900" dirty="0">
              <a:latin typeface="Arial" charset="0"/>
              <a:cs typeface="Arial" charset="0"/>
            </a:endParaRPr>
          </a:p>
        </p:txBody>
      </p:sp>
      <p:sp>
        <p:nvSpPr>
          <p:cNvPr id="91" name="Oval 90"/>
          <p:cNvSpPr/>
          <p:nvPr/>
        </p:nvSpPr>
        <p:spPr>
          <a:xfrm>
            <a:off x="37528" y="2425437"/>
            <a:ext cx="906440" cy="773376"/>
          </a:xfrm>
          <a:prstGeom prst="ellipse">
            <a:avLst/>
          </a:prstGeom>
          <a:noFill/>
          <a:ln w="1016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5" name="Picture 29" descr="branch"/>
          <p:cNvPicPr>
            <a:picLocks noChangeAspect="1" noChangeArrowheads="1"/>
          </p:cNvPicPr>
          <p:nvPr/>
        </p:nvPicPr>
        <p:blipFill>
          <a:blip r:embed="rId3" cstate="print"/>
          <a:srcRect/>
          <a:stretch>
            <a:fillRect/>
          </a:stretch>
        </p:blipFill>
        <p:spPr>
          <a:xfrm>
            <a:off x="6806824" y="6058472"/>
            <a:ext cx="644454" cy="800100"/>
          </a:xfrm>
          <a:prstGeom prst="rect">
            <a:avLst/>
          </a:prstGeom>
          <a:noFill/>
        </p:spPr>
      </p:pic>
      <p:sp>
        <p:nvSpPr>
          <p:cNvPr id="96" name="Freeform 95"/>
          <p:cNvSpPr/>
          <p:nvPr/>
        </p:nvSpPr>
        <p:spPr>
          <a:xfrm>
            <a:off x="4495800" y="4544708"/>
            <a:ext cx="2478209" cy="1774209"/>
          </a:xfrm>
          <a:custGeom>
            <a:avLst/>
            <a:gdLst>
              <a:gd name="connsiteX0" fmla="*/ 0 w 2565779"/>
              <a:gd name="connsiteY0" fmla="*/ 0 h 1774209"/>
              <a:gd name="connsiteX1" fmla="*/ 832513 w 2565779"/>
              <a:gd name="connsiteY1" fmla="*/ 0 h 1774209"/>
              <a:gd name="connsiteX2" fmla="*/ 832513 w 2565779"/>
              <a:gd name="connsiteY2" fmla="*/ 1774209 h 1774209"/>
              <a:gd name="connsiteX3" fmla="*/ 2565779 w 2565779"/>
              <a:gd name="connsiteY3" fmla="*/ 1774209 h 1774209"/>
            </a:gdLst>
            <a:ahLst/>
            <a:cxnLst>
              <a:cxn ang="0">
                <a:pos x="connsiteX0" y="connsiteY0"/>
              </a:cxn>
              <a:cxn ang="0">
                <a:pos x="connsiteX1" y="connsiteY1"/>
              </a:cxn>
              <a:cxn ang="0">
                <a:pos x="connsiteX2" y="connsiteY2"/>
              </a:cxn>
              <a:cxn ang="0">
                <a:pos x="connsiteX3" y="connsiteY3"/>
              </a:cxn>
            </a:cxnLst>
            <a:rect l="l" t="t" r="r" b="b"/>
            <a:pathLst>
              <a:path w="2565779" h="1774209">
                <a:moveTo>
                  <a:pt x="0" y="0"/>
                </a:moveTo>
                <a:lnTo>
                  <a:pt x="832513" y="0"/>
                </a:lnTo>
                <a:lnTo>
                  <a:pt x="832513" y="1774209"/>
                </a:lnTo>
                <a:lnTo>
                  <a:pt x="2565779" y="177420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5493240" y="6134672"/>
            <a:ext cx="358240" cy="250710"/>
          </a:xfrm>
          <a:prstGeom prst="rect">
            <a:avLst/>
          </a:prstGeom>
          <a:noFill/>
        </p:spPr>
        <p:txBody>
          <a:bodyPr wrap="none" rtlCol="0">
            <a:spAutoFit/>
          </a:bodyPr>
          <a:lstStyle/>
          <a:p>
            <a:pPr algn="ctr">
              <a:lnSpc>
                <a:spcPct val="85000"/>
              </a:lnSpc>
            </a:pPr>
            <a:r>
              <a:rPr lang="en-US" sz="1200" b="1" dirty="0" smtClean="0">
                <a:latin typeface="+mn-lt"/>
              </a:rPr>
              <a:t>FO</a:t>
            </a:r>
          </a:p>
        </p:txBody>
      </p:sp>
      <p:cxnSp>
        <p:nvCxnSpPr>
          <p:cNvPr id="100" name="Straight Connector 99"/>
          <p:cNvCxnSpPr/>
          <p:nvPr/>
        </p:nvCxnSpPr>
        <p:spPr>
          <a:xfrm rot="5400000">
            <a:off x="5985116" y="5944172"/>
            <a:ext cx="381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481686" y="2608549"/>
            <a:ext cx="561372" cy="250710"/>
          </a:xfrm>
          <a:prstGeom prst="rect">
            <a:avLst/>
          </a:prstGeom>
          <a:noFill/>
        </p:spPr>
        <p:txBody>
          <a:bodyPr wrap="none" rtlCol="0">
            <a:spAutoFit/>
          </a:bodyPr>
          <a:lstStyle/>
          <a:p>
            <a:pPr algn="ctr">
              <a:lnSpc>
                <a:spcPct val="85000"/>
              </a:lnSpc>
            </a:pPr>
            <a:r>
              <a:rPr lang="en-US" sz="1200" b="1" dirty="0" smtClean="0">
                <a:latin typeface="+mn-lt"/>
              </a:rPr>
              <a:t>100Fx</a:t>
            </a:r>
          </a:p>
        </p:txBody>
      </p:sp>
      <p:sp>
        <p:nvSpPr>
          <p:cNvPr id="103" name="TextBox 102"/>
          <p:cNvSpPr txBox="1"/>
          <p:nvPr/>
        </p:nvSpPr>
        <p:spPr>
          <a:xfrm>
            <a:off x="934944" y="2620368"/>
            <a:ext cx="703270" cy="406265"/>
          </a:xfrm>
          <a:prstGeom prst="rect">
            <a:avLst/>
          </a:prstGeom>
          <a:noFill/>
        </p:spPr>
        <p:txBody>
          <a:bodyPr wrap="none" rtlCol="0">
            <a:spAutoFit/>
          </a:bodyPr>
          <a:lstStyle/>
          <a:p>
            <a:pPr algn="ctr">
              <a:lnSpc>
                <a:spcPct val="85000"/>
              </a:lnSpc>
            </a:pPr>
            <a:r>
              <a:rPr lang="en-US" sz="1200" b="1" dirty="0" smtClean="0">
                <a:latin typeface="+mn-lt"/>
              </a:rPr>
              <a:t>STM-1</a:t>
            </a:r>
          </a:p>
          <a:p>
            <a:pPr algn="ctr">
              <a:lnSpc>
                <a:spcPct val="85000"/>
              </a:lnSpc>
            </a:pPr>
            <a:r>
              <a:rPr lang="en-US" sz="1200" b="1" dirty="0" smtClean="0"/>
              <a:t>70Mbps</a:t>
            </a:r>
            <a:endParaRPr lang="en-US" sz="1200" b="1" dirty="0" smtClean="0">
              <a:latin typeface="+mn-lt"/>
            </a:endParaRPr>
          </a:p>
        </p:txBody>
      </p:sp>
      <p:sp>
        <p:nvSpPr>
          <p:cNvPr id="106" name="TextBox 105"/>
          <p:cNvSpPr txBox="1"/>
          <p:nvPr/>
        </p:nvSpPr>
        <p:spPr>
          <a:xfrm>
            <a:off x="48904" y="3491552"/>
            <a:ext cx="591957" cy="250710"/>
          </a:xfrm>
          <a:prstGeom prst="rect">
            <a:avLst/>
          </a:prstGeom>
          <a:noFill/>
        </p:spPr>
        <p:txBody>
          <a:bodyPr wrap="none" rtlCol="0">
            <a:spAutoFit/>
          </a:bodyPr>
          <a:lstStyle/>
          <a:p>
            <a:pPr algn="ctr">
              <a:lnSpc>
                <a:spcPct val="85000"/>
              </a:lnSpc>
            </a:pPr>
            <a:r>
              <a:rPr lang="en-US" sz="1200" b="1" dirty="0" smtClean="0">
                <a:latin typeface="+mn-lt"/>
              </a:rPr>
              <a:t>STM-1</a:t>
            </a:r>
          </a:p>
        </p:txBody>
      </p:sp>
      <p:sp>
        <p:nvSpPr>
          <p:cNvPr id="107" name="TextBox 106"/>
          <p:cNvSpPr txBox="1"/>
          <p:nvPr/>
        </p:nvSpPr>
        <p:spPr>
          <a:xfrm>
            <a:off x="89848" y="3953938"/>
            <a:ext cx="442750" cy="250710"/>
          </a:xfrm>
          <a:prstGeom prst="rect">
            <a:avLst/>
          </a:prstGeom>
          <a:noFill/>
        </p:spPr>
        <p:txBody>
          <a:bodyPr wrap="none" rtlCol="0">
            <a:spAutoFit/>
          </a:bodyPr>
          <a:lstStyle/>
          <a:p>
            <a:pPr algn="ctr">
              <a:lnSpc>
                <a:spcPct val="85000"/>
              </a:lnSpc>
            </a:pPr>
            <a:r>
              <a:rPr lang="en-US" sz="1200" b="1" dirty="0" err="1" smtClean="0">
                <a:latin typeface="+mn-lt"/>
              </a:rPr>
              <a:t>GbE</a:t>
            </a:r>
            <a:endParaRPr lang="en-US" sz="1200" b="1" dirty="0" smtClean="0">
              <a:latin typeface="+mn-lt"/>
            </a:endParaRPr>
          </a:p>
        </p:txBody>
      </p:sp>
      <p:sp>
        <p:nvSpPr>
          <p:cNvPr id="108" name="TextBox 107"/>
          <p:cNvSpPr txBox="1"/>
          <p:nvPr/>
        </p:nvSpPr>
        <p:spPr>
          <a:xfrm>
            <a:off x="6477000" y="6096000"/>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cxnSp>
        <p:nvCxnSpPr>
          <p:cNvPr id="112" name="Straight Connector 111"/>
          <p:cNvCxnSpPr/>
          <p:nvPr/>
        </p:nvCxnSpPr>
        <p:spPr>
          <a:xfrm rot="10800000">
            <a:off x="2547584" y="4841544"/>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2549857" y="4912056"/>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891354" y="4684679"/>
            <a:ext cx="1050878" cy="461665"/>
          </a:xfrm>
          <a:prstGeom prst="rect">
            <a:avLst/>
          </a:prstGeom>
          <a:noFill/>
        </p:spPr>
        <p:txBody>
          <a:bodyPr wrap="square" rtlCol="0">
            <a:spAutoFit/>
          </a:bodyPr>
          <a:lstStyle/>
          <a:p>
            <a:pPr algn="ctr"/>
            <a:r>
              <a:rPr lang="en-US" sz="1200" b="1" dirty="0" smtClean="0"/>
              <a:t>2x</a:t>
            </a:r>
          </a:p>
          <a:p>
            <a:pPr algn="ctr"/>
            <a:r>
              <a:rPr lang="en-US" sz="1200" b="1" dirty="0" smtClean="0"/>
              <a:t>RS-232</a:t>
            </a:r>
            <a:endParaRPr lang="en-US" sz="1200" b="1" dirty="0"/>
          </a:p>
        </p:txBody>
      </p:sp>
      <p:sp>
        <p:nvSpPr>
          <p:cNvPr id="116" name="TextBox 115"/>
          <p:cNvSpPr txBox="1"/>
          <p:nvPr/>
        </p:nvSpPr>
        <p:spPr>
          <a:xfrm>
            <a:off x="1785584" y="5589896"/>
            <a:ext cx="1050878" cy="461665"/>
          </a:xfrm>
          <a:prstGeom prst="rect">
            <a:avLst/>
          </a:prstGeom>
          <a:noFill/>
        </p:spPr>
        <p:txBody>
          <a:bodyPr wrap="square" rtlCol="0">
            <a:spAutoFit/>
          </a:bodyPr>
          <a:lstStyle/>
          <a:p>
            <a:pPr algn="ctr"/>
            <a:r>
              <a:rPr lang="en-US" sz="1200" b="1" dirty="0" smtClean="0"/>
              <a:t>2x</a:t>
            </a:r>
          </a:p>
          <a:p>
            <a:pPr algn="ctr"/>
            <a:r>
              <a:rPr lang="en-US" sz="1200" b="1" dirty="0" smtClean="0"/>
              <a:t>RS-232</a:t>
            </a:r>
            <a:endParaRPr lang="en-US" sz="1200" b="1" dirty="0"/>
          </a:p>
        </p:txBody>
      </p:sp>
      <p:sp>
        <p:nvSpPr>
          <p:cNvPr id="117" name="TextBox 116"/>
          <p:cNvSpPr txBox="1"/>
          <p:nvPr/>
        </p:nvSpPr>
        <p:spPr>
          <a:xfrm>
            <a:off x="3262952" y="6373504"/>
            <a:ext cx="1050878" cy="276999"/>
          </a:xfrm>
          <a:prstGeom prst="rect">
            <a:avLst/>
          </a:prstGeom>
          <a:noFill/>
        </p:spPr>
        <p:txBody>
          <a:bodyPr wrap="square" rtlCol="0">
            <a:spAutoFit/>
          </a:bodyPr>
          <a:lstStyle/>
          <a:p>
            <a:pPr algn="ctr"/>
            <a:r>
              <a:rPr lang="en-US" sz="1200" b="1" dirty="0" smtClean="0"/>
              <a:t>2xRS-232</a:t>
            </a:r>
            <a:endParaRPr lang="en-US" sz="1200" b="1" dirty="0"/>
          </a:p>
        </p:txBody>
      </p:sp>
      <p:sp>
        <p:nvSpPr>
          <p:cNvPr id="118" name="TextBox 117"/>
          <p:cNvSpPr txBox="1"/>
          <p:nvPr/>
        </p:nvSpPr>
        <p:spPr>
          <a:xfrm>
            <a:off x="4239906" y="5244152"/>
            <a:ext cx="1050878" cy="461665"/>
          </a:xfrm>
          <a:prstGeom prst="rect">
            <a:avLst/>
          </a:prstGeom>
          <a:noFill/>
        </p:spPr>
        <p:txBody>
          <a:bodyPr wrap="square" rtlCol="0">
            <a:spAutoFit/>
          </a:bodyPr>
          <a:lstStyle/>
          <a:p>
            <a:pPr algn="ctr"/>
            <a:r>
              <a:rPr lang="en-US" sz="1200" b="1" dirty="0" smtClean="0"/>
              <a:t>2x</a:t>
            </a:r>
          </a:p>
          <a:p>
            <a:pPr algn="ctr"/>
            <a:r>
              <a:rPr lang="en-US" sz="1200" b="1" dirty="0" smtClean="0"/>
              <a:t>RS-232</a:t>
            </a:r>
            <a:endParaRPr lang="en-US" sz="1200" b="1" dirty="0"/>
          </a:p>
        </p:txBody>
      </p:sp>
      <p:pic>
        <p:nvPicPr>
          <p:cNvPr id="119" name="Picture 8" descr="man-comp"/>
          <p:cNvPicPr>
            <a:picLocks noChangeAspect="1" noChangeArrowheads="1"/>
          </p:cNvPicPr>
          <p:nvPr/>
        </p:nvPicPr>
        <p:blipFill>
          <a:blip r:embed="rId4" cstate="print"/>
          <a:srcRect/>
          <a:stretch>
            <a:fillRect/>
          </a:stretch>
        </p:blipFill>
        <p:spPr bwMode="auto">
          <a:xfrm>
            <a:off x="54592" y="6405198"/>
            <a:ext cx="446132" cy="411858"/>
          </a:xfrm>
          <a:prstGeom prst="rect">
            <a:avLst/>
          </a:prstGeom>
          <a:noFill/>
          <a:ln w="9525">
            <a:noFill/>
            <a:miter lim="800000"/>
            <a:headEnd/>
            <a:tailEnd/>
          </a:ln>
        </p:spPr>
      </p:pic>
      <p:sp>
        <p:nvSpPr>
          <p:cNvPr id="120" name="TextBox 119"/>
          <p:cNvSpPr txBox="1"/>
          <p:nvPr/>
        </p:nvSpPr>
        <p:spPr>
          <a:xfrm>
            <a:off x="174008" y="5195248"/>
            <a:ext cx="442750" cy="250710"/>
          </a:xfrm>
          <a:prstGeom prst="rect">
            <a:avLst/>
          </a:prstGeom>
          <a:noFill/>
        </p:spPr>
        <p:txBody>
          <a:bodyPr wrap="none" rtlCol="0">
            <a:spAutoFit/>
          </a:bodyPr>
          <a:lstStyle/>
          <a:p>
            <a:pPr algn="ctr">
              <a:lnSpc>
                <a:spcPct val="85000"/>
              </a:lnSpc>
            </a:pPr>
            <a:r>
              <a:rPr lang="en-US" sz="1200" b="1" dirty="0" err="1" smtClean="0">
                <a:latin typeface="+mn-lt"/>
              </a:rPr>
              <a:t>GbE</a:t>
            </a:r>
            <a:endParaRPr lang="en-US" sz="1200" b="1" dirty="0" smtClean="0">
              <a:latin typeface="+mn-lt"/>
            </a:endParaRPr>
          </a:p>
        </p:txBody>
      </p:sp>
      <p:sp>
        <p:nvSpPr>
          <p:cNvPr id="127" name="Freeform 126"/>
          <p:cNvSpPr/>
          <p:nvPr/>
        </p:nvSpPr>
        <p:spPr>
          <a:xfrm>
            <a:off x="272955" y="6073254"/>
            <a:ext cx="0" cy="232012"/>
          </a:xfrm>
          <a:custGeom>
            <a:avLst/>
            <a:gdLst>
              <a:gd name="connsiteX0" fmla="*/ 0 w 0"/>
              <a:gd name="connsiteY0" fmla="*/ 0 h 232012"/>
              <a:gd name="connsiteX1" fmla="*/ 0 w 0"/>
              <a:gd name="connsiteY1" fmla="*/ 0 h 232012"/>
              <a:gd name="connsiteX2" fmla="*/ 0 w 0"/>
              <a:gd name="connsiteY2" fmla="*/ 232012 h 232012"/>
            </a:gdLst>
            <a:ahLst/>
            <a:cxnLst>
              <a:cxn ang="0">
                <a:pos x="connsiteX0" y="connsiteY0"/>
              </a:cxn>
              <a:cxn ang="0">
                <a:pos x="connsiteX1" y="connsiteY1"/>
              </a:cxn>
              <a:cxn ang="0">
                <a:pos x="connsiteX2" y="connsiteY2"/>
              </a:cxn>
            </a:cxnLst>
            <a:rect l="l" t="t" r="r" b="b"/>
            <a:pathLst>
              <a:path h="232012">
                <a:moveTo>
                  <a:pt x="0" y="0"/>
                </a:moveTo>
                <a:lnTo>
                  <a:pt x="0" y="0"/>
                </a:lnTo>
                <a:lnTo>
                  <a:pt x="0" y="232012"/>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9" name="Group 198"/>
          <p:cNvGrpSpPr/>
          <p:nvPr/>
        </p:nvGrpSpPr>
        <p:grpSpPr>
          <a:xfrm>
            <a:off x="48904" y="6200632"/>
            <a:ext cx="762000" cy="249072"/>
            <a:chOff x="76200" y="6227928"/>
            <a:chExt cx="381000" cy="152400"/>
          </a:xfrm>
        </p:grpSpPr>
        <p:cxnSp>
          <p:nvCxnSpPr>
            <p:cNvPr id="128" name="Straight Connector 127"/>
            <p:cNvCxnSpPr/>
            <p:nvPr/>
          </p:nvCxnSpPr>
          <p:spPr>
            <a:xfrm>
              <a:off x="76200" y="6304128"/>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flipH="1" flipV="1">
              <a:off x="114300" y="62660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flipH="1" flipV="1">
              <a:off x="300820" y="63422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p:cNvSpPr txBox="1"/>
          <p:nvPr/>
        </p:nvSpPr>
        <p:spPr>
          <a:xfrm>
            <a:off x="6096000" y="1066800"/>
            <a:ext cx="263213"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1</a:t>
            </a:r>
          </a:p>
        </p:txBody>
      </p:sp>
      <p:sp>
        <p:nvSpPr>
          <p:cNvPr id="132" name="TextBox 131"/>
          <p:cNvSpPr txBox="1"/>
          <p:nvPr/>
        </p:nvSpPr>
        <p:spPr>
          <a:xfrm>
            <a:off x="8802240" y="1981200"/>
            <a:ext cx="341760"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10</a:t>
            </a:r>
          </a:p>
        </p:txBody>
      </p:sp>
      <p:sp>
        <p:nvSpPr>
          <p:cNvPr id="133" name="TextBox 132"/>
          <p:cNvSpPr txBox="1"/>
          <p:nvPr/>
        </p:nvSpPr>
        <p:spPr>
          <a:xfrm>
            <a:off x="8802240" y="3276600"/>
            <a:ext cx="341760"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11</a:t>
            </a:r>
          </a:p>
        </p:txBody>
      </p:sp>
      <p:sp>
        <p:nvSpPr>
          <p:cNvPr id="134" name="TextBox 133"/>
          <p:cNvSpPr txBox="1"/>
          <p:nvPr/>
        </p:nvSpPr>
        <p:spPr>
          <a:xfrm>
            <a:off x="8810200" y="41910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21</a:t>
            </a:r>
          </a:p>
        </p:txBody>
      </p:sp>
      <p:sp>
        <p:nvSpPr>
          <p:cNvPr id="135" name="TextBox 134"/>
          <p:cNvSpPr txBox="1"/>
          <p:nvPr/>
        </p:nvSpPr>
        <p:spPr>
          <a:xfrm>
            <a:off x="5754240" y="49530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22</a:t>
            </a:r>
          </a:p>
        </p:txBody>
      </p:sp>
      <p:sp>
        <p:nvSpPr>
          <p:cNvPr id="136" name="TextBox 135"/>
          <p:cNvSpPr txBox="1"/>
          <p:nvPr/>
        </p:nvSpPr>
        <p:spPr>
          <a:xfrm>
            <a:off x="5791200" y="59436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30</a:t>
            </a:r>
          </a:p>
        </p:txBody>
      </p:sp>
      <p:sp>
        <p:nvSpPr>
          <p:cNvPr id="137" name="TextBox 136"/>
          <p:cNvSpPr txBox="1"/>
          <p:nvPr/>
        </p:nvSpPr>
        <p:spPr>
          <a:xfrm>
            <a:off x="4763640" y="51054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37</a:t>
            </a:r>
          </a:p>
        </p:txBody>
      </p:sp>
      <p:sp>
        <p:nvSpPr>
          <p:cNvPr id="139" name="TextBox 138"/>
          <p:cNvSpPr txBox="1"/>
          <p:nvPr/>
        </p:nvSpPr>
        <p:spPr>
          <a:xfrm>
            <a:off x="1940256" y="5388592"/>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39</a:t>
            </a:r>
          </a:p>
        </p:txBody>
      </p:sp>
      <p:sp>
        <p:nvSpPr>
          <p:cNvPr id="140" name="TextBox 139"/>
          <p:cNvSpPr txBox="1"/>
          <p:nvPr/>
        </p:nvSpPr>
        <p:spPr>
          <a:xfrm>
            <a:off x="1948216" y="45720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40</a:t>
            </a:r>
          </a:p>
        </p:txBody>
      </p:sp>
      <p:sp>
        <p:nvSpPr>
          <p:cNvPr id="141" name="TextBox 140"/>
          <p:cNvSpPr txBox="1"/>
          <p:nvPr/>
        </p:nvSpPr>
        <p:spPr>
          <a:xfrm>
            <a:off x="4495800" y="35814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31</a:t>
            </a:r>
          </a:p>
        </p:txBody>
      </p:sp>
      <p:sp>
        <p:nvSpPr>
          <p:cNvPr id="142" name="TextBox 141"/>
          <p:cNvSpPr txBox="1"/>
          <p:nvPr/>
        </p:nvSpPr>
        <p:spPr>
          <a:xfrm>
            <a:off x="2477640" y="2833957"/>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32</a:t>
            </a:r>
          </a:p>
        </p:txBody>
      </p:sp>
      <p:sp>
        <p:nvSpPr>
          <p:cNvPr id="143" name="TextBox 142"/>
          <p:cNvSpPr txBox="1"/>
          <p:nvPr/>
        </p:nvSpPr>
        <p:spPr>
          <a:xfrm>
            <a:off x="5306704" y="2432712"/>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33</a:t>
            </a:r>
          </a:p>
        </p:txBody>
      </p:sp>
      <p:sp>
        <p:nvSpPr>
          <p:cNvPr id="144" name="TextBox 143"/>
          <p:cNvSpPr txBox="1"/>
          <p:nvPr/>
        </p:nvSpPr>
        <p:spPr>
          <a:xfrm>
            <a:off x="1846432" y="2860344"/>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34</a:t>
            </a:r>
          </a:p>
        </p:txBody>
      </p:sp>
      <p:sp>
        <p:nvSpPr>
          <p:cNvPr id="145" name="TextBox 144"/>
          <p:cNvSpPr txBox="1"/>
          <p:nvPr/>
        </p:nvSpPr>
        <p:spPr>
          <a:xfrm>
            <a:off x="801240" y="35052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35</a:t>
            </a:r>
          </a:p>
        </p:txBody>
      </p:sp>
      <p:sp>
        <p:nvSpPr>
          <p:cNvPr id="146" name="TextBox 145"/>
          <p:cNvSpPr txBox="1"/>
          <p:nvPr/>
        </p:nvSpPr>
        <p:spPr>
          <a:xfrm>
            <a:off x="1143000" y="54864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36</a:t>
            </a:r>
          </a:p>
        </p:txBody>
      </p:sp>
      <p:sp>
        <p:nvSpPr>
          <p:cNvPr id="147" name="TextBox 146"/>
          <p:cNvSpPr txBox="1"/>
          <p:nvPr/>
        </p:nvSpPr>
        <p:spPr>
          <a:xfrm>
            <a:off x="3157188" y="5050808"/>
            <a:ext cx="866456" cy="460191"/>
          </a:xfrm>
          <a:prstGeom prst="rect">
            <a:avLst/>
          </a:prstGeom>
          <a:noFill/>
        </p:spPr>
        <p:txBody>
          <a:bodyPr wrap="none" rtlCol="0">
            <a:spAutoFit/>
          </a:bodyPr>
          <a:lstStyle/>
          <a:p>
            <a:pPr algn="ctr">
              <a:lnSpc>
                <a:spcPct val="85000"/>
              </a:lnSpc>
            </a:pPr>
            <a:r>
              <a:rPr lang="en-US" sz="1400" b="1" dirty="0" smtClean="0">
                <a:latin typeface="+mn-lt"/>
              </a:rPr>
              <a:t>Resilient </a:t>
            </a:r>
          </a:p>
          <a:p>
            <a:pPr algn="ctr">
              <a:lnSpc>
                <a:spcPct val="85000"/>
              </a:lnSpc>
            </a:pPr>
            <a:r>
              <a:rPr lang="en-US" sz="1400" b="1" dirty="0" smtClean="0">
                <a:latin typeface="+mn-lt"/>
              </a:rPr>
              <a:t>Ring</a:t>
            </a:r>
          </a:p>
        </p:txBody>
      </p:sp>
      <p:grpSp>
        <p:nvGrpSpPr>
          <p:cNvPr id="148" name="Group 147"/>
          <p:cNvGrpSpPr/>
          <p:nvPr/>
        </p:nvGrpSpPr>
        <p:grpSpPr>
          <a:xfrm>
            <a:off x="5742296" y="1447800"/>
            <a:ext cx="381000" cy="304800"/>
            <a:chOff x="7953702" y="5270936"/>
            <a:chExt cx="381000" cy="304800"/>
          </a:xfrm>
        </p:grpSpPr>
        <p:sp>
          <p:nvSpPr>
            <p:cNvPr id="149" name="Rounded Rectangle 148"/>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51" name="Group 150"/>
          <p:cNvGrpSpPr/>
          <p:nvPr/>
        </p:nvGrpSpPr>
        <p:grpSpPr>
          <a:xfrm>
            <a:off x="7037696" y="1600200"/>
            <a:ext cx="381000" cy="304800"/>
            <a:chOff x="7953702" y="5270936"/>
            <a:chExt cx="381000" cy="304800"/>
          </a:xfrm>
        </p:grpSpPr>
        <p:sp>
          <p:nvSpPr>
            <p:cNvPr id="152" name="Rounded Rectangle 151"/>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54" name="Group 153"/>
          <p:cNvGrpSpPr/>
          <p:nvPr/>
        </p:nvGrpSpPr>
        <p:grpSpPr>
          <a:xfrm>
            <a:off x="8458200" y="2438400"/>
            <a:ext cx="381000" cy="304800"/>
            <a:chOff x="7953702" y="5270936"/>
            <a:chExt cx="381000" cy="304800"/>
          </a:xfrm>
        </p:grpSpPr>
        <p:sp>
          <p:nvSpPr>
            <p:cNvPr id="155" name="Rounded Rectangle 154"/>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57" name="Group 156"/>
          <p:cNvGrpSpPr/>
          <p:nvPr/>
        </p:nvGrpSpPr>
        <p:grpSpPr>
          <a:xfrm>
            <a:off x="4648200" y="2626056"/>
            <a:ext cx="685800" cy="345744"/>
            <a:chOff x="7953702" y="5270936"/>
            <a:chExt cx="381000" cy="304800"/>
          </a:xfrm>
        </p:grpSpPr>
        <p:sp>
          <p:nvSpPr>
            <p:cNvPr id="158" name="Rounded Rectangle 157"/>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60" name="Group 159"/>
          <p:cNvGrpSpPr/>
          <p:nvPr/>
        </p:nvGrpSpPr>
        <p:grpSpPr>
          <a:xfrm>
            <a:off x="3124200" y="2667000"/>
            <a:ext cx="685800" cy="345744"/>
            <a:chOff x="7953702" y="5270936"/>
            <a:chExt cx="381000" cy="304800"/>
          </a:xfrm>
        </p:grpSpPr>
        <p:sp>
          <p:nvSpPr>
            <p:cNvPr id="161" name="Rounded Rectangle 160"/>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63" name="Group 162"/>
          <p:cNvGrpSpPr/>
          <p:nvPr/>
        </p:nvGrpSpPr>
        <p:grpSpPr>
          <a:xfrm>
            <a:off x="3755408" y="4185312"/>
            <a:ext cx="838200" cy="462888"/>
            <a:chOff x="7953702" y="5270936"/>
            <a:chExt cx="381000" cy="304800"/>
          </a:xfrm>
        </p:grpSpPr>
        <p:sp>
          <p:nvSpPr>
            <p:cNvPr id="164" name="Rounded Rectangle 163"/>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1"/>
              <a:endParaRPr lang="en-US"/>
            </a:p>
          </p:txBody>
        </p:sp>
        <p:sp>
          <p:nvSpPr>
            <p:cNvPr id="165" name="Text Box 7"/>
            <p:cNvSpPr txBox="1">
              <a:spLocks noChangeArrowheads="1"/>
            </p:cNvSpPr>
            <p:nvPr/>
          </p:nvSpPr>
          <p:spPr bwMode="auto">
            <a:xfrm flipH="1">
              <a:off x="7953702" y="5380043"/>
              <a:ext cx="381000" cy="84639"/>
            </a:xfrm>
            <a:prstGeom prst="rect">
              <a:avLst/>
            </a:prstGeom>
            <a:noFill/>
            <a:ln w="9525">
              <a:noFill/>
              <a:miter lim="800000"/>
              <a:headEnd/>
              <a:tailEnd/>
            </a:ln>
          </p:spPr>
          <p:txBody>
            <a:bodyPr wrap="square" lIns="0" tIns="0" rIns="0" bIns="0" anchor="ctr" anchorCtr="1">
              <a:spAutoFit/>
            </a:bodyPr>
            <a:lstStyle/>
            <a:p>
              <a:pPr algn="r" rtl="1"/>
              <a:r>
                <a:rPr lang="en-US" sz="1100" b="1" dirty="0" smtClean="0">
                  <a:latin typeface="Arial" charset="0"/>
                  <a:cs typeface="Arial" charset="0"/>
                </a:rPr>
                <a:t>?</a:t>
              </a:r>
              <a:endParaRPr lang="en-US" sz="1100" b="1" dirty="0">
                <a:latin typeface="Arial" charset="0"/>
                <a:cs typeface="Arial" charset="0"/>
              </a:endParaRPr>
            </a:p>
          </p:txBody>
        </p:sp>
      </p:grpSp>
      <p:grpSp>
        <p:nvGrpSpPr>
          <p:cNvPr id="166" name="Group 165"/>
          <p:cNvGrpSpPr/>
          <p:nvPr/>
        </p:nvGrpSpPr>
        <p:grpSpPr>
          <a:xfrm>
            <a:off x="7473288" y="3725840"/>
            <a:ext cx="492456" cy="304800"/>
            <a:chOff x="7953702" y="5270936"/>
            <a:chExt cx="381000" cy="304800"/>
          </a:xfrm>
        </p:grpSpPr>
        <p:sp>
          <p:nvSpPr>
            <p:cNvPr id="167" name="Rounded Rectangle 166"/>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69" name="Group 168"/>
          <p:cNvGrpSpPr/>
          <p:nvPr/>
        </p:nvGrpSpPr>
        <p:grpSpPr>
          <a:xfrm>
            <a:off x="7467600" y="4585648"/>
            <a:ext cx="492456" cy="304800"/>
            <a:chOff x="7953702" y="5270936"/>
            <a:chExt cx="381000" cy="304800"/>
          </a:xfrm>
        </p:grpSpPr>
        <p:sp>
          <p:nvSpPr>
            <p:cNvPr id="170" name="Rounded Rectangle 169"/>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72" name="Group 171"/>
          <p:cNvGrpSpPr/>
          <p:nvPr/>
        </p:nvGrpSpPr>
        <p:grpSpPr>
          <a:xfrm>
            <a:off x="5943600" y="5320352"/>
            <a:ext cx="492456" cy="304800"/>
            <a:chOff x="7953702" y="5270936"/>
            <a:chExt cx="381000" cy="304800"/>
          </a:xfrm>
        </p:grpSpPr>
        <p:sp>
          <p:nvSpPr>
            <p:cNvPr id="173" name="Rounded Rectangle 172"/>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75" name="Group 174"/>
          <p:cNvGrpSpPr/>
          <p:nvPr/>
        </p:nvGrpSpPr>
        <p:grpSpPr>
          <a:xfrm>
            <a:off x="5943600" y="6248400"/>
            <a:ext cx="492456" cy="304800"/>
            <a:chOff x="7953702" y="5270936"/>
            <a:chExt cx="381000" cy="304800"/>
          </a:xfrm>
        </p:grpSpPr>
        <p:sp>
          <p:nvSpPr>
            <p:cNvPr id="176" name="Rounded Rectangle 175"/>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78" name="Group 177"/>
          <p:cNvGrpSpPr/>
          <p:nvPr/>
        </p:nvGrpSpPr>
        <p:grpSpPr>
          <a:xfrm>
            <a:off x="4079544" y="5181600"/>
            <a:ext cx="492456" cy="304800"/>
            <a:chOff x="7953702" y="5270936"/>
            <a:chExt cx="381000" cy="304800"/>
          </a:xfrm>
        </p:grpSpPr>
        <p:sp>
          <p:nvSpPr>
            <p:cNvPr id="179" name="Rounded Rectangle 178"/>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81" name="Group 180"/>
          <p:cNvGrpSpPr/>
          <p:nvPr/>
        </p:nvGrpSpPr>
        <p:grpSpPr>
          <a:xfrm>
            <a:off x="2667000" y="4724400"/>
            <a:ext cx="492456" cy="304800"/>
            <a:chOff x="7953702" y="5270936"/>
            <a:chExt cx="381000" cy="304800"/>
          </a:xfrm>
        </p:grpSpPr>
        <p:sp>
          <p:nvSpPr>
            <p:cNvPr id="182" name="Rounded Rectangle 181"/>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84" name="Group 183"/>
          <p:cNvGrpSpPr/>
          <p:nvPr/>
        </p:nvGrpSpPr>
        <p:grpSpPr>
          <a:xfrm>
            <a:off x="2707944" y="5562600"/>
            <a:ext cx="492456" cy="304800"/>
            <a:chOff x="7953702" y="5270936"/>
            <a:chExt cx="381000" cy="304800"/>
          </a:xfrm>
        </p:grpSpPr>
        <p:sp>
          <p:nvSpPr>
            <p:cNvPr id="185" name="Rounded Rectangle 184"/>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87" name="Group 186"/>
          <p:cNvGrpSpPr/>
          <p:nvPr/>
        </p:nvGrpSpPr>
        <p:grpSpPr>
          <a:xfrm>
            <a:off x="1551296" y="2631744"/>
            <a:ext cx="492456" cy="304800"/>
            <a:chOff x="7953702" y="5270936"/>
            <a:chExt cx="381000" cy="304800"/>
          </a:xfrm>
        </p:grpSpPr>
        <p:sp>
          <p:nvSpPr>
            <p:cNvPr id="188" name="Rounded Rectangle 187"/>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90" name="Group 189"/>
          <p:cNvGrpSpPr/>
          <p:nvPr/>
        </p:nvGrpSpPr>
        <p:grpSpPr>
          <a:xfrm>
            <a:off x="296840" y="3698544"/>
            <a:ext cx="492456" cy="304800"/>
            <a:chOff x="7953702" y="5270936"/>
            <a:chExt cx="381000" cy="304800"/>
          </a:xfrm>
        </p:grpSpPr>
        <p:sp>
          <p:nvSpPr>
            <p:cNvPr id="191" name="Rounded Rectangle 190"/>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93" name="Group 192"/>
          <p:cNvGrpSpPr/>
          <p:nvPr/>
        </p:nvGrpSpPr>
        <p:grpSpPr>
          <a:xfrm>
            <a:off x="163776" y="5589896"/>
            <a:ext cx="783608" cy="582304"/>
            <a:chOff x="7953702" y="5270936"/>
            <a:chExt cx="381000" cy="304800"/>
          </a:xfrm>
        </p:grpSpPr>
        <p:sp>
          <p:nvSpPr>
            <p:cNvPr id="194" name="Rounded Rectangle 193"/>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196" name="Group 195"/>
          <p:cNvGrpSpPr/>
          <p:nvPr/>
        </p:nvGrpSpPr>
        <p:grpSpPr>
          <a:xfrm>
            <a:off x="3581400" y="5867400"/>
            <a:ext cx="492456" cy="304800"/>
            <a:chOff x="7953702" y="5270936"/>
            <a:chExt cx="381000" cy="304800"/>
          </a:xfrm>
        </p:grpSpPr>
        <p:sp>
          <p:nvSpPr>
            <p:cNvPr id="197" name="Rounded Rectangle 196"/>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grpSp>
        <p:nvGrpSpPr>
          <p:cNvPr id="208" name="Group 207"/>
          <p:cNvGrpSpPr/>
          <p:nvPr/>
        </p:nvGrpSpPr>
        <p:grpSpPr>
          <a:xfrm>
            <a:off x="5742296" y="1219201"/>
            <a:ext cx="381000" cy="228599"/>
            <a:chOff x="6553200" y="1143001"/>
            <a:chExt cx="381000" cy="228599"/>
          </a:xfrm>
        </p:grpSpPr>
        <p:grpSp>
          <p:nvGrpSpPr>
            <p:cNvPr id="200" name="Group 199"/>
            <p:cNvGrpSpPr/>
            <p:nvPr/>
          </p:nvGrpSpPr>
          <p:grpSpPr>
            <a:xfrm rot="10800000">
              <a:off x="6553200" y="1143001"/>
              <a:ext cx="381000" cy="152400"/>
              <a:chOff x="76200" y="6227928"/>
              <a:chExt cx="381000" cy="152400"/>
            </a:xfrm>
          </p:grpSpPr>
          <p:cxnSp>
            <p:nvCxnSpPr>
              <p:cNvPr id="201" name="Straight Connector 200"/>
              <p:cNvCxnSpPr/>
              <p:nvPr/>
            </p:nvCxnSpPr>
            <p:spPr>
              <a:xfrm>
                <a:off x="76200" y="6304128"/>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flipH="1" flipV="1">
                <a:off x="114300" y="62660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flipH="1" flipV="1">
                <a:off x="300820" y="63422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 name="Straight Connector 204"/>
            <p:cNvCxnSpPr/>
            <p:nvPr/>
          </p:nvCxnSpPr>
          <p:spPr>
            <a:xfrm rot="5400000">
              <a:off x="6691952" y="1295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7010400" y="1344305"/>
            <a:ext cx="381000" cy="228599"/>
            <a:chOff x="6553200" y="1143001"/>
            <a:chExt cx="381000" cy="228599"/>
          </a:xfrm>
        </p:grpSpPr>
        <p:grpSp>
          <p:nvGrpSpPr>
            <p:cNvPr id="210" name="Group 209"/>
            <p:cNvGrpSpPr/>
            <p:nvPr/>
          </p:nvGrpSpPr>
          <p:grpSpPr>
            <a:xfrm rot="10800000">
              <a:off x="6553200" y="1143001"/>
              <a:ext cx="381000" cy="152400"/>
              <a:chOff x="76200" y="6227928"/>
              <a:chExt cx="381000" cy="152400"/>
            </a:xfrm>
          </p:grpSpPr>
          <p:cxnSp>
            <p:nvCxnSpPr>
              <p:cNvPr id="212" name="Straight Connector 211"/>
              <p:cNvCxnSpPr/>
              <p:nvPr/>
            </p:nvCxnSpPr>
            <p:spPr>
              <a:xfrm>
                <a:off x="76200" y="6304128"/>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flipH="1" flipV="1">
                <a:off x="114300" y="62660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5400000" flipH="1" flipV="1">
                <a:off x="300820" y="63422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p:nvCxnSpPr>
          <p:spPr>
            <a:xfrm rot="5400000">
              <a:off x="6691952" y="1295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8382000" y="2209800"/>
            <a:ext cx="381000" cy="228599"/>
            <a:chOff x="6553200" y="1143001"/>
            <a:chExt cx="381000" cy="228599"/>
          </a:xfrm>
        </p:grpSpPr>
        <p:grpSp>
          <p:nvGrpSpPr>
            <p:cNvPr id="216" name="Group 215"/>
            <p:cNvGrpSpPr/>
            <p:nvPr/>
          </p:nvGrpSpPr>
          <p:grpSpPr>
            <a:xfrm rot="10800000">
              <a:off x="6553200" y="1143001"/>
              <a:ext cx="381000" cy="152400"/>
              <a:chOff x="76200" y="6227928"/>
              <a:chExt cx="381000" cy="152400"/>
            </a:xfrm>
          </p:grpSpPr>
          <p:cxnSp>
            <p:nvCxnSpPr>
              <p:cNvPr id="218" name="Straight Connector 217"/>
              <p:cNvCxnSpPr/>
              <p:nvPr/>
            </p:nvCxnSpPr>
            <p:spPr>
              <a:xfrm>
                <a:off x="76200" y="6304128"/>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114300" y="62660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flipH="1" flipV="1">
                <a:off x="300820" y="63422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7" name="Straight Connector 216"/>
            <p:cNvCxnSpPr/>
            <p:nvPr/>
          </p:nvCxnSpPr>
          <p:spPr>
            <a:xfrm rot="5400000">
              <a:off x="6691952" y="1295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1" name="Freeform 1311"/>
          <p:cNvSpPr>
            <a:spLocks noChangeAspect="1"/>
          </p:cNvSpPr>
          <p:nvPr/>
        </p:nvSpPr>
        <p:spPr bwMode="auto">
          <a:xfrm rot="21471145" flipH="1">
            <a:off x="6024411" y="2529662"/>
            <a:ext cx="808738" cy="261232"/>
          </a:xfrm>
          <a:custGeom>
            <a:avLst/>
            <a:gdLst>
              <a:gd name="T0" fmla="*/ 0 w 258"/>
              <a:gd name="T1" fmla="*/ 0 h 463"/>
              <a:gd name="T2" fmla="*/ 11228 w 258"/>
              <a:gd name="T3" fmla="*/ 0 h 463"/>
              <a:gd name="T4" fmla="*/ 9733 w 258"/>
              <a:gd name="T5" fmla="*/ 0 h 463"/>
              <a:gd name="T6" fmla="*/ 19415 w 258"/>
              <a:gd name="T7" fmla="*/ 0 h 463"/>
              <a:gd name="T8" fmla="*/ 0 60000 65536"/>
              <a:gd name="T9" fmla="*/ 0 60000 65536"/>
              <a:gd name="T10" fmla="*/ 0 60000 65536"/>
              <a:gd name="T11" fmla="*/ 0 60000 65536"/>
              <a:gd name="T12" fmla="*/ 0 w 258"/>
              <a:gd name="T13" fmla="*/ 0 h 463"/>
              <a:gd name="T14" fmla="*/ 258 w 258"/>
              <a:gd name="T15" fmla="*/ 463 h 463"/>
            </a:gdLst>
            <a:ahLst/>
            <a:cxnLst>
              <a:cxn ang="T8">
                <a:pos x="T0" y="T1"/>
              </a:cxn>
              <a:cxn ang="T9">
                <a:pos x="T2" y="T3"/>
              </a:cxn>
              <a:cxn ang="T10">
                <a:pos x="T4" y="T5"/>
              </a:cxn>
              <a:cxn ang="T11">
                <a:pos x="T6" y="T7"/>
              </a:cxn>
            </a:cxnLst>
            <a:rect l="T12" t="T13" r="T14" b="T15"/>
            <a:pathLst>
              <a:path w="258" h="463">
                <a:moveTo>
                  <a:pt x="0" y="0"/>
                </a:moveTo>
                <a:lnTo>
                  <a:pt x="149" y="317"/>
                </a:lnTo>
                <a:lnTo>
                  <a:pt x="129" y="178"/>
                </a:lnTo>
                <a:lnTo>
                  <a:pt x="258" y="463"/>
                </a:lnTo>
              </a:path>
            </a:pathLst>
          </a:cu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4" name="TextBox 203"/>
          <p:cNvSpPr txBox="1"/>
          <p:nvPr/>
        </p:nvSpPr>
        <p:spPr>
          <a:xfrm>
            <a:off x="3899848" y="6183576"/>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rPr>
              <a:t>38</a:t>
            </a:r>
            <a:endParaRPr lang="en-US" sz="1200" b="1" dirty="0" smtClean="0">
              <a:solidFill>
                <a:srgbClr val="FF0000"/>
              </a:solidFill>
              <a:latin typeface="+mn-lt"/>
            </a:endParaRPr>
          </a:p>
        </p:txBody>
      </p:sp>
      <p:sp>
        <p:nvSpPr>
          <p:cNvPr id="206" name="Freeform 1311"/>
          <p:cNvSpPr>
            <a:spLocks noChangeAspect="1"/>
          </p:cNvSpPr>
          <p:nvPr/>
        </p:nvSpPr>
        <p:spPr bwMode="auto">
          <a:xfrm rot="801345" flipH="1">
            <a:off x="6253010" y="2758261"/>
            <a:ext cx="808738" cy="261232"/>
          </a:xfrm>
          <a:custGeom>
            <a:avLst/>
            <a:gdLst>
              <a:gd name="T0" fmla="*/ 0 w 258"/>
              <a:gd name="T1" fmla="*/ 0 h 463"/>
              <a:gd name="T2" fmla="*/ 11228 w 258"/>
              <a:gd name="T3" fmla="*/ 0 h 463"/>
              <a:gd name="T4" fmla="*/ 9733 w 258"/>
              <a:gd name="T5" fmla="*/ 0 h 463"/>
              <a:gd name="T6" fmla="*/ 19415 w 258"/>
              <a:gd name="T7" fmla="*/ 0 h 463"/>
              <a:gd name="T8" fmla="*/ 0 60000 65536"/>
              <a:gd name="T9" fmla="*/ 0 60000 65536"/>
              <a:gd name="T10" fmla="*/ 0 60000 65536"/>
              <a:gd name="T11" fmla="*/ 0 60000 65536"/>
              <a:gd name="T12" fmla="*/ 0 w 258"/>
              <a:gd name="T13" fmla="*/ 0 h 463"/>
              <a:gd name="T14" fmla="*/ 258 w 258"/>
              <a:gd name="T15" fmla="*/ 463 h 463"/>
            </a:gdLst>
            <a:ahLst/>
            <a:cxnLst>
              <a:cxn ang="T8">
                <a:pos x="T0" y="T1"/>
              </a:cxn>
              <a:cxn ang="T9">
                <a:pos x="T2" y="T3"/>
              </a:cxn>
              <a:cxn ang="T10">
                <a:pos x="T4" y="T5"/>
              </a:cxn>
              <a:cxn ang="T11">
                <a:pos x="T6" y="T7"/>
              </a:cxn>
            </a:cxnLst>
            <a:rect l="T12" t="T13" r="T14" b="T15"/>
            <a:pathLst>
              <a:path w="258" h="463">
                <a:moveTo>
                  <a:pt x="0" y="0"/>
                </a:moveTo>
                <a:lnTo>
                  <a:pt x="149" y="317"/>
                </a:lnTo>
                <a:lnTo>
                  <a:pt x="129" y="178"/>
                </a:lnTo>
                <a:lnTo>
                  <a:pt x="258" y="463"/>
                </a:lnTo>
              </a:path>
            </a:pathLst>
          </a:custGeom>
          <a:noFill/>
          <a:ln w="12700">
            <a:solidFill>
              <a:schemeClr val="tx1"/>
            </a:solidFill>
            <a:round/>
            <a:headEnd/>
            <a:tailEnd/>
          </a:ln>
        </p:spPr>
        <p:txBody>
          <a:bodyPr lIns="91379" tIns="45690" rIns="91379" bIns="45690" anchor="ctr" anchorCtr="0">
            <a:noAutofit/>
          </a:bodyPr>
          <a:lstStyle/>
          <a:p>
            <a:pPr algn="ctr"/>
            <a:endParaRPr lang="en-US" dirty="0">
              <a:latin typeface="+mn-lt"/>
            </a:endParaRPr>
          </a:p>
        </p:txBody>
      </p:sp>
      <p:sp>
        <p:nvSpPr>
          <p:cNvPr id="207" name="TextBox 206"/>
          <p:cNvSpPr txBox="1"/>
          <p:nvPr/>
        </p:nvSpPr>
        <p:spPr>
          <a:xfrm>
            <a:off x="7467600" y="1143000"/>
            <a:ext cx="263213"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2</a:t>
            </a:r>
          </a:p>
        </p:txBody>
      </p:sp>
      <p:sp>
        <p:nvSpPr>
          <p:cNvPr id="222" name="Arc 221"/>
          <p:cNvSpPr/>
          <p:nvPr/>
        </p:nvSpPr>
        <p:spPr>
          <a:xfrm rot="20363765">
            <a:off x="7696200" y="1371600"/>
            <a:ext cx="914400" cy="914400"/>
          </a:xfrm>
          <a:prstGeom prst="arc">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3" name="Group 222"/>
          <p:cNvGrpSpPr/>
          <p:nvPr/>
        </p:nvGrpSpPr>
        <p:grpSpPr>
          <a:xfrm>
            <a:off x="3810000" y="3352800"/>
            <a:ext cx="685800" cy="345744"/>
            <a:chOff x="7953702" y="5270936"/>
            <a:chExt cx="381000" cy="304800"/>
          </a:xfrm>
        </p:grpSpPr>
        <p:sp>
          <p:nvSpPr>
            <p:cNvPr id="224" name="Rounded Rectangle 223"/>
            <p:cNvSpPr/>
            <p:nvPr/>
          </p:nvSpPr>
          <p:spPr>
            <a:xfrm>
              <a:off x="7979546" y="5270936"/>
              <a:ext cx="304800" cy="3048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Text Box 7"/>
            <p:cNvSpPr txBox="1">
              <a:spLocks noChangeArrowheads="1"/>
            </p:cNvSpPr>
            <p:nvPr/>
          </p:nvSpPr>
          <p:spPr bwMode="auto">
            <a:xfrm flipH="1">
              <a:off x="7953702" y="5337724"/>
              <a:ext cx="381000" cy="169277"/>
            </a:xfrm>
            <a:prstGeom prst="rect">
              <a:avLst/>
            </a:prstGeom>
            <a:noFill/>
            <a:ln w="9525">
              <a:noFill/>
              <a:miter lim="800000"/>
              <a:headEnd/>
              <a:tailEnd/>
            </a:ln>
          </p:spPr>
          <p:txBody>
            <a:bodyPr wrap="square" lIns="0" tIns="0" rIns="0" bIns="0" anchor="ctr" anchorCtr="1">
              <a:spAutoFit/>
            </a:bodyPr>
            <a:lstStyle/>
            <a:p>
              <a:r>
                <a:rPr lang="en-US" sz="1100" b="1" dirty="0" smtClean="0">
                  <a:latin typeface="Arial" charset="0"/>
                  <a:cs typeface="Arial" charset="0"/>
                </a:rPr>
                <a:t>?</a:t>
              </a:r>
              <a:endParaRPr lang="en-US" sz="1100" b="1" dirty="0">
                <a:latin typeface="Arial" charset="0"/>
                <a:cs typeface="Arial" charset="0"/>
              </a:endParaRPr>
            </a:p>
          </p:txBody>
        </p:sp>
      </p:grpSp>
      <p:sp>
        <p:nvSpPr>
          <p:cNvPr id="226" name="Rectangle 225"/>
          <p:cNvSpPr/>
          <p:nvPr/>
        </p:nvSpPr>
        <p:spPr>
          <a:xfrm>
            <a:off x="535672" y="6449704"/>
            <a:ext cx="533400" cy="228600"/>
          </a:xfrm>
          <a:prstGeom prst="rect">
            <a:avLst/>
          </a:prstGeom>
          <a:solidFill>
            <a:schemeClr val="bg1">
              <a:lumMod val="6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609600" y="6400800"/>
            <a:ext cx="1447800" cy="381386"/>
          </a:xfrm>
          <a:prstGeom prst="rect">
            <a:avLst/>
          </a:prstGeom>
          <a:noFill/>
        </p:spPr>
        <p:txBody>
          <a:bodyPr wrap="square" rtlCol="0">
            <a:spAutoFit/>
          </a:bodyPr>
          <a:lstStyle/>
          <a:p>
            <a:pPr algn="ctr">
              <a:lnSpc>
                <a:spcPct val="85000"/>
              </a:lnSpc>
            </a:pPr>
            <a:r>
              <a:rPr lang="en-US" sz="1100" b="1" dirty="0" smtClean="0">
                <a:latin typeface="+mn-lt"/>
              </a:rPr>
              <a:t>SCADA</a:t>
            </a:r>
          </a:p>
          <a:p>
            <a:pPr algn="ctr">
              <a:lnSpc>
                <a:spcPct val="85000"/>
              </a:lnSpc>
            </a:pPr>
            <a:r>
              <a:rPr lang="en-US" sz="1100" b="1" dirty="0" smtClean="0">
                <a:latin typeface="+mn-lt"/>
              </a:rPr>
              <a:t> Server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ounded Rectangle 184"/>
          <p:cNvSpPr/>
          <p:nvPr/>
        </p:nvSpPr>
        <p:spPr>
          <a:xfrm>
            <a:off x="5029200" y="1752600"/>
            <a:ext cx="1981200" cy="1564944"/>
          </a:xfrm>
          <a:prstGeom prst="roundRect">
            <a:avLst/>
          </a:prstGeom>
          <a:solidFill>
            <a:srgbClr val="F294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2286000" y="1717344"/>
            <a:ext cx="1981200" cy="1564944"/>
          </a:xfrm>
          <a:prstGeom prst="roundRect">
            <a:avLst/>
          </a:prstGeom>
          <a:solidFill>
            <a:srgbClr val="F294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hape 223"/>
          <p:cNvCxnSpPr/>
          <p:nvPr/>
        </p:nvCxnSpPr>
        <p:spPr>
          <a:xfrm rot="16200000" flipH="1">
            <a:off x="5029199" y="5181601"/>
            <a:ext cx="533402" cy="533400"/>
          </a:xfrm>
          <a:prstGeom prst="bentConnector3">
            <a:avLst>
              <a:gd name="adj1" fmla="val 50000"/>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cxnSp>
        <p:nvCxnSpPr>
          <p:cNvPr id="192" name="Shape 223"/>
          <p:cNvCxnSpPr/>
          <p:nvPr/>
        </p:nvCxnSpPr>
        <p:spPr>
          <a:xfrm rot="5400000">
            <a:off x="4409052" y="5258937"/>
            <a:ext cx="595953" cy="304800"/>
          </a:xfrm>
          <a:prstGeom prst="bentConnector3">
            <a:avLst>
              <a:gd name="adj1" fmla="val -7252"/>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cxnSp>
        <p:nvCxnSpPr>
          <p:cNvPr id="177" name="Shape 223"/>
          <p:cNvCxnSpPr/>
          <p:nvPr/>
        </p:nvCxnSpPr>
        <p:spPr>
          <a:xfrm rot="5400000">
            <a:off x="3848356" y="5250976"/>
            <a:ext cx="595953" cy="304800"/>
          </a:xfrm>
          <a:prstGeom prst="bentConnector3">
            <a:avLst>
              <a:gd name="adj1" fmla="val 63740"/>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cxnSp>
        <p:nvCxnSpPr>
          <p:cNvPr id="141" name="Shape 223"/>
          <p:cNvCxnSpPr/>
          <p:nvPr/>
        </p:nvCxnSpPr>
        <p:spPr>
          <a:xfrm rot="10800000" flipV="1">
            <a:off x="1403132" y="4907845"/>
            <a:ext cx="2514600" cy="434713"/>
          </a:xfrm>
          <a:prstGeom prst="bentConnector3">
            <a:avLst>
              <a:gd name="adj1" fmla="val 47756"/>
            </a:avLst>
          </a:prstGeom>
          <a:ln>
            <a:prstDash val="dash"/>
          </a:ln>
        </p:spPr>
        <p:style>
          <a:lnRef idx="3">
            <a:schemeClr val="accent4"/>
          </a:lnRef>
          <a:fillRef idx="0">
            <a:schemeClr val="accent4"/>
          </a:fillRef>
          <a:effectRef idx="2">
            <a:schemeClr val="accent4"/>
          </a:effectRef>
          <a:fontRef idx="minor">
            <a:schemeClr val="tx1"/>
          </a:fontRef>
        </p:style>
      </p:cxnSp>
      <p:sp>
        <p:nvSpPr>
          <p:cNvPr id="118" name="Freeform 117"/>
          <p:cNvSpPr/>
          <p:nvPr/>
        </p:nvSpPr>
        <p:spPr>
          <a:xfrm>
            <a:off x="5053236" y="2938071"/>
            <a:ext cx="959371" cy="1573967"/>
          </a:xfrm>
          <a:custGeom>
            <a:avLst/>
            <a:gdLst>
              <a:gd name="connsiteX0" fmla="*/ 959371 w 959371"/>
              <a:gd name="connsiteY0" fmla="*/ 0 h 1573967"/>
              <a:gd name="connsiteX1" fmla="*/ 689548 w 959371"/>
              <a:gd name="connsiteY1" fmla="*/ 0 h 1573967"/>
              <a:gd name="connsiteX2" fmla="*/ 674558 w 959371"/>
              <a:gd name="connsiteY2" fmla="*/ 1573967 h 1573967"/>
              <a:gd name="connsiteX3" fmla="*/ 0 w 959371"/>
              <a:gd name="connsiteY3" fmla="*/ 1573967 h 1573967"/>
            </a:gdLst>
            <a:ahLst/>
            <a:cxnLst>
              <a:cxn ang="0">
                <a:pos x="connsiteX0" y="connsiteY0"/>
              </a:cxn>
              <a:cxn ang="0">
                <a:pos x="connsiteX1" y="connsiteY1"/>
              </a:cxn>
              <a:cxn ang="0">
                <a:pos x="connsiteX2" y="connsiteY2"/>
              </a:cxn>
              <a:cxn ang="0">
                <a:pos x="connsiteX3" y="connsiteY3"/>
              </a:cxn>
            </a:cxnLst>
            <a:rect l="l" t="t" r="r" b="b"/>
            <a:pathLst>
              <a:path w="959371" h="1573967">
                <a:moveTo>
                  <a:pt x="959371" y="0"/>
                </a:moveTo>
                <a:lnTo>
                  <a:pt x="689548" y="0"/>
                </a:lnTo>
                <a:lnTo>
                  <a:pt x="674558" y="1573967"/>
                </a:lnTo>
                <a:lnTo>
                  <a:pt x="0" y="1573967"/>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9" name="Group 8"/>
          <p:cNvGrpSpPr/>
          <p:nvPr/>
        </p:nvGrpSpPr>
        <p:grpSpPr>
          <a:xfrm>
            <a:off x="3886502" y="1870932"/>
            <a:ext cx="1447800" cy="1371600"/>
            <a:chOff x="3733800" y="1066800"/>
            <a:chExt cx="1566862" cy="1566862"/>
          </a:xfrm>
        </p:grpSpPr>
        <p:sp>
          <p:nvSpPr>
            <p:cNvPr id="4" name="AutoShape 31"/>
            <p:cNvSpPr>
              <a:spLocks noChangeArrowheads="1"/>
            </p:cNvSpPr>
            <p:nvPr/>
          </p:nvSpPr>
          <p:spPr bwMode="auto">
            <a:xfrm>
              <a:off x="3733800" y="1066800"/>
              <a:ext cx="1566862" cy="1566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dirty="0"/>
            </a:p>
          </p:txBody>
        </p:sp>
        <p:sp>
          <p:nvSpPr>
            <p:cNvPr id="5" name="Text Box 9"/>
            <p:cNvSpPr txBox="1">
              <a:spLocks noChangeArrowheads="1"/>
            </p:cNvSpPr>
            <p:nvPr/>
          </p:nvSpPr>
          <p:spPr bwMode="auto">
            <a:xfrm>
              <a:off x="3868736" y="1750309"/>
              <a:ext cx="1285876" cy="210955"/>
            </a:xfrm>
            <a:prstGeom prst="rect">
              <a:avLst/>
            </a:prstGeom>
            <a:noFill/>
            <a:ln w="9525">
              <a:noFill/>
              <a:miter lim="800000"/>
              <a:headEnd/>
              <a:tailEnd/>
            </a:ln>
          </p:spPr>
          <p:txBody>
            <a:bodyPr lIns="0" tIns="0" rIns="0" bIns="0" anchor="ctr" anchorCtr="1">
              <a:spAutoFit/>
            </a:bodyPr>
            <a:lstStyle/>
            <a:p>
              <a:pPr algn="ctr"/>
              <a:r>
                <a:rPr lang="en-US" sz="1200" dirty="0" smtClean="0">
                  <a:latin typeface="Arial" charset="0"/>
                  <a:cs typeface="Arial" charset="0"/>
                </a:rPr>
                <a:t>SDH Network </a:t>
              </a:r>
              <a:endParaRPr lang="en-US" sz="1200" dirty="0">
                <a:latin typeface="Arial" charset="0"/>
                <a:cs typeface="Arial" charset="0"/>
              </a:endParaRPr>
            </a:p>
          </p:txBody>
        </p:sp>
      </p:grpSp>
      <p:cxnSp>
        <p:nvCxnSpPr>
          <p:cNvPr id="16" name="Straight Connector 15"/>
          <p:cNvCxnSpPr/>
          <p:nvPr/>
        </p:nvCxnSpPr>
        <p:spPr>
          <a:xfrm>
            <a:off x="8229902" y="835700"/>
            <a:ext cx="30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8229902" y="988100"/>
            <a:ext cx="381000" cy="228600"/>
            <a:chOff x="6705600" y="4616970"/>
            <a:chExt cx="381000" cy="228600"/>
          </a:xfrm>
        </p:grpSpPr>
        <p:cxnSp>
          <p:nvCxnSpPr>
            <p:cNvPr id="13" name="Straight Connector 12"/>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Rounded Rectangle 10"/>
          <p:cNvSpPr/>
          <p:nvPr/>
        </p:nvSpPr>
        <p:spPr>
          <a:xfrm>
            <a:off x="7772702" y="577120"/>
            <a:ext cx="457200" cy="8369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4" name="TextBox 23"/>
          <p:cNvSpPr txBox="1"/>
          <p:nvPr/>
        </p:nvSpPr>
        <p:spPr>
          <a:xfrm>
            <a:off x="1600200" y="762000"/>
            <a:ext cx="993100" cy="261610"/>
          </a:xfrm>
          <a:prstGeom prst="rect">
            <a:avLst/>
          </a:prstGeom>
          <a:noFill/>
        </p:spPr>
        <p:txBody>
          <a:bodyPr wrap="square" rtlCol="0">
            <a:spAutoFit/>
          </a:bodyPr>
          <a:lstStyle/>
          <a:p>
            <a:pPr algn="ctr"/>
            <a:r>
              <a:rPr lang="en-US" sz="1100" dirty="0" smtClean="0">
                <a:solidFill>
                  <a:srgbClr val="FF0000"/>
                </a:solidFill>
              </a:rPr>
              <a:t>nx2w/ 2.5km</a:t>
            </a:r>
            <a:endParaRPr lang="en-US" sz="1100" dirty="0">
              <a:solidFill>
                <a:srgbClr val="FF0000"/>
              </a:solidFill>
            </a:endParaRPr>
          </a:p>
        </p:txBody>
      </p:sp>
      <p:sp>
        <p:nvSpPr>
          <p:cNvPr id="25" name="TextBox 24"/>
          <p:cNvSpPr txBox="1"/>
          <p:nvPr/>
        </p:nvSpPr>
        <p:spPr>
          <a:xfrm>
            <a:off x="8473492" y="654570"/>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26" name="TextBox 25"/>
          <p:cNvSpPr txBox="1"/>
          <p:nvPr/>
        </p:nvSpPr>
        <p:spPr>
          <a:xfrm>
            <a:off x="8473492" y="955090"/>
            <a:ext cx="702040" cy="261610"/>
          </a:xfrm>
          <a:prstGeom prst="rect">
            <a:avLst/>
          </a:prstGeom>
          <a:noFill/>
        </p:spPr>
        <p:txBody>
          <a:bodyPr wrap="square" rtlCol="0">
            <a:spAutoFit/>
          </a:bodyPr>
          <a:lstStyle/>
          <a:p>
            <a:pPr algn="ctr"/>
            <a:r>
              <a:rPr lang="en-US" sz="1100" dirty="0" smtClean="0"/>
              <a:t>10Mbps</a:t>
            </a:r>
            <a:endParaRPr lang="en-US" sz="1100" dirty="0"/>
          </a:p>
        </p:txBody>
      </p:sp>
      <p:grpSp>
        <p:nvGrpSpPr>
          <p:cNvPr id="28" name="Group 27"/>
          <p:cNvGrpSpPr/>
          <p:nvPr/>
        </p:nvGrpSpPr>
        <p:grpSpPr>
          <a:xfrm>
            <a:off x="8229902" y="2103620"/>
            <a:ext cx="381000" cy="228600"/>
            <a:chOff x="6705600" y="4616970"/>
            <a:chExt cx="381000" cy="228600"/>
          </a:xfrm>
        </p:grpSpPr>
        <p:cxnSp>
          <p:nvCxnSpPr>
            <p:cNvPr id="29" name="Straight Connector 2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7772702" y="1598950"/>
            <a:ext cx="457200" cy="836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5" name="TextBox 34"/>
          <p:cNvSpPr txBox="1"/>
          <p:nvPr/>
        </p:nvSpPr>
        <p:spPr>
          <a:xfrm>
            <a:off x="8473492" y="2070610"/>
            <a:ext cx="702040" cy="261610"/>
          </a:xfrm>
          <a:prstGeom prst="rect">
            <a:avLst/>
          </a:prstGeom>
          <a:noFill/>
        </p:spPr>
        <p:txBody>
          <a:bodyPr wrap="square" rtlCol="0">
            <a:spAutoFit/>
          </a:bodyPr>
          <a:lstStyle/>
          <a:p>
            <a:pPr algn="ctr"/>
            <a:r>
              <a:rPr lang="en-US" sz="1100" dirty="0" smtClean="0"/>
              <a:t>10Mbps</a:t>
            </a:r>
            <a:endParaRPr lang="en-US" sz="1100" dirty="0"/>
          </a:p>
        </p:txBody>
      </p:sp>
      <p:cxnSp>
        <p:nvCxnSpPr>
          <p:cNvPr id="36" name="Straight Connector 35"/>
          <p:cNvCxnSpPr/>
          <p:nvPr/>
        </p:nvCxnSpPr>
        <p:spPr>
          <a:xfrm>
            <a:off x="8229902" y="301427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772702" y="2620780"/>
            <a:ext cx="457200" cy="836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3" name="TextBox 42"/>
          <p:cNvSpPr txBox="1"/>
          <p:nvPr/>
        </p:nvSpPr>
        <p:spPr>
          <a:xfrm>
            <a:off x="8473492" y="2833140"/>
            <a:ext cx="381000" cy="261610"/>
          </a:xfrm>
          <a:prstGeom prst="rect">
            <a:avLst/>
          </a:prstGeom>
          <a:noFill/>
        </p:spPr>
        <p:txBody>
          <a:bodyPr wrap="square" rtlCol="0">
            <a:spAutoFit/>
          </a:bodyPr>
          <a:lstStyle/>
          <a:p>
            <a:pPr algn="ctr"/>
            <a:r>
              <a:rPr lang="en-US" sz="1100" dirty="0" smtClean="0"/>
              <a:t>E1</a:t>
            </a:r>
            <a:endParaRPr lang="en-US" sz="1100" dirty="0"/>
          </a:p>
        </p:txBody>
      </p:sp>
      <p:grpSp>
        <p:nvGrpSpPr>
          <p:cNvPr id="46" name="Group 45"/>
          <p:cNvGrpSpPr/>
          <p:nvPr/>
        </p:nvGrpSpPr>
        <p:grpSpPr>
          <a:xfrm>
            <a:off x="8229902" y="4000660"/>
            <a:ext cx="381000" cy="228600"/>
            <a:chOff x="6705600" y="4616970"/>
            <a:chExt cx="381000" cy="228600"/>
          </a:xfrm>
        </p:grpSpPr>
        <p:cxnSp>
          <p:nvCxnSpPr>
            <p:cNvPr id="47" name="Straight Connector 46"/>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Rounded Rectangle 50"/>
          <p:cNvSpPr/>
          <p:nvPr/>
        </p:nvSpPr>
        <p:spPr>
          <a:xfrm>
            <a:off x="7772702" y="3702570"/>
            <a:ext cx="457200" cy="836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3" name="TextBox 52"/>
          <p:cNvSpPr txBox="1"/>
          <p:nvPr/>
        </p:nvSpPr>
        <p:spPr>
          <a:xfrm>
            <a:off x="8473492" y="3967650"/>
            <a:ext cx="702040" cy="261610"/>
          </a:xfrm>
          <a:prstGeom prst="rect">
            <a:avLst/>
          </a:prstGeom>
          <a:noFill/>
        </p:spPr>
        <p:txBody>
          <a:bodyPr wrap="square" rtlCol="0">
            <a:spAutoFit/>
          </a:bodyPr>
          <a:lstStyle/>
          <a:p>
            <a:pPr algn="ctr"/>
            <a:r>
              <a:rPr lang="en-US" sz="1100" dirty="0" smtClean="0"/>
              <a:t>2Mbps</a:t>
            </a:r>
            <a:endParaRPr lang="en-US" sz="1100" dirty="0"/>
          </a:p>
        </p:txBody>
      </p:sp>
      <p:sp>
        <p:nvSpPr>
          <p:cNvPr id="54" name="Title 53"/>
          <p:cNvSpPr>
            <a:spLocks noGrp="1"/>
          </p:cNvSpPr>
          <p:nvPr>
            <p:ph type="title"/>
          </p:nvPr>
        </p:nvSpPr>
        <p:spPr>
          <a:xfrm>
            <a:off x="1295400" y="-102430"/>
            <a:ext cx="7467600" cy="639762"/>
          </a:xfrm>
        </p:spPr>
        <p:txBody>
          <a:bodyPr>
            <a:normAutofit fontScale="90000"/>
          </a:bodyPr>
          <a:lstStyle/>
          <a:p>
            <a:r>
              <a:rPr lang="en-US" b="1" dirty="0" smtClean="0"/>
              <a:t>"Purple" Telecom Application</a:t>
            </a:r>
            <a:endParaRPr lang="en-US" b="1" dirty="0"/>
          </a:p>
        </p:txBody>
      </p:sp>
      <p:cxnSp>
        <p:nvCxnSpPr>
          <p:cNvPr id="78" name="Elbow Connector 77"/>
          <p:cNvCxnSpPr/>
          <p:nvPr/>
        </p:nvCxnSpPr>
        <p:spPr>
          <a:xfrm rot="10800000" flipV="1">
            <a:off x="6401102" y="981947"/>
            <a:ext cx="1371600" cy="914062"/>
          </a:xfrm>
          <a:prstGeom prst="bentConnector3">
            <a:avLst>
              <a:gd name="adj1" fmla="val 101366"/>
            </a:avLst>
          </a:prstGeom>
        </p:spPr>
        <p:style>
          <a:lnRef idx="2">
            <a:schemeClr val="accent3"/>
          </a:lnRef>
          <a:fillRef idx="0">
            <a:schemeClr val="accent3"/>
          </a:fillRef>
          <a:effectRef idx="1">
            <a:schemeClr val="accent3"/>
          </a:effectRef>
          <a:fontRef idx="minor">
            <a:schemeClr val="tx1"/>
          </a:fontRef>
        </p:style>
      </p:cxnSp>
      <p:cxnSp>
        <p:nvCxnSpPr>
          <p:cNvPr id="83" name="Elbow Connector 82"/>
          <p:cNvCxnSpPr>
            <a:stCxn id="33" idx="1"/>
          </p:cNvCxnSpPr>
          <p:nvPr/>
        </p:nvCxnSpPr>
        <p:spPr>
          <a:xfrm rot="10800000" flipV="1">
            <a:off x="6782102" y="2017424"/>
            <a:ext cx="990600" cy="236095"/>
          </a:xfrm>
          <a:prstGeom prst="bentConnector3">
            <a:avLst>
              <a:gd name="adj1" fmla="val 25788"/>
            </a:avLst>
          </a:prstGeom>
        </p:spPr>
        <p:style>
          <a:lnRef idx="2">
            <a:schemeClr val="accent2"/>
          </a:lnRef>
          <a:fillRef idx="0">
            <a:schemeClr val="accent2"/>
          </a:fillRef>
          <a:effectRef idx="1">
            <a:schemeClr val="accent2"/>
          </a:effectRef>
          <a:fontRef idx="minor">
            <a:schemeClr val="tx1"/>
          </a:fontRef>
        </p:style>
      </p:cxnSp>
      <p:cxnSp>
        <p:nvCxnSpPr>
          <p:cNvPr id="85" name="Elbow Connector 84"/>
          <p:cNvCxnSpPr>
            <a:stCxn id="42" idx="1"/>
          </p:cNvCxnSpPr>
          <p:nvPr/>
        </p:nvCxnSpPr>
        <p:spPr>
          <a:xfrm rot="10800000">
            <a:off x="6782102" y="2786921"/>
            <a:ext cx="990600" cy="252335"/>
          </a:xfrm>
          <a:prstGeom prst="bentConnector3">
            <a:avLst>
              <a:gd name="adj1" fmla="val 25788"/>
            </a:avLst>
          </a:prstGeom>
        </p:spPr>
        <p:style>
          <a:lnRef idx="2">
            <a:schemeClr val="accent6"/>
          </a:lnRef>
          <a:fillRef idx="0">
            <a:schemeClr val="accent6"/>
          </a:fillRef>
          <a:effectRef idx="1">
            <a:schemeClr val="accent6"/>
          </a:effectRef>
          <a:fontRef idx="minor">
            <a:schemeClr val="tx1"/>
          </a:fontRef>
        </p:style>
      </p:cxnSp>
      <p:cxnSp>
        <p:nvCxnSpPr>
          <p:cNvPr id="87" name="Shape 86"/>
          <p:cNvCxnSpPr/>
          <p:nvPr/>
        </p:nvCxnSpPr>
        <p:spPr>
          <a:xfrm rot="10800000">
            <a:off x="6401102" y="3215237"/>
            <a:ext cx="1371600" cy="878513"/>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6783352" y="2021160"/>
            <a:ext cx="762000" cy="261610"/>
          </a:xfrm>
          <a:prstGeom prst="rect">
            <a:avLst/>
          </a:prstGeom>
          <a:noFill/>
        </p:spPr>
        <p:txBody>
          <a:bodyPr wrap="square" rtlCol="0">
            <a:spAutoFit/>
          </a:bodyPr>
          <a:lstStyle/>
          <a:p>
            <a:pPr algn="ctr"/>
            <a:r>
              <a:rPr lang="en-US" sz="1100" dirty="0" smtClean="0"/>
              <a:t>FO/3km</a:t>
            </a:r>
            <a:endParaRPr lang="en-US" sz="1100" dirty="0"/>
          </a:p>
        </p:txBody>
      </p:sp>
      <p:sp>
        <p:nvSpPr>
          <p:cNvPr id="102" name="TextBox 101"/>
          <p:cNvSpPr txBox="1"/>
          <p:nvPr/>
        </p:nvSpPr>
        <p:spPr>
          <a:xfrm>
            <a:off x="6798342" y="2543330"/>
            <a:ext cx="944380" cy="261610"/>
          </a:xfrm>
          <a:prstGeom prst="rect">
            <a:avLst/>
          </a:prstGeom>
          <a:noFill/>
        </p:spPr>
        <p:txBody>
          <a:bodyPr wrap="square" rtlCol="0">
            <a:spAutoFit/>
          </a:bodyPr>
          <a:lstStyle/>
          <a:p>
            <a:pPr algn="ctr"/>
            <a:r>
              <a:rPr lang="en-US" sz="1100" dirty="0" smtClean="0">
                <a:solidFill>
                  <a:srgbClr val="FF0000"/>
                </a:solidFill>
              </a:rPr>
              <a:t>nx2w/ 4km</a:t>
            </a:r>
            <a:endParaRPr lang="en-US" sz="1100" dirty="0">
              <a:solidFill>
                <a:srgbClr val="FF0000"/>
              </a:solidFill>
            </a:endParaRPr>
          </a:p>
        </p:txBody>
      </p:sp>
      <p:sp>
        <p:nvSpPr>
          <p:cNvPr id="103" name="TextBox 102"/>
          <p:cNvSpPr txBox="1"/>
          <p:nvPr/>
        </p:nvSpPr>
        <p:spPr>
          <a:xfrm>
            <a:off x="6738382" y="3883700"/>
            <a:ext cx="914400" cy="261610"/>
          </a:xfrm>
          <a:prstGeom prst="rect">
            <a:avLst/>
          </a:prstGeom>
          <a:noFill/>
        </p:spPr>
        <p:txBody>
          <a:bodyPr wrap="square" rtlCol="0">
            <a:spAutoFit/>
          </a:bodyPr>
          <a:lstStyle/>
          <a:p>
            <a:pPr algn="ctr"/>
            <a:r>
              <a:rPr lang="en-US" sz="1100" dirty="0" smtClean="0"/>
              <a:t>FO / 15km</a:t>
            </a:r>
            <a:endParaRPr lang="en-US" sz="1100" dirty="0"/>
          </a:p>
        </p:txBody>
      </p:sp>
      <p:sp>
        <p:nvSpPr>
          <p:cNvPr id="105" name="TextBox 104"/>
          <p:cNvSpPr txBox="1"/>
          <p:nvPr/>
        </p:nvSpPr>
        <p:spPr>
          <a:xfrm>
            <a:off x="7544102" y="805720"/>
            <a:ext cx="914400" cy="261610"/>
          </a:xfrm>
          <a:prstGeom prst="rect">
            <a:avLst/>
          </a:prstGeom>
          <a:noFill/>
        </p:spPr>
        <p:txBody>
          <a:bodyPr wrap="square" rtlCol="0">
            <a:spAutoFit/>
          </a:bodyPr>
          <a:lstStyle/>
          <a:p>
            <a:pPr algn="ctr"/>
            <a:r>
              <a:rPr lang="en-US" sz="1100" dirty="0" smtClean="0"/>
              <a:t>A2</a:t>
            </a:r>
            <a:endParaRPr lang="en-US" sz="1100" dirty="0"/>
          </a:p>
        </p:txBody>
      </p:sp>
      <p:sp>
        <p:nvSpPr>
          <p:cNvPr id="106" name="TextBox 105"/>
          <p:cNvSpPr txBox="1"/>
          <p:nvPr/>
        </p:nvSpPr>
        <p:spPr>
          <a:xfrm>
            <a:off x="7696502" y="1915710"/>
            <a:ext cx="609600" cy="261610"/>
          </a:xfrm>
          <a:prstGeom prst="rect">
            <a:avLst/>
          </a:prstGeom>
          <a:noFill/>
        </p:spPr>
        <p:txBody>
          <a:bodyPr wrap="square" rtlCol="0">
            <a:spAutoFit/>
          </a:bodyPr>
          <a:lstStyle/>
          <a:p>
            <a:pPr algn="ctr"/>
            <a:r>
              <a:rPr lang="en-US" sz="1100" dirty="0" smtClean="0"/>
              <a:t>B2</a:t>
            </a:r>
            <a:endParaRPr lang="en-US" sz="1100" dirty="0"/>
          </a:p>
        </p:txBody>
      </p:sp>
      <p:sp>
        <p:nvSpPr>
          <p:cNvPr id="107" name="TextBox 106"/>
          <p:cNvSpPr txBox="1"/>
          <p:nvPr/>
        </p:nvSpPr>
        <p:spPr>
          <a:xfrm>
            <a:off x="7635292" y="2890790"/>
            <a:ext cx="685800" cy="261610"/>
          </a:xfrm>
          <a:prstGeom prst="rect">
            <a:avLst/>
          </a:prstGeom>
          <a:noFill/>
        </p:spPr>
        <p:txBody>
          <a:bodyPr wrap="square" rtlCol="0">
            <a:spAutoFit/>
          </a:bodyPr>
          <a:lstStyle/>
          <a:p>
            <a:pPr algn="ctr"/>
            <a:r>
              <a:rPr lang="en-US" sz="1100" dirty="0" smtClean="0"/>
              <a:t>C2</a:t>
            </a:r>
            <a:endParaRPr lang="en-US" sz="1100" dirty="0"/>
          </a:p>
        </p:txBody>
      </p:sp>
      <p:sp>
        <p:nvSpPr>
          <p:cNvPr id="108" name="TextBox 107"/>
          <p:cNvSpPr txBox="1"/>
          <p:nvPr/>
        </p:nvSpPr>
        <p:spPr>
          <a:xfrm>
            <a:off x="7544102" y="4000780"/>
            <a:ext cx="914400" cy="261610"/>
          </a:xfrm>
          <a:prstGeom prst="rect">
            <a:avLst/>
          </a:prstGeom>
          <a:noFill/>
        </p:spPr>
        <p:txBody>
          <a:bodyPr wrap="square" rtlCol="0">
            <a:spAutoFit/>
          </a:bodyPr>
          <a:lstStyle/>
          <a:p>
            <a:pPr algn="ctr"/>
            <a:r>
              <a:rPr lang="en-US" sz="1100" dirty="0" smtClean="0"/>
              <a:t>D2</a:t>
            </a:r>
            <a:endParaRPr lang="en-US" sz="1100" dirty="0"/>
          </a:p>
        </p:txBody>
      </p:sp>
      <p:cxnSp>
        <p:nvCxnSpPr>
          <p:cNvPr id="110" name="Straight Connector 109"/>
          <p:cNvCxnSpPr/>
          <p:nvPr/>
        </p:nvCxnSpPr>
        <p:spPr>
          <a:xfrm rot="10800000">
            <a:off x="5334302" y="2558320"/>
            <a:ext cx="685800" cy="0"/>
          </a:xfrm>
          <a:prstGeom prst="line">
            <a:avLst/>
          </a:prstGeom>
        </p:spPr>
        <p:style>
          <a:lnRef idx="2">
            <a:schemeClr val="dk1"/>
          </a:lnRef>
          <a:fillRef idx="0">
            <a:schemeClr val="dk1"/>
          </a:fillRef>
          <a:effectRef idx="1">
            <a:schemeClr val="dk1"/>
          </a:effectRef>
          <a:fontRef idx="minor">
            <a:schemeClr val="tx1"/>
          </a:fontRef>
        </p:style>
      </p:cxnSp>
      <p:sp>
        <p:nvSpPr>
          <p:cNvPr id="119" name="TextBox 118"/>
          <p:cNvSpPr txBox="1"/>
          <p:nvPr/>
        </p:nvSpPr>
        <p:spPr>
          <a:xfrm>
            <a:off x="5395512" y="2328562"/>
            <a:ext cx="609600" cy="261610"/>
          </a:xfrm>
          <a:prstGeom prst="rect">
            <a:avLst/>
          </a:prstGeom>
          <a:noFill/>
        </p:spPr>
        <p:txBody>
          <a:bodyPr wrap="square" rtlCol="0">
            <a:spAutoFit/>
          </a:bodyPr>
          <a:lstStyle/>
          <a:p>
            <a:pPr algn="ctr"/>
            <a:r>
              <a:rPr lang="en-US" sz="1100" dirty="0" smtClean="0">
                <a:solidFill>
                  <a:srgbClr val="FF0000"/>
                </a:solidFill>
              </a:rPr>
              <a:t>n x LL</a:t>
            </a:r>
            <a:endParaRPr lang="en-US" sz="1100" dirty="0">
              <a:solidFill>
                <a:srgbClr val="FF0000"/>
              </a:solidFill>
            </a:endParaRPr>
          </a:p>
        </p:txBody>
      </p:sp>
      <p:sp>
        <p:nvSpPr>
          <p:cNvPr id="120" name="TextBox 119"/>
          <p:cNvSpPr txBox="1"/>
          <p:nvPr/>
        </p:nvSpPr>
        <p:spPr>
          <a:xfrm>
            <a:off x="5029200" y="3472720"/>
            <a:ext cx="809168" cy="261610"/>
          </a:xfrm>
          <a:prstGeom prst="rect">
            <a:avLst/>
          </a:prstGeom>
          <a:noFill/>
        </p:spPr>
        <p:txBody>
          <a:bodyPr wrap="square" rtlCol="0">
            <a:spAutoFit/>
          </a:bodyPr>
          <a:lstStyle/>
          <a:p>
            <a:pPr algn="ctr"/>
            <a:r>
              <a:rPr lang="en-US" sz="1100" dirty="0" smtClean="0"/>
              <a:t>FO / 2km</a:t>
            </a:r>
            <a:endParaRPr lang="en-US" sz="1100" dirty="0"/>
          </a:p>
        </p:txBody>
      </p:sp>
      <p:sp>
        <p:nvSpPr>
          <p:cNvPr id="122" name="TextBox 121"/>
          <p:cNvSpPr txBox="1"/>
          <p:nvPr/>
        </p:nvSpPr>
        <p:spPr>
          <a:xfrm>
            <a:off x="3061950" y="2328470"/>
            <a:ext cx="990298" cy="261610"/>
          </a:xfrm>
          <a:prstGeom prst="rect">
            <a:avLst/>
          </a:prstGeom>
          <a:noFill/>
        </p:spPr>
        <p:txBody>
          <a:bodyPr wrap="square" rtlCol="0">
            <a:spAutoFit/>
          </a:bodyPr>
          <a:lstStyle/>
          <a:p>
            <a:pPr algn="ctr"/>
            <a:r>
              <a:rPr lang="en-US" sz="1100" dirty="0" smtClean="0"/>
              <a:t>STM-1 (FO)</a:t>
            </a:r>
            <a:endParaRPr lang="en-US" sz="1100" dirty="0"/>
          </a:p>
        </p:txBody>
      </p:sp>
      <p:cxnSp>
        <p:nvCxnSpPr>
          <p:cNvPr id="123" name="Straight Connector 122"/>
          <p:cNvCxnSpPr/>
          <p:nvPr/>
        </p:nvCxnSpPr>
        <p:spPr>
          <a:xfrm rot="10800000">
            <a:off x="3200702" y="2558321"/>
            <a:ext cx="685800" cy="0"/>
          </a:xfrm>
          <a:prstGeom prst="line">
            <a:avLst/>
          </a:prstGeom>
        </p:spPr>
        <p:style>
          <a:lnRef idx="2">
            <a:schemeClr val="dk1"/>
          </a:lnRef>
          <a:fillRef idx="0">
            <a:schemeClr val="dk1"/>
          </a:fillRef>
          <a:effectRef idx="1">
            <a:schemeClr val="dk1"/>
          </a:effectRef>
          <a:fontRef idx="minor">
            <a:schemeClr val="tx1"/>
          </a:fontRef>
        </p:style>
      </p:cxnSp>
      <p:sp>
        <p:nvSpPr>
          <p:cNvPr id="126" name="Freeform 125"/>
          <p:cNvSpPr/>
          <p:nvPr/>
        </p:nvSpPr>
        <p:spPr>
          <a:xfrm>
            <a:off x="3209446" y="2893100"/>
            <a:ext cx="854440" cy="1603948"/>
          </a:xfrm>
          <a:custGeom>
            <a:avLst/>
            <a:gdLst>
              <a:gd name="connsiteX0" fmla="*/ 0 w 854440"/>
              <a:gd name="connsiteY0" fmla="*/ 0 h 1603948"/>
              <a:gd name="connsiteX1" fmla="*/ 284813 w 854440"/>
              <a:gd name="connsiteY1" fmla="*/ 0 h 1603948"/>
              <a:gd name="connsiteX2" fmla="*/ 284813 w 854440"/>
              <a:gd name="connsiteY2" fmla="*/ 1603948 h 1603948"/>
              <a:gd name="connsiteX3" fmla="*/ 854440 w 854440"/>
              <a:gd name="connsiteY3" fmla="*/ 1588958 h 1603948"/>
            </a:gdLst>
            <a:ahLst/>
            <a:cxnLst>
              <a:cxn ang="0">
                <a:pos x="connsiteX0" y="connsiteY0"/>
              </a:cxn>
              <a:cxn ang="0">
                <a:pos x="connsiteX1" y="connsiteY1"/>
              </a:cxn>
              <a:cxn ang="0">
                <a:pos x="connsiteX2" y="connsiteY2"/>
              </a:cxn>
              <a:cxn ang="0">
                <a:pos x="connsiteX3" y="connsiteY3"/>
              </a:cxn>
            </a:cxnLst>
            <a:rect l="l" t="t" r="r" b="b"/>
            <a:pathLst>
              <a:path w="854440" h="1603948">
                <a:moveTo>
                  <a:pt x="0" y="0"/>
                </a:moveTo>
                <a:lnTo>
                  <a:pt x="284813" y="0"/>
                </a:lnTo>
                <a:lnTo>
                  <a:pt x="284813" y="1603948"/>
                </a:lnTo>
                <a:lnTo>
                  <a:pt x="854440" y="1588958"/>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27" name="TextBox 126"/>
          <p:cNvSpPr txBox="1"/>
          <p:nvPr/>
        </p:nvSpPr>
        <p:spPr>
          <a:xfrm>
            <a:off x="3393954" y="3493490"/>
            <a:ext cx="851638" cy="261610"/>
          </a:xfrm>
          <a:prstGeom prst="rect">
            <a:avLst/>
          </a:prstGeom>
          <a:noFill/>
        </p:spPr>
        <p:txBody>
          <a:bodyPr wrap="square" rtlCol="0">
            <a:spAutoFit/>
          </a:bodyPr>
          <a:lstStyle/>
          <a:p>
            <a:pPr algn="ctr"/>
            <a:r>
              <a:rPr lang="en-US" sz="1100" dirty="0" smtClean="0"/>
              <a:t>FO / 2km</a:t>
            </a:r>
            <a:endParaRPr lang="en-US" sz="1100" dirty="0"/>
          </a:p>
        </p:txBody>
      </p:sp>
      <p:sp>
        <p:nvSpPr>
          <p:cNvPr id="128" name="TextBox 127"/>
          <p:cNvSpPr txBox="1"/>
          <p:nvPr/>
        </p:nvSpPr>
        <p:spPr>
          <a:xfrm>
            <a:off x="3344840" y="1676400"/>
            <a:ext cx="914400" cy="261610"/>
          </a:xfrm>
          <a:prstGeom prst="rect">
            <a:avLst/>
          </a:prstGeom>
          <a:noFill/>
        </p:spPr>
        <p:txBody>
          <a:bodyPr wrap="square" rtlCol="0">
            <a:spAutoFit/>
          </a:bodyPr>
          <a:lstStyle/>
          <a:p>
            <a:pPr algn="ctr"/>
            <a:r>
              <a:rPr lang="en-US" sz="1100" dirty="0" smtClean="0"/>
              <a:t>Pop # 1</a:t>
            </a:r>
            <a:endParaRPr lang="en-US" sz="1100" dirty="0"/>
          </a:p>
        </p:txBody>
      </p:sp>
      <p:sp>
        <p:nvSpPr>
          <p:cNvPr id="129" name="Rounded Rectangle 128"/>
          <p:cNvSpPr/>
          <p:nvPr/>
        </p:nvSpPr>
        <p:spPr>
          <a:xfrm>
            <a:off x="927192" y="577120"/>
            <a:ext cx="457200" cy="8369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30" name="Rounded Rectangle 129"/>
          <p:cNvSpPr/>
          <p:nvPr/>
        </p:nvSpPr>
        <p:spPr>
          <a:xfrm>
            <a:off x="927192" y="1598950"/>
            <a:ext cx="457200" cy="836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1" name="Rounded Rectangle 130"/>
          <p:cNvSpPr/>
          <p:nvPr/>
        </p:nvSpPr>
        <p:spPr>
          <a:xfrm>
            <a:off x="927192" y="2620780"/>
            <a:ext cx="457200" cy="836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2" name="Rounded Rectangle 131"/>
          <p:cNvSpPr/>
          <p:nvPr/>
        </p:nvSpPr>
        <p:spPr>
          <a:xfrm>
            <a:off x="927192" y="3702570"/>
            <a:ext cx="457200" cy="836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34" name="Straight Connector 133"/>
          <p:cNvCxnSpPr/>
          <p:nvPr/>
        </p:nvCxnSpPr>
        <p:spPr>
          <a:xfrm>
            <a:off x="622392" y="851940"/>
            <a:ext cx="30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rot="10800000">
            <a:off x="552217" y="1044669"/>
            <a:ext cx="381000" cy="228600"/>
            <a:chOff x="6705600" y="4616970"/>
            <a:chExt cx="381000" cy="228600"/>
          </a:xfrm>
        </p:grpSpPr>
        <p:cxnSp>
          <p:nvCxnSpPr>
            <p:cNvPr id="136" name="Straight Connector 135"/>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335082" y="714530"/>
            <a:ext cx="381000" cy="261610"/>
          </a:xfrm>
          <a:prstGeom prst="rect">
            <a:avLst/>
          </a:prstGeom>
          <a:noFill/>
        </p:spPr>
        <p:txBody>
          <a:bodyPr wrap="square" rtlCol="0">
            <a:spAutoFit/>
          </a:bodyPr>
          <a:lstStyle/>
          <a:p>
            <a:pPr algn="ctr"/>
            <a:r>
              <a:rPr lang="en-US" sz="1100" dirty="0" smtClean="0"/>
              <a:t>E1</a:t>
            </a:r>
            <a:endParaRPr lang="en-US" sz="1100" dirty="0"/>
          </a:p>
        </p:txBody>
      </p:sp>
      <p:cxnSp>
        <p:nvCxnSpPr>
          <p:cNvPr id="148" name="Straight Connector 147"/>
          <p:cNvCxnSpPr/>
          <p:nvPr/>
        </p:nvCxnSpPr>
        <p:spPr>
          <a:xfrm>
            <a:off x="609902" y="301552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20092" y="2878110"/>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157" name="TextBox 156"/>
          <p:cNvSpPr txBox="1"/>
          <p:nvPr/>
        </p:nvSpPr>
        <p:spPr>
          <a:xfrm>
            <a:off x="-3448" y="1034320"/>
            <a:ext cx="702040" cy="261610"/>
          </a:xfrm>
          <a:prstGeom prst="rect">
            <a:avLst/>
          </a:prstGeom>
          <a:noFill/>
        </p:spPr>
        <p:txBody>
          <a:bodyPr wrap="square" rtlCol="0">
            <a:spAutoFit/>
          </a:bodyPr>
          <a:lstStyle/>
          <a:p>
            <a:pPr algn="ctr"/>
            <a:r>
              <a:rPr lang="en-US" sz="1100" dirty="0" smtClean="0"/>
              <a:t>10Mbps</a:t>
            </a:r>
            <a:endParaRPr lang="en-US" sz="1100" dirty="0"/>
          </a:p>
        </p:txBody>
      </p:sp>
      <p:grpSp>
        <p:nvGrpSpPr>
          <p:cNvPr id="158" name="Group 157"/>
          <p:cNvGrpSpPr/>
          <p:nvPr/>
        </p:nvGrpSpPr>
        <p:grpSpPr>
          <a:xfrm rot="10800000">
            <a:off x="533702" y="2050979"/>
            <a:ext cx="381000" cy="228600"/>
            <a:chOff x="6705600" y="4616970"/>
            <a:chExt cx="381000" cy="228600"/>
          </a:xfrm>
        </p:grpSpPr>
        <p:cxnSp>
          <p:nvCxnSpPr>
            <p:cNvPr id="159" name="Straight Connector 15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21963" y="2040630"/>
            <a:ext cx="702040" cy="261610"/>
          </a:xfrm>
          <a:prstGeom prst="rect">
            <a:avLst/>
          </a:prstGeom>
          <a:noFill/>
        </p:spPr>
        <p:txBody>
          <a:bodyPr wrap="square" rtlCol="0">
            <a:spAutoFit/>
          </a:bodyPr>
          <a:lstStyle/>
          <a:p>
            <a:pPr algn="ctr"/>
            <a:r>
              <a:rPr lang="en-US" sz="1100" dirty="0" smtClean="0"/>
              <a:t>10Mbps</a:t>
            </a:r>
            <a:endParaRPr lang="en-US" sz="1100" dirty="0"/>
          </a:p>
        </p:txBody>
      </p:sp>
      <p:grpSp>
        <p:nvGrpSpPr>
          <p:cNvPr id="164" name="Group 163"/>
          <p:cNvGrpSpPr/>
          <p:nvPr/>
        </p:nvGrpSpPr>
        <p:grpSpPr>
          <a:xfrm rot="10800000">
            <a:off x="545928" y="3984038"/>
            <a:ext cx="381000" cy="228600"/>
            <a:chOff x="6705600" y="4616970"/>
            <a:chExt cx="381000" cy="228600"/>
          </a:xfrm>
        </p:grpSpPr>
        <p:cxnSp>
          <p:nvCxnSpPr>
            <p:cNvPr id="165" name="Straight Connector 16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9" name="TextBox 168"/>
          <p:cNvSpPr txBox="1"/>
          <p:nvPr/>
        </p:nvSpPr>
        <p:spPr>
          <a:xfrm>
            <a:off x="-9737" y="3973689"/>
            <a:ext cx="702040" cy="261610"/>
          </a:xfrm>
          <a:prstGeom prst="rect">
            <a:avLst/>
          </a:prstGeom>
          <a:noFill/>
        </p:spPr>
        <p:txBody>
          <a:bodyPr wrap="square" rtlCol="0">
            <a:spAutoFit/>
          </a:bodyPr>
          <a:lstStyle/>
          <a:p>
            <a:pPr algn="ctr"/>
            <a:r>
              <a:rPr lang="en-US" sz="1100" dirty="0" smtClean="0"/>
              <a:t>2Mbps</a:t>
            </a:r>
            <a:endParaRPr lang="en-US" sz="1100" dirty="0"/>
          </a:p>
        </p:txBody>
      </p:sp>
      <p:cxnSp>
        <p:nvCxnSpPr>
          <p:cNvPr id="170" name="Elbow Connector 169"/>
          <p:cNvCxnSpPr>
            <a:stCxn id="121" idx="0"/>
            <a:endCxn id="129" idx="3"/>
          </p:cNvCxnSpPr>
          <p:nvPr/>
        </p:nvCxnSpPr>
        <p:spPr>
          <a:xfrm rot="16200000" flipV="1">
            <a:off x="1633605" y="746383"/>
            <a:ext cx="938135" cy="1436560"/>
          </a:xfrm>
          <a:prstGeom prst="bentConnector2">
            <a:avLst/>
          </a:prstGeom>
        </p:spPr>
        <p:style>
          <a:lnRef idx="2">
            <a:schemeClr val="accent3"/>
          </a:lnRef>
          <a:fillRef idx="0">
            <a:schemeClr val="accent3"/>
          </a:fillRef>
          <a:effectRef idx="1">
            <a:schemeClr val="accent3"/>
          </a:effectRef>
          <a:fontRef idx="minor">
            <a:schemeClr val="tx1"/>
          </a:fontRef>
        </p:style>
      </p:cxnSp>
      <p:cxnSp>
        <p:nvCxnSpPr>
          <p:cNvPr id="175" name="Elbow Connector 174"/>
          <p:cNvCxnSpPr/>
          <p:nvPr/>
        </p:nvCxnSpPr>
        <p:spPr>
          <a:xfrm rot="10800000">
            <a:off x="1371902" y="2032416"/>
            <a:ext cx="1066800" cy="221105"/>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80" name="Elbow Connector 179"/>
          <p:cNvCxnSpPr/>
          <p:nvPr/>
        </p:nvCxnSpPr>
        <p:spPr>
          <a:xfrm rot="10800000" flipV="1">
            <a:off x="1371902" y="2786920"/>
            <a:ext cx="1066800" cy="228600"/>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cxnSp>
        <p:nvCxnSpPr>
          <p:cNvPr id="183" name="Shape 182"/>
          <p:cNvCxnSpPr>
            <a:stCxn id="121" idx="2"/>
            <a:endCxn id="132" idx="3"/>
          </p:cNvCxnSpPr>
          <p:nvPr/>
        </p:nvCxnSpPr>
        <p:spPr>
          <a:xfrm rot="5400000">
            <a:off x="1656715" y="2956807"/>
            <a:ext cx="891915" cy="143656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6629400" y="762000"/>
            <a:ext cx="838200" cy="261610"/>
          </a:xfrm>
          <a:prstGeom prst="rect">
            <a:avLst/>
          </a:prstGeom>
          <a:noFill/>
        </p:spPr>
        <p:txBody>
          <a:bodyPr wrap="square" rtlCol="0">
            <a:spAutoFit/>
          </a:bodyPr>
          <a:lstStyle/>
          <a:p>
            <a:pPr algn="ctr"/>
            <a:r>
              <a:rPr lang="en-US" sz="1100" dirty="0" smtClean="0"/>
              <a:t>FO / 25km</a:t>
            </a:r>
            <a:endParaRPr lang="en-US" sz="1100" dirty="0"/>
          </a:p>
        </p:txBody>
      </p:sp>
      <p:sp>
        <p:nvSpPr>
          <p:cNvPr id="187" name="TextBox 186"/>
          <p:cNvSpPr txBox="1"/>
          <p:nvPr/>
        </p:nvSpPr>
        <p:spPr>
          <a:xfrm>
            <a:off x="1802092" y="2009930"/>
            <a:ext cx="747010" cy="261610"/>
          </a:xfrm>
          <a:prstGeom prst="rect">
            <a:avLst/>
          </a:prstGeom>
          <a:noFill/>
        </p:spPr>
        <p:txBody>
          <a:bodyPr wrap="square" rtlCol="0">
            <a:spAutoFit/>
          </a:bodyPr>
          <a:lstStyle/>
          <a:p>
            <a:pPr algn="ctr"/>
            <a:r>
              <a:rPr lang="en-US" sz="1100" dirty="0" smtClean="0"/>
              <a:t>FO/2km</a:t>
            </a:r>
            <a:endParaRPr lang="en-US" sz="1100" dirty="0"/>
          </a:p>
        </p:txBody>
      </p:sp>
      <p:sp>
        <p:nvSpPr>
          <p:cNvPr id="188" name="TextBox 187"/>
          <p:cNvSpPr txBox="1"/>
          <p:nvPr/>
        </p:nvSpPr>
        <p:spPr>
          <a:xfrm>
            <a:off x="1754152" y="2547080"/>
            <a:ext cx="732020" cy="261610"/>
          </a:xfrm>
          <a:prstGeom prst="rect">
            <a:avLst/>
          </a:prstGeom>
          <a:noFill/>
        </p:spPr>
        <p:txBody>
          <a:bodyPr wrap="square" rtlCol="0">
            <a:spAutoFit/>
          </a:bodyPr>
          <a:lstStyle/>
          <a:p>
            <a:pPr algn="ctr"/>
            <a:r>
              <a:rPr lang="en-US" sz="1100" dirty="0" smtClean="0"/>
              <a:t>FO/ 5km</a:t>
            </a:r>
            <a:endParaRPr lang="en-US" sz="1100" dirty="0"/>
          </a:p>
        </p:txBody>
      </p:sp>
      <p:sp>
        <p:nvSpPr>
          <p:cNvPr id="189" name="TextBox 188"/>
          <p:cNvSpPr txBox="1"/>
          <p:nvPr/>
        </p:nvSpPr>
        <p:spPr>
          <a:xfrm>
            <a:off x="1752902" y="3881920"/>
            <a:ext cx="945630" cy="261610"/>
          </a:xfrm>
          <a:prstGeom prst="rect">
            <a:avLst/>
          </a:prstGeom>
          <a:noFill/>
        </p:spPr>
        <p:txBody>
          <a:bodyPr wrap="square" rtlCol="0">
            <a:spAutoFit/>
          </a:bodyPr>
          <a:lstStyle/>
          <a:p>
            <a:pPr algn="ctr"/>
            <a:r>
              <a:rPr lang="en-US" sz="1100" dirty="0" smtClean="0">
                <a:solidFill>
                  <a:srgbClr val="FF0000"/>
                </a:solidFill>
              </a:rPr>
              <a:t>nx2W/5km</a:t>
            </a:r>
            <a:endParaRPr lang="en-US" sz="1100" dirty="0">
              <a:solidFill>
                <a:srgbClr val="FF0000"/>
              </a:solidFill>
            </a:endParaRPr>
          </a:p>
        </p:txBody>
      </p:sp>
      <p:sp>
        <p:nvSpPr>
          <p:cNvPr id="199" name="TextBox 198"/>
          <p:cNvSpPr txBox="1"/>
          <p:nvPr/>
        </p:nvSpPr>
        <p:spPr>
          <a:xfrm>
            <a:off x="687352" y="792510"/>
            <a:ext cx="914400" cy="261610"/>
          </a:xfrm>
          <a:prstGeom prst="rect">
            <a:avLst/>
          </a:prstGeom>
          <a:noFill/>
        </p:spPr>
        <p:txBody>
          <a:bodyPr wrap="square" rtlCol="0">
            <a:spAutoFit/>
          </a:bodyPr>
          <a:lstStyle/>
          <a:p>
            <a:pPr algn="ctr"/>
            <a:r>
              <a:rPr lang="en-US" sz="1100" dirty="0" smtClean="0"/>
              <a:t>A1</a:t>
            </a:r>
            <a:endParaRPr lang="en-US" sz="1100" dirty="0"/>
          </a:p>
        </p:txBody>
      </p:sp>
      <p:sp>
        <p:nvSpPr>
          <p:cNvPr id="200" name="TextBox 199"/>
          <p:cNvSpPr txBox="1"/>
          <p:nvPr/>
        </p:nvSpPr>
        <p:spPr>
          <a:xfrm>
            <a:off x="839752" y="1902500"/>
            <a:ext cx="609600" cy="261610"/>
          </a:xfrm>
          <a:prstGeom prst="rect">
            <a:avLst/>
          </a:prstGeom>
          <a:noFill/>
        </p:spPr>
        <p:txBody>
          <a:bodyPr wrap="square" rtlCol="0">
            <a:spAutoFit/>
          </a:bodyPr>
          <a:lstStyle/>
          <a:p>
            <a:pPr algn="ctr"/>
            <a:r>
              <a:rPr lang="en-US" sz="1100" dirty="0" smtClean="0"/>
              <a:t>B1</a:t>
            </a:r>
            <a:endParaRPr lang="en-US" sz="1100" dirty="0"/>
          </a:p>
        </p:txBody>
      </p:sp>
      <p:sp>
        <p:nvSpPr>
          <p:cNvPr id="201" name="TextBox 200"/>
          <p:cNvSpPr txBox="1"/>
          <p:nvPr/>
        </p:nvSpPr>
        <p:spPr>
          <a:xfrm>
            <a:off x="778542" y="2877580"/>
            <a:ext cx="685800" cy="261610"/>
          </a:xfrm>
          <a:prstGeom prst="rect">
            <a:avLst/>
          </a:prstGeom>
          <a:noFill/>
        </p:spPr>
        <p:txBody>
          <a:bodyPr wrap="square" rtlCol="0">
            <a:spAutoFit/>
          </a:bodyPr>
          <a:lstStyle/>
          <a:p>
            <a:pPr algn="ctr"/>
            <a:r>
              <a:rPr lang="en-US" sz="1100" dirty="0" smtClean="0"/>
              <a:t>C1</a:t>
            </a:r>
            <a:endParaRPr lang="en-US" sz="1100" dirty="0"/>
          </a:p>
        </p:txBody>
      </p:sp>
      <p:sp>
        <p:nvSpPr>
          <p:cNvPr id="202" name="TextBox 201"/>
          <p:cNvSpPr txBox="1"/>
          <p:nvPr/>
        </p:nvSpPr>
        <p:spPr>
          <a:xfrm>
            <a:off x="687352" y="3987570"/>
            <a:ext cx="914400" cy="261610"/>
          </a:xfrm>
          <a:prstGeom prst="rect">
            <a:avLst/>
          </a:prstGeom>
          <a:noFill/>
        </p:spPr>
        <p:txBody>
          <a:bodyPr wrap="square" rtlCol="0">
            <a:spAutoFit/>
          </a:bodyPr>
          <a:lstStyle/>
          <a:p>
            <a:pPr algn="ctr"/>
            <a:r>
              <a:rPr lang="en-US" sz="1100" dirty="0" smtClean="0"/>
              <a:t>D1</a:t>
            </a:r>
            <a:endParaRPr lang="en-US" sz="1100" dirty="0"/>
          </a:p>
        </p:txBody>
      </p:sp>
      <p:sp>
        <p:nvSpPr>
          <p:cNvPr id="203" name="Rounded Rectangle 202"/>
          <p:cNvSpPr/>
          <p:nvPr/>
        </p:nvSpPr>
        <p:spPr>
          <a:xfrm>
            <a:off x="914702" y="4800600"/>
            <a:ext cx="457200" cy="8369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grpSp>
        <p:nvGrpSpPr>
          <p:cNvPr id="204" name="Group 203"/>
          <p:cNvGrpSpPr/>
          <p:nvPr/>
        </p:nvGrpSpPr>
        <p:grpSpPr>
          <a:xfrm rot="10800000">
            <a:off x="533702" y="5045440"/>
            <a:ext cx="381000" cy="228600"/>
            <a:chOff x="6705600" y="4616970"/>
            <a:chExt cx="381000" cy="228600"/>
          </a:xfrm>
        </p:grpSpPr>
        <p:cxnSp>
          <p:nvCxnSpPr>
            <p:cNvPr id="205" name="Straight Connector 20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TextBox 208"/>
          <p:cNvSpPr txBox="1"/>
          <p:nvPr/>
        </p:nvSpPr>
        <p:spPr>
          <a:xfrm>
            <a:off x="882222" y="5029200"/>
            <a:ext cx="457200" cy="261610"/>
          </a:xfrm>
          <a:prstGeom prst="rect">
            <a:avLst/>
          </a:prstGeom>
          <a:noFill/>
        </p:spPr>
        <p:txBody>
          <a:bodyPr wrap="square" rtlCol="0">
            <a:spAutoFit/>
          </a:bodyPr>
          <a:lstStyle/>
          <a:p>
            <a:pPr algn="ctr"/>
            <a:r>
              <a:rPr lang="en-US" sz="1100" dirty="0" smtClean="0"/>
              <a:t>E1</a:t>
            </a:r>
            <a:endParaRPr lang="en-US" sz="1100" dirty="0"/>
          </a:p>
        </p:txBody>
      </p:sp>
      <p:sp>
        <p:nvSpPr>
          <p:cNvPr id="210" name="TextBox 209"/>
          <p:cNvSpPr txBox="1"/>
          <p:nvPr/>
        </p:nvSpPr>
        <p:spPr>
          <a:xfrm>
            <a:off x="-13438" y="5044190"/>
            <a:ext cx="702040" cy="261610"/>
          </a:xfrm>
          <a:prstGeom prst="rect">
            <a:avLst/>
          </a:prstGeom>
          <a:noFill/>
        </p:spPr>
        <p:txBody>
          <a:bodyPr wrap="square" rtlCol="0">
            <a:spAutoFit/>
          </a:bodyPr>
          <a:lstStyle/>
          <a:p>
            <a:pPr algn="ctr"/>
            <a:r>
              <a:rPr lang="en-US" sz="1100" dirty="0" smtClean="0"/>
              <a:t>10Gbps</a:t>
            </a:r>
            <a:endParaRPr lang="en-US" sz="1100" dirty="0"/>
          </a:p>
        </p:txBody>
      </p:sp>
      <p:sp>
        <p:nvSpPr>
          <p:cNvPr id="211" name="Rounded Rectangle 210"/>
          <p:cNvSpPr/>
          <p:nvPr/>
        </p:nvSpPr>
        <p:spPr>
          <a:xfrm>
            <a:off x="7772702" y="4786952"/>
            <a:ext cx="457200" cy="8369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12" name="TextBox 211"/>
          <p:cNvSpPr txBox="1"/>
          <p:nvPr/>
        </p:nvSpPr>
        <p:spPr>
          <a:xfrm>
            <a:off x="7770202" y="5015552"/>
            <a:ext cx="457200" cy="261610"/>
          </a:xfrm>
          <a:prstGeom prst="rect">
            <a:avLst/>
          </a:prstGeom>
          <a:noFill/>
        </p:spPr>
        <p:txBody>
          <a:bodyPr wrap="square" rtlCol="0">
            <a:spAutoFit/>
          </a:bodyPr>
          <a:lstStyle/>
          <a:p>
            <a:pPr algn="ctr"/>
            <a:r>
              <a:rPr lang="en-US" sz="1100" dirty="0" smtClean="0"/>
              <a:t>E2</a:t>
            </a:r>
            <a:endParaRPr lang="en-US" sz="1100" dirty="0"/>
          </a:p>
        </p:txBody>
      </p:sp>
      <p:sp>
        <p:nvSpPr>
          <p:cNvPr id="213" name="TextBox 212"/>
          <p:cNvSpPr txBox="1"/>
          <p:nvPr/>
        </p:nvSpPr>
        <p:spPr>
          <a:xfrm>
            <a:off x="8548442" y="5078104"/>
            <a:ext cx="702040" cy="261610"/>
          </a:xfrm>
          <a:prstGeom prst="rect">
            <a:avLst/>
          </a:prstGeom>
          <a:noFill/>
        </p:spPr>
        <p:txBody>
          <a:bodyPr wrap="square" rtlCol="0">
            <a:spAutoFit/>
          </a:bodyPr>
          <a:lstStyle/>
          <a:p>
            <a:pPr algn="ctr"/>
            <a:r>
              <a:rPr lang="en-US" sz="1100" dirty="0" smtClean="0"/>
              <a:t>5Gbps</a:t>
            </a:r>
            <a:endParaRPr lang="en-US" sz="1100" dirty="0"/>
          </a:p>
        </p:txBody>
      </p:sp>
      <p:grpSp>
        <p:nvGrpSpPr>
          <p:cNvPr id="214" name="Group 213"/>
          <p:cNvGrpSpPr/>
          <p:nvPr/>
        </p:nvGrpSpPr>
        <p:grpSpPr>
          <a:xfrm>
            <a:off x="8229902" y="5078104"/>
            <a:ext cx="381000" cy="228600"/>
            <a:chOff x="6705600" y="4616970"/>
            <a:chExt cx="381000" cy="228600"/>
          </a:xfrm>
        </p:grpSpPr>
        <p:cxnSp>
          <p:nvCxnSpPr>
            <p:cNvPr id="215" name="Straight Connector 21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9" name="Shape 218"/>
          <p:cNvCxnSpPr/>
          <p:nvPr/>
        </p:nvCxnSpPr>
        <p:spPr>
          <a:xfrm rot="10800000">
            <a:off x="5139040" y="4813514"/>
            <a:ext cx="2633663" cy="332201"/>
          </a:xfrm>
          <a:prstGeom prst="bentConnector3">
            <a:avLst>
              <a:gd name="adj1" fmla="val 50000"/>
            </a:avLst>
          </a:prstGeom>
        </p:spPr>
        <p:style>
          <a:lnRef idx="3">
            <a:schemeClr val="accent4"/>
          </a:lnRef>
          <a:fillRef idx="0">
            <a:schemeClr val="accent4"/>
          </a:fillRef>
          <a:effectRef idx="2">
            <a:schemeClr val="accent4"/>
          </a:effectRef>
          <a:fontRef idx="minor">
            <a:schemeClr val="tx1"/>
          </a:fontRef>
        </p:style>
      </p:cxnSp>
      <p:cxnSp>
        <p:nvCxnSpPr>
          <p:cNvPr id="224" name="Shape 223"/>
          <p:cNvCxnSpPr/>
          <p:nvPr/>
        </p:nvCxnSpPr>
        <p:spPr>
          <a:xfrm rot="10800000" flipV="1">
            <a:off x="1371902" y="4800601"/>
            <a:ext cx="2514600" cy="434713"/>
          </a:xfrm>
          <a:prstGeom prst="bentConnector3">
            <a:avLst>
              <a:gd name="adj1" fmla="val 50000"/>
            </a:avLst>
          </a:prstGeom>
        </p:spPr>
        <p:style>
          <a:lnRef idx="3">
            <a:schemeClr val="accent4"/>
          </a:lnRef>
          <a:fillRef idx="0">
            <a:schemeClr val="accent4"/>
          </a:fillRef>
          <a:effectRef idx="2">
            <a:schemeClr val="accent4"/>
          </a:effectRef>
          <a:fontRef idx="minor">
            <a:schemeClr val="tx1"/>
          </a:fontRef>
        </p:style>
      </p:cxnSp>
      <p:sp>
        <p:nvSpPr>
          <p:cNvPr id="226" name="TextBox 225"/>
          <p:cNvSpPr txBox="1"/>
          <p:nvPr/>
        </p:nvSpPr>
        <p:spPr>
          <a:xfrm>
            <a:off x="1752600" y="4984230"/>
            <a:ext cx="837898" cy="261610"/>
          </a:xfrm>
          <a:prstGeom prst="rect">
            <a:avLst/>
          </a:prstGeom>
          <a:noFill/>
        </p:spPr>
        <p:txBody>
          <a:bodyPr wrap="square" rtlCol="0">
            <a:spAutoFit/>
          </a:bodyPr>
          <a:lstStyle/>
          <a:p>
            <a:pPr algn="ctr"/>
            <a:r>
              <a:rPr lang="en-US" sz="1100" dirty="0" smtClean="0"/>
              <a:t>FO / 3km</a:t>
            </a:r>
            <a:endParaRPr lang="en-US" sz="1100" dirty="0"/>
          </a:p>
        </p:txBody>
      </p:sp>
      <p:sp>
        <p:nvSpPr>
          <p:cNvPr id="227" name="TextBox 226"/>
          <p:cNvSpPr txBox="1"/>
          <p:nvPr/>
        </p:nvSpPr>
        <p:spPr>
          <a:xfrm>
            <a:off x="6750872" y="4891790"/>
            <a:ext cx="792928" cy="261610"/>
          </a:xfrm>
          <a:prstGeom prst="rect">
            <a:avLst/>
          </a:prstGeom>
          <a:noFill/>
        </p:spPr>
        <p:txBody>
          <a:bodyPr wrap="square" rtlCol="0">
            <a:spAutoFit/>
          </a:bodyPr>
          <a:lstStyle/>
          <a:p>
            <a:pPr algn="ctr"/>
            <a:r>
              <a:rPr lang="en-US" sz="1100" dirty="0" smtClean="0"/>
              <a:t>FO / 4km</a:t>
            </a:r>
            <a:endParaRPr lang="en-US" sz="1100" dirty="0"/>
          </a:p>
        </p:txBody>
      </p:sp>
      <p:sp>
        <p:nvSpPr>
          <p:cNvPr id="228" name="Rounded Rectangle 227"/>
          <p:cNvSpPr/>
          <p:nvPr/>
        </p:nvSpPr>
        <p:spPr>
          <a:xfrm>
            <a:off x="7760212" y="5871334"/>
            <a:ext cx="457200" cy="83695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29" name="TextBox 228"/>
          <p:cNvSpPr txBox="1"/>
          <p:nvPr/>
        </p:nvSpPr>
        <p:spPr>
          <a:xfrm>
            <a:off x="7757712" y="6113582"/>
            <a:ext cx="457200" cy="261610"/>
          </a:xfrm>
          <a:prstGeom prst="rect">
            <a:avLst/>
          </a:prstGeom>
          <a:noFill/>
        </p:spPr>
        <p:txBody>
          <a:bodyPr wrap="square" rtlCol="0">
            <a:spAutoFit/>
          </a:bodyPr>
          <a:lstStyle/>
          <a:p>
            <a:pPr algn="ctr"/>
            <a:r>
              <a:rPr lang="en-US" sz="1100" dirty="0" smtClean="0"/>
              <a:t>E3</a:t>
            </a:r>
            <a:endParaRPr lang="en-US" sz="1100" dirty="0"/>
          </a:p>
        </p:txBody>
      </p:sp>
      <p:sp>
        <p:nvSpPr>
          <p:cNvPr id="230" name="TextBox 229"/>
          <p:cNvSpPr txBox="1"/>
          <p:nvPr/>
        </p:nvSpPr>
        <p:spPr>
          <a:xfrm>
            <a:off x="8535952" y="6176134"/>
            <a:ext cx="702040" cy="261610"/>
          </a:xfrm>
          <a:prstGeom prst="rect">
            <a:avLst/>
          </a:prstGeom>
          <a:noFill/>
        </p:spPr>
        <p:txBody>
          <a:bodyPr wrap="square" rtlCol="0">
            <a:spAutoFit/>
          </a:bodyPr>
          <a:lstStyle/>
          <a:p>
            <a:pPr algn="ctr"/>
            <a:r>
              <a:rPr lang="en-US" sz="1100" dirty="0" smtClean="0"/>
              <a:t>5Gbps</a:t>
            </a:r>
            <a:endParaRPr lang="en-US" sz="1100" dirty="0"/>
          </a:p>
        </p:txBody>
      </p:sp>
      <p:grpSp>
        <p:nvGrpSpPr>
          <p:cNvPr id="231" name="Group 230"/>
          <p:cNvGrpSpPr/>
          <p:nvPr/>
        </p:nvGrpSpPr>
        <p:grpSpPr>
          <a:xfrm>
            <a:off x="8217412" y="6176134"/>
            <a:ext cx="381000" cy="228600"/>
            <a:chOff x="6705600" y="4616970"/>
            <a:chExt cx="381000" cy="228600"/>
          </a:xfrm>
        </p:grpSpPr>
        <p:cxnSp>
          <p:nvCxnSpPr>
            <p:cNvPr id="232" name="Straight Connector 231"/>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6" name="Shape 218"/>
          <p:cNvCxnSpPr>
            <a:stCxn id="229" idx="1"/>
          </p:cNvCxnSpPr>
          <p:nvPr/>
        </p:nvCxnSpPr>
        <p:spPr>
          <a:xfrm rot="10800000">
            <a:off x="5029502" y="5015553"/>
            <a:ext cx="2728210" cy="1228835"/>
          </a:xfrm>
          <a:prstGeom prst="bentConnector3">
            <a:avLst>
              <a:gd name="adj1" fmla="val 63736"/>
            </a:avLst>
          </a:prstGeom>
        </p:spPr>
        <p:style>
          <a:lnRef idx="3">
            <a:schemeClr val="accent4"/>
          </a:lnRef>
          <a:fillRef idx="0">
            <a:schemeClr val="accent4"/>
          </a:fillRef>
          <a:effectRef idx="2">
            <a:schemeClr val="accent4"/>
          </a:effectRef>
          <a:fontRef idx="minor">
            <a:schemeClr val="tx1"/>
          </a:fontRef>
        </p:style>
      </p:cxnSp>
      <p:sp>
        <p:nvSpPr>
          <p:cNvPr id="242" name="TextBox 241"/>
          <p:cNvSpPr txBox="1"/>
          <p:nvPr/>
        </p:nvSpPr>
        <p:spPr>
          <a:xfrm>
            <a:off x="6703402" y="6019800"/>
            <a:ext cx="916598" cy="261610"/>
          </a:xfrm>
          <a:prstGeom prst="rect">
            <a:avLst/>
          </a:prstGeom>
          <a:noFill/>
        </p:spPr>
        <p:txBody>
          <a:bodyPr wrap="square" rtlCol="0">
            <a:spAutoFit/>
          </a:bodyPr>
          <a:lstStyle/>
          <a:p>
            <a:pPr algn="ctr"/>
            <a:r>
              <a:rPr lang="en-US" sz="1100" dirty="0" smtClean="0"/>
              <a:t>FO / 4km</a:t>
            </a:r>
            <a:endParaRPr lang="en-US" sz="1100" dirty="0"/>
          </a:p>
        </p:txBody>
      </p:sp>
      <p:cxnSp>
        <p:nvCxnSpPr>
          <p:cNvPr id="243" name="Straight Connector 242"/>
          <p:cNvCxnSpPr/>
          <p:nvPr/>
        </p:nvCxnSpPr>
        <p:spPr>
          <a:xfrm>
            <a:off x="8244892" y="18545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8488482" y="1673370"/>
            <a:ext cx="503420" cy="261610"/>
          </a:xfrm>
          <a:prstGeom prst="rect">
            <a:avLst/>
          </a:prstGeom>
          <a:noFill/>
        </p:spPr>
        <p:txBody>
          <a:bodyPr wrap="square" rtlCol="0">
            <a:spAutoFit/>
          </a:bodyPr>
          <a:lstStyle/>
          <a:p>
            <a:pPr algn="ctr"/>
            <a:r>
              <a:rPr lang="en-US" sz="1100" dirty="0" smtClean="0"/>
              <a:t>8xE1</a:t>
            </a:r>
            <a:endParaRPr lang="en-US" sz="1100" dirty="0"/>
          </a:p>
        </p:txBody>
      </p:sp>
      <p:cxnSp>
        <p:nvCxnSpPr>
          <p:cNvPr id="245" name="Straight Connector 244"/>
          <p:cNvCxnSpPr/>
          <p:nvPr/>
        </p:nvCxnSpPr>
        <p:spPr>
          <a:xfrm>
            <a:off x="592412" y="181078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76502" y="1673370"/>
            <a:ext cx="609600" cy="261610"/>
          </a:xfrm>
          <a:prstGeom prst="rect">
            <a:avLst/>
          </a:prstGeom>
          <a:noFill/>
        </p:spPr>
        <p:txBody>
          <a:bodyPr wrap="square" rtlCol="0">
            <a:spAutoFit/>
          </a:bodyPr>
          <a:lstStyle/>
          <a:p>
            <a:pPr algn="ctr"/>
            <a:r>
              <a:rPr lang="en-US" sz="1100" dirty="0" smtClean="0"/>
              <a:t>8xE1</a:t>
            </a:r>
            <a:endParaRPr lang="en-US" sz="1100" dirty="0"/>
          </a:p>
        </p:txBody>
      </p:sp>
      <p:sp>
        <p:nvSpPr>
          <p:cNvPr id="152" name="Rounded Rectangle 151"/>
          <p:cNvSpPr/>
          <p:nvPr/>
        </p:nvSpPr>
        <p:spPr>
          <a:xfrm>
            <a:off x="904988" y="5867400"/>
            <a:ext cx="457200" cy="836950"/>
          </a:xfrm>
          <a:prstGeom prst="round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53" name="Rounded Rectangle 152"/>
          <p:cNvSpPr/>
          <p:nvPr/>
        </p:nvSpPr>
        <p:spPr>
          <a:xfrm>
            <a:off x="4333988" y="5695664"/>
            <a:ext cx="457200" cy="552736"/>
          </a:xfrm>
          <a:prstGeom prst="round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54" name="Rounded Rectangle 153"/>
          <p:cNvSpPr/>
          <p:nvPr/>
        </p:nvSpPr>
        <p:spPr>
          <a:xfrm>
            <a:off x="5323768" y="5697936"/>
            <a:ext cx="457200" cy="552736"/>
          </a:xfrm>
          <a:prstGeom prst="round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55" name="Rounded Rectangle 154"/>
          <p:cNvSpPr/>
          <p:nvPr/>
        </p:nvSpPr>
        <p:spPr>
          <a:xfrm>
            <a:off x="3751684" y="5701352"/>
            <a:ext cx="457200" cy="552736"/>
          </a:xfrm>
          <a:prstGeom prst="round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cxnSp>
        <p:nvCxnSpPr>
          <p:cNvPr id="171" name="Shape 223"/>
          <p:cNvCxnSpPr>
            <a:endCxn id="152" idx="3"/>
          </p:cNvCxnSpPr>
          <p:nvPr/>
        </p:nvCxnSpPr>
        <p:spPr>
          <a:xfrm rot="10800000" flipV="1">
            <a:off x="1362188" y="5181599"/>
            <a:ext cx="2631744" cy="1104276"/>
          </a:xfrm>
          <a:prstGeom prst="bentConnector3">
            <a:avLst>
              <a:gd name="adj1" fmla="val 28738"/>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sp>
        <p:nvSpPr>
          <p:cNvPr id="194" name="TextBox 193"/>
          <p:cNvSpPr txBox="1"/>
          <p:nvPr/>
        </p:nvSpPr>
        <p:spPr>
          <a:xfrm>
            <a:off x="904988" y="6096000"/>
            <a:ext cx="457200" cy="261610"/>
          </a:xfrm>
          <a:prstGeom prst="rect">
            <a:avLst/>
          </a:prstGeom>
          <a:noFill/>
        </p:spPr>
        <p:txBody>
          <a:bodyPr wrap="square" rtlCol="0">
            <a:spAutoFit/>
          </a:bodyPr>
          <a:lstStyle/>
          <a:p>
            <a:pPr algn="ctr"/>
            <a:r>
              <a:rPr lang="en-US" sz="1100" dirty="0" smtClean="0"/>
              <a:t>F1</a:t>
            </a:r>
            <a:endParaRPr lang="en-US" sz="1100" dirty="0"/>
          </a:p>
        </p:txBody>
      </p:sp>
      <p:sp>
        <p:nvSpPr>
          <p:cNvPr id="195" name="TextBox 194"/>
          <p:cNvSpPr txBox="1"/>
          <p:nvPr/>
        </p:nvSpPr>
        <p:spPr>
          <a:xfrm>
            <a:off x="3765332" y="5834390"/>
            <a:ext cx="457200" cy="261610"/>
          </a:xfrm>
          <a:prstGeom prst="rect">
            <a:avLst/>
          </a:prstGeom>
          <a:noFill/>
        </p:spPr>
        <p:txBody>
          <a:bodyPr wrap="square" rtlCol="0">
            <a:spAutoFit/>
          </a:bodyPr>
          <a:lstStyle/>
          <a:p>
            <a:pPr algn="ctr"/>
            <a:r>
              <a:rPr lang="en-US" sz="1100" dirty="0" smtClean="0"/>
              <a:t>F2</a:t>
            </a:r>
            <a:endParaRPr lang="en-US" sz="1100" dirty="0"/>
          </a:p>
        </p:txBody>
      </p:sp>
      <p:sp>
        <p:nvSpPr>
          <p:cNvPr id="196" name="TextBox 195"/>
          <p:cNvSpPr txBox="1"/>
          <p:nvPr/>
        </p:nvSpPr>
        <p:spPr>
          <a:xfrm>
            <a:off x="4326028" y="5822988"/>
            <a:ext cx="457200" cy="261610"/>
          </a:xfrm>
          <a:prstGeom prst="rect">
            <a:avLst/>
          </a:prstGeom>
          <a:noFill/>
        </p:spPr>
        <p:txBody>
          <a:bodyPr wrap="square" rtlCol="0">
            <a:spAutoFit/>
          </a:bodyPr>
          <a:lstStyle/>
          <a:p>
            <a:pPr algn="ctr"/>
            <a:r>
              <a:rPr lang="en-US" sz="1100" dirty="0" smtClean="0"/>
              <a:t>F3</a:t>
            </a:r>
            <a:endParaRPr lang="en-US" sz="1100" dirty="0"/>
          </a:p>
        </p:txBody>
      </p:sp>
      <p:sp>
        <p:nvSpPr>
          <p:cNvPr id="197" name="TextBox 196"/>
          <p:cNvSpPr txBox="1"/>
          <p:nvPr/>
        </p:nvSpPr>
        <p:spPr>
          <a:xfrm>
            <a:off x="5328312" y="5825234"/>
            <a:ext cx="457200" cy="261610"/>
          </a:xfrm>
          <a:prstGeom prst="rect">
            <a:avLst/>
          </a:prstGeom>
          <a:noFill/>
        </p:spPr>
        <p:txBody>
          <a:bodyPr wrap="square" rtlCol="0">
            <a:spAutoFit/>
          </a:bodyPr>
          <a:lstStyle/>
          <a:p>
            <a:pPr algn="ctr"/>
            <a:r>
              <a:rPr lang="en-US" sz="1100" dirty="0" smtClean="0"/>
              <a:t>F7</a:t>
            </a:r>
            <a:endParaRPr lang="en-US" sz="1100" dirty="0"/>
          </a:p>
        </p:txBody>
      </p:sp>
      <p:sp>
        <p:nvSpPr>
          <p:cNvPr id="198" name="TextBox 197"/>
          <p:cNvSpPr txBox="1"/>
          <p:nvPr/>
        </p:nvSpPr>
        <p:spPr>
          <a:xfrm>
            <a:off x="1909236" y="6060744"/>
            <a:ext cx="1062564" cy="430887"/>
          </a:xfrm>
          <a:prstGeom prst="rect">
            <a:avLst/>
          </a:prstGeom>
          <a:noFill/>
        </p:spPr>
        <p:txBody>
          <a:bodyPr wrap="square" rtlCol="0">
            <a:spAutoFit/>
          </a:bodyPr>
          <a:lstStyle/>
          <a:p>
            <a:pPr algn="ctr"/>
            <a:r>
              <a:rPr lang="en-US" sz="1100" dirty="0" smtClean="0"/>
              <a:t>1000Fx / 3km</a:t>
            </a:r>
          </a:p>
          <a:p>
            <a:pPr algn="ctr"/>
            <a:endParaRPr lang="en-US" sz="1100" dirty="0"/>
          </a:p>
        </p:txBody>
      </p:sp>
      <p:sp>
        <p:nvSpPr>
          <p:cNvPr id="220" name="TextBox 219"/>
          <p:cNvSpPr txBox="1"/>
          <p:nvPr/>
        </p:nvSpPr>
        <p:spPr>
          <a:xfrm>
            <a:off x="3352800" y="5244152"/>
            <a:ext cx="990600" cy="261610"/>
          </a:xfrm>
          <a:prstGeom prst="rect">
            <a:avLst/>
          </a:prstGeom>
          <a:noFill/>
        </p:spPr>
        <p:txBody>
          <a:bodyPr wrap="square" rtlCol="0">
            <a:spAutoFit/>
          </a:bodyPr>
          <a:lstStyle/>
          <a:p>
            <a:pPr algn="ctr"/>
            <a:r>
              <a:rPr lang="en-US" sz="1100" dirty="0" smtClean="0"/>
              <a:t>100Fx / 3km</a:t>
            </a:r>
            <a:endParaRPr lang="en-US" sz="1100" dirty="0"/>
          </a:p>
        </p:txBody>
      </p:sp>
      <p:grpSp>
        <p:nvGrpSpPr>
          <p:cNvPr id="223" name="Group 222"/>
          <p:cNvGrpSpPr/>
          <p:nvPr/>
        </p:nvGrpSpPr>
        <p:grpSpPr>
          <a:xfrm rot="10800000">
            <a:off x="518957" y="6324600"/>
            <a:ext cx="381000" cy="228600"/>
            <a:chOff x="6705600" y="4616970"/>
            <a:chExt cx="381000" cy="228600"/>
          </a:xfrm>
        </p:grpSpPr>
        <p:cxnSp>
          <p:nvCxnSpPr>
            <p:cNvPr id="225" name="Straight Connector 22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0" name="TextBox 239"/>
          <p:cNvSpPr txBox="1"/>
          <p:nvPr/>
        </p:nvSpPr>
        <p:spPr>
          <a:xfrm>
            <a:off x="-93572" y="6314251"/>
            <a:ext cx="786200" cy="261610"/>
          </a:xfrm>
          <a:prstGeom prst="rect">
            <a:avLst/>
          </a:prstGeom>
          <a:noFill/>
        </p:spPr>
        <p:txBody>
          <a:bodyPr wrap="square" rtlCol="0">
            <a:spAutoFit/>
          </a:bodyPr>
          <a:lstStyle/>
          <a:p>
            <a:pPr algn="ctr"/>
            <a:r>
              <a:rPr lang="en-US" sz="1100" dirty="0" smtClean="0"/>
              <a:t>60Mbps</a:t>
            </a:r>
            <a:endParaRPr lang="en-US" sz="1100" dirty="0"/>
          </a:p>
        </p:txBody>
      </p:sp>
      <p:cxnSp>
        <p:nvCxnSpPr>
          <p:cNvPr id="241" name="Straight Connector 240"/>
          <p:cNvCxnSpPr/>
          <p:nvPr/>
        </p:nvCxnSpPr>
        <p:spPr>
          <a:xfrm>
            <a:off x="577667" y="6084401"/>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61757" y="5946991"/>
            <a:ext cx="609600" cy="261610"/>
          </a:xfrm>
          <a:prstGeom prst="rect">
            <a:avLst/>
          </a:prstGeom>
          <a:noFill/>
        </p:spPr>
        <p:txBody>
          <a:bodyPr wrap="square" rtlCol="0">
            <a:spAutoFit/>
          </a:bodyPr>
          <a:lstStyle/>
          <a:p>
            <a:pPr algn="ctr"/>
            <a:r>
              <a:rPr lang="en-US" sz="1100" dirty="0" smtClean="0"/>
              <a:t>6xE1</a:t>
            </a:r>
            <a:endParaRPr lang="en-US" sz="1100" dirty="0"/>
          </a:p>
        </p:txBody>
      </p:sp>
      <p:grpSp>
        <p:nvGrpSpPr>
          <p:cNvPr id="248" name="Group 247"/>
          <p:cNvGrpSpPr/>
          <p:nvPr/>
        </p:nvGrpSpPr>
        <p:grpSpPr>
          <a:xfrm rot="5400000">
            <a:off x="5486400" y="6330288"/>
            <a:ext cx="381000" cy="228600"/>
            <a:chOff x="6705600" y="4616970"/>
            <a:chExt cx="381000" cy="228600"/>
          </a:xfrm>
        </p:grpSpPr>
        <p:cxnSp>
          <p:nvCxnSpPr>
            <p:cNvPr id="249" name="Straight Connector 24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rot="5400000">
            <a:off x="4492076" y="6324600"/>
            <a:ext cx="381000" cy="228600"/>
            <a:chOff x="6705600" y="4616970"/>
            <a:chExt cx="381000" cy="228600"/>
          </a:xfrm>
        </p:grpSpPr>
        <p:cxnSp>
          <p:nvCxnSpPr>
            <p:cNvPr id="254" name="Straight Connector 253"/>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rot="5400000">
            <a:off x="3912044" y="6318912"/>
            <a:ext cx="381000" cy="228600"/>
            <a:chOff x="6705600" y="4616970"/>
            <a:chExt cx="381000" cy="228600"/>
          </a:xfrm>
        </p:grpSpPr>
        <p:cxnSp>
          <p:nvCxnSpPr>
            <p:cNvPr id="259" name="Straight Connector 25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63" name="Straight Connector 262"/>
          <p:cNvCxnSpPr/>
          <p:nvPr/>
        </p:nvCxnSpPr>
        <p:spPr>
          <a:xfrm rot="5400000">
            <a:off x="5301016" y="640876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a:off x="4285084"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5400000">
            <a:off x="3716428" y="64008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776388" y="6569094"/>
            <a:ext cx="702040" cy="261610"/>
          </a:xfrm>
          <a:prstGeom prst="rect">
            <a:avLst/>
          </a:prstGeom>
          <a:noFill/>
        </p:spPr>
        <p:txBody>
          <a:bodyPr wrap="square" rtlCol="0">
            <a:spAutoFit/>
          </a:bodyPr>
          <a:lstStyle/>
          <a:p>
            <a:pPr algn="ctr"/>
            <a:r>
              <a:rPr lang="en-US" sz="1100" dirty="0" smtClean="0"/>
              <a:t>10Mbps</a:t>
            </a:r>
            <a:endParaRPr lang="en-US" sz="1100" dirty="0"/>
          </a:p>
        </p:txBody>
      </p:sp>
      <p:sp>
        <p:nvSpPr>
          <p:cNvPr id="267" name="TextBox 266"/>
          <p:cNvSpPr txBox="1"/>
          <p:nvPr/>
        </p:nvSpPr>
        <p:spPr>
          <a:xfrm>
            <a:off x="4388580" y="6566848"/>
            <a:ext cx="702040" cy="261610"/>
          </a:xfrm>
          <a:prstGeom prst="rect">
            <a:avLst/>
          </a:prstGeom>
          <a:noFill/>
        </p:spPr>
        <p:txBody>
          <a:bodyPr wrap="square" rtlCol="0">
            <a:spAutoFit/>
          </a:bodyPr>
          <a:lstStyle/>
          <a:p>
            <a:pPr algn="ctr"/>
            <a:r>
              <a:rPr lang="en-US" sz="1100" dirty="0" smtClean="0"/>
              <a:t>10Mbps</a:t>
            </a:r>
            <a:endParaRPr lang="en-US" sz="1100" dirty="0"/>
          </a:p>
        </p:txBody>
      </p:sp>
      <p:sp>
        <p:nvSpPr>
          <p:cNvPr id="268" name="TextBox 267"/>
          <p:cNvSpPr txBox="1"/>
          <p:nvPr/>
        </p:nvSpPr>
        <p:spPr>
          <a:xfrm>
            <a:off x="5393960" y="6564602"/>
            <a:ext cx="702040" cy="261610"/>
          </a:xfrm>
          <a:prstGeom prst="rect">
            <a:avLst/>
          </a:prstGeom>
          <a:noFill/>
        </p:spPr>
        <p:txBody>
          <a:bodyPr wrap="square" rtlCol="0">
            <a:spAutoFit/>
          </a:bodyPr>
          <a:lstStyle/>
          <a:p>
            <a:pPr algn="ctr"/>
            <a:r>
              <a:rPr lang="en-US" sz="1100" dirty="0" smtClean="0"/>
              <a:t>10Mbps</a:t>
            </a:r>
            <a:endParaRPr lang="en-US" sz="1100" dirty="0"/>
          </a:p>
        </p:txBody>
      </p:sp>
      <p:sp>
        <p:nvSpPr>
          <p:cNvPr id="269" name="TextBox 268"/>
          <p:cNvSpPr txBox="1"/>
          <p:nvPr/>
        </p:nvSpPr>
        <p:spPr>
          <a:xfrm>
            <a:off x="3550380" y="6305238"/>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270" name="TextBox 269"/>
          <p:cNvSpPr txBox="1"/>
          <p:nvPr/>
        </p:nvSpPr>
        <p:spPr>
          <a:xfrm>
            <a:off x="4159980" y="6297304"/>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271" name="TextBox 270"/>
          <p:cNvSpPr txBox="1"/>
          <p:nvPr/>
        </p:nvSpPr>
        <p:spPr>
          <a:xfrm>
            <a:off x="5181600" y="6289370"/>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181" name="TextBox 180"/>
          <p:cNvSpPr txBox="1"/>
          <p:nvPr/>
        </p:nvSpPr>
        <p:spPr>
          <a:xfrm>
            <a:off x="4929120" y="5216856"/>
            <a:ext cx="1112288" cy="261610"/>
          </a:xfrm>
          <a:prstGeom prst="rect">
            <a:avLst/>
          </a:prstGeom>
          <a:noFill/>
        </p:spPr>
        <p:txBody>
          <a:bodyPr wrap="square" rtlCol="0">
            <a:spAutoFit/>
          </a:bodyPr>
          <a:lstStyle/>
          <a:p>
            <a:pPr algn="ctr"/>
            <a:r>
              <a:rPr lang="en-US" sz="1100" dirty="0" smtClean="0"/>
              <a:t>100Fx / 3km</a:t>
            </a:r>
            <a:endParaRPr lang="en-US" sz="1100" dirty="0"/>
          </a:p>
        </p:txBody>
      </p:sp>
      <p:cxnSp>
        <p:nvCxnSpPr>
          <p:cNvPr id="276" name="Straight Connector 275"/>
          <p:cNvCxnSpPr/>
          <p:nvPr/>
        </p:nvCxnSpPr>
        <p:spPr>
          <a:xfrm>
            <a:off x="4890448" y="5943600"/>
            <a:ext cx="304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1" name="Group 220"/>
          <p:cNvGrpSpPr/>
          <p:nvPr/>
        </p:nvGrpSpPr>
        <p:grpSpPr>
          <a:xfrm>
            <a:off x="2362200" y="1933730"/>
            <a:ext cx="914400" cy="1295400"/>
            <a:chOff x="2362200" y="1933730"/>
            <a:chExt cx="914400" cy="1295400"/>
          </a:xfrm>
        </p:grpSpPr>
        <p:sp>
          <p:nvSpPr>
            <p:cNvPr id="121" name="Rounded Rectangle 120"/>
            <p:cNvSpPr/>
            <p:nvPr/>
          </p:nvSpPr>
          <p:spPr>
            <a:xfrm>
              <a:off x="2439952" y="1933730"/>
              <a:ext cx="7620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0" name="TextBox 189"/>
            <p:cNvSpPr txBox="1"/>
            <p:nvPr/>
          </p:nvSpPr>
          <p:spPr>
            <a:xfrm>
              <a:off x="2362200" y="2362200"/>
              <a:ext cx="914400" cy="261610"/>
            </a:xfrm>
            <a:prstGeom prst="rect">
              <a:avLst/>
            </a:prstGeom>
            <a:noFill/>
          </p:spPr>
          <p:txBody>
            <a:bodyPr wrap="square" rtlCol="0">
              <a:spAutoFit/>
            </a:bodyPr>
            <a:lstStyle/>
            <a:p>
              <a:pPr algn="ctr"/>
              <a:r>
                <a:rPr lang="en-US" sz="1100" dirty="0" smtClean="0"/>
                <a:t>Pop # 1</a:t>
              </a:r>
              <a:endParaRPr lang="en-US" sz="1100" dirty="0"/>
            </a:p>
          </p:txBody>
        </p:sp>
      </p:grpSp>
      <p:sp>
        <p:nvSpPr>
          <p:cNvPr id="191" name="TextBox 190"/>
          <p:cNvSpPr txBox="1"/>
          <p:nvPr/>
        </p:nvSpPr>
        <p:spPr>
          <a:xfrm>
            <a:off x="5050808" y="1698008"/>
            <a:ext cx="914400" cy="261610"/>
          </a:xfrm>
          <a:prstGeom prst="rect">
            <a:avLst/>
          </a:prstGeom>
          <a:noFill/>
        </p:spPr>
        <p:txBody>
          <a:bodyPr wrap="square" rtlCol="0">
            <a:spAutoFit/>
          </a:bodyPr>
          <a:lstStyle/>
          <a:p>
            <a:pPr algn="ctr"/>
            <a:r>
              <a:rPr lang="en-US" sz="1100" dirty="0" smtClean="0"/>
              <a:t>Pop # 2</a:t>
            </a:r>
            <a:endParaRPr lang="en-US" sz="1100" dirty="0"/>
          </a:p>
        </p:txBody>
      </p:sp>
      <p:grpSp>
        <p:nvGrpSpPr>
          <p:cNvPr id="193" name="Group 192"/>
          <p:cNvGrpSpPr/>
          <p:nvPr/>
        </p:nvGrpSpPr>
        <p:grpSpPr>
          <a:xfrm>
            <a:off x="5943600" y="1905000"/>
            <a:ext cx="914400" cy="1295400"/>
            <a:chOff x="5943600" y="1905000"/>
            <a:chExt cx="914400" cy="1295400"/>
          </a:xfrm>
        </p:grpSpPr>
        <p:sp>
          <p:nvSpPr>
            <p:cNvPr id="272" name="Rounded Rectangle 271"/>
            <p:cNvSpPr/>
            <p:nvPr/>
          </p:nvSpPr>
          <p:spPr>
            <a:xfrm>
              <a:off x="6019800" y="1905000"/>
              <a:ext cx="7620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4" name="TextBox 103"/>
            <p:cNvSpPr txBox="1"/>
            <p:nvPr/>
          </p:nvSpPr>
          <p:spPr>
            <a:xfrm>
              <a:off x="5943600" y="2362200"/>
              <a:ext cx="914400" cy="261610"/>
            </a:xfrm>
            <a:prstGeom prst="rect">
              <a:avLst/>
            </a:prstGeom>
            <a:noFill/>
          </p:spPr>
          <p:txBody>
            <a:bodyPr wrap="square" rtlCol="0">
              <a:spAutoFit/>
            </a:bodyPr>
            <a:lstStyle/>
            <a:p>
              <a:pPr algn="ctr"/>
              <a:r>
                <a:rPr lang="en-US" sz="1100" dirty="0" smtClean="0"/>
                <a:t>Pop # 2</a:t>
              </a:r>
              <a:endParaRPr lang="en-US" sz="1100" dirty="0"/>
            </a:p>
          </p:txBody>
        </p:sp>
      </p:grpSp>
      <p:grpSp>
        <p:nvGrpSpPr>
          <p:cNvPr id="8" name="Group 7"/>
          <p:cNvGrpSpPr/>
          <p:nvPr/>
        </p:nvGrpSpPr>
        <p:grpSpPr>
          <a:xfrm>
            <a:off x="3886502" y="4080732"/>
            <a:ext cx="1357312" cy="1253268"/>
            <a:chOff x="3810000" y="3429000"/>
            <a:chExt cx="1357312" cy="1068388"/>
          </a:xfrm>
        </p:grpSpPr>
        <p:sp>
          <p:nvSpPr>
            <p:cNvPr id="7" name="Freeform 20"/>
            <p:cNvSpPr>
              <a:spLocks/>
            </p:cNvSpPr>
            <p:nvPr/>
          </p:nvSpPr>
          <p:spPr bwMode="auto">
            <a:xfrm>
              <a:off x="3810000" y="3429000"/>
              <a:ext cx="1357312" cy="106838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dirty="0"/>
            </a:p>
          </p:txBody>
        </p:sp>
        <p:sp>
          <p:nvSpPr>
            <p:cNvPr id="6" name="Text Box 7"/>
            <p:cNvSpPr txBox="1">
              <a:spLocks noChangeArrowheads="1"/>
            </p:cNvSpPr>
            <p:nvPr/>
          </p:nvSpPr>
          <p:spPr bwMode="auto">
            <a:xfrm>
              <a:off x="3886200" y="3928431"/>
              <a:ext cx="1176337" cy="157424"/>
            </a:xfrm>
            <a:prstGeom prst="rect">
              <a:avLst/>
            </a:prstGeom>
            <a:noFill/>
            <a:ln w="9525">
              <a:noFill/>
              <a:miter lim="800000"/>
              <a:headEnd/>
              <a:tailEnd/>
            </a:ln>
          </p:spPr>
          <p:txBody>
            <a:bodyPr lIns="0" tIns="0" rIns="0" bIns="0" anchor="ctr" anchorCtr="1">
              <a:spAutoFit/>
            </a:bodyPr>
            <a:lstStyle/>
            <a:p>
              <a:r>
                <a:rPr lang="en-US" sz="1200" dirty="0" smtClean="0">
                  <a:latin typeface="Arial" charset="0"/>
                  <a:cs typeface="Arial" charset="0"/>
                </a:rPr>
                <a:t>PSN</a:t>
              </a:r>
              <a:endParaRPr lang="en-US" sz="1200" dirty="0">
                <a:latin typeface="Arial" charset="0"/>
                <a:cs typeface="Arial"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reeform 454"/>
          <p:cNvSpPr/>
          <p:nvPr/>
        </p:nvSpPr>
        <p:spPr>
          <a:xfrm>
            <a:off x="4495800" y="4544708"/>
            <a:ext cx="2478209" cy="1774209"/>
          </a:xfrm>
          <a:custGeom>
            <a:avLst/>
            <a:gdLst>
              <a:gd name="connsiteX0" fmla="*/ 0 w 2565779"/>
              <a:gd name="connsiteY0" fmla="*/ 0 h 1774209"/>
              <a:gd name="connsiteX1" fmla="*/ 832513 w 2565779"/>
              <a:gd name="connsiteY1" fmla="*/ 0 h 1774209"/>
              <a:gd name="connsiteX2" fmla="*/ 832513 w 2565779"/>
              <a:gd name="connsiteY2" fmla="*/ 1774209 h 1774209"/>
              <a:gd name="connsiteX3" fmla="*/ 2565779 w 2565779"/>
              <a:gd name="connsiteY3" fmla="*/ 1774209 h 1774209"/>
            </a:gdLst>
            <a:ahLst/>
            <a:cxnLst>
              <a:cxn ang="0">
                <a:pos x="connsiteX0" y="connsiteY0"/>
              </a:cxn>
              <a:cxn ang="0">
                <a:pos x="connsiteX1" y="connsiteY1"/>
              </a:cxn>
              <a:cxn ang="0">
                <a:pos x="connsiteX2" y="connsiteY2"/>
              </a:cxn>
              <a:cxn ang="0">
                <a:pos x="connsiteX3" y="connsiteY3"/>
              </a:cxn>
            </a:cxnLst>
            <a:rect l="l" t="t" r="r" b="b"/>
            <a:pathLst>
              <a:path w="2565779" h="1774209">
                <a:moveTo>
                  <a:pt x="0" y="0"/>
                </a:moveTo>
                <a:lnTo>
                  <a:pt x="832513" y="0"/>
                </a:lnTo>
                <a:lnTo>
                  <a:pt x="832513" y="1774209"/>
                </a:lnTo>
                <a:lnTo>
                  <a:pt x="2565779" y="177420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AutoShape 31"/>
          <p:cNvSpPr>
            <a:spLocks noChangeArrowheads="1"/>
          </p:cNvSpPr>
          <p:nvPr/>
        </p:nvSpPr>
        <p:spPr bwMode="auto">
          <a:xfrm>
            <a:off x="2672672" y="4482152"/>
            <a:ext cx="1746928" cy="153764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chemeClr val="bg1"/>
              </a:gs>
              <a:gs pos="100000">
                <a:srgbClr val="B7D9E5"/>
              </a:gs>
            </a:gsLst>
            <a:path path="rect">
              <a:fillToRect l="50000" t="50000" r="50000" b="50000"/>
            </a:path>
          </a:gradFill>
          <a:ln w="12700">
            <a:solidFill>
              <a:schemeClr val="accent1">
                <a:lumMod val="75000"/>
              </a:schemeClr>
            </a:solidFill>
            <a:round/>
            <a:headEnd/>
            <a:tailEnd/>
          </a:ln>
          <a:effectLst>
            <a:prstShdw prst="shdw17" dist="17961" dir="2700000">
              <a:srgbClr val="6E8289"/>
            </a:prstShdw>
          </a:effectLst>
        </p:spPr>
        <p:txBody>
          <a:bodyPr wrap="none" anchor="ctr"/>
          <a:lstStyle/>
          <a:p>
            <a:endParaRPr lang="en-US"/>
          </a:p>
        </p:txBody>
      </p:sp>
      <p:sp>
        <p:nvSpPr>
          <p:cNvPr id="139" name="Rounded Rectangle 138"/>
          <p:cNvSpPr/>
          <p:nvPr/>
        </p:nvSpPr>
        <p:spPr>
          <a:xfrm>
            <a:off x="66675" y="5419725"/>
            <a:ext cx="1600200" cy="1371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352800" y="5791200"/>
            <a:ext cx="838200" cy="9144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4038600" y="5091752"/>
            <a:ext cx="10668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1981200" y="5410200"/>
            <a:ext cx="9906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1981200" y="4572000"/>
            <a:ext cx="1219200" cy="5334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rot="10800000">
            <a:off x="4327479" y="5347648"/>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a:off x="4329752" y="541816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3616656" y="62484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454321" y="570704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456594" y="5777552"/>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0" name="Rounded Rectangle 489"/>
          <p:cNvSpPr/>
          <p:nvPr/>
        </p:nvSpPr>
        <p:spPr>
          <a:xfrm>
            <a:off x="7391400" y="3276600"/>
            <a:ext cx="17526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7391400" y="4191000"/>
            <a:ext cx="17526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5791200" y="4960960"/>
            <a:ext cx="16764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5820768" y="5943600"/>
            <a:ext cx="1676400" cy="838200"/>
          </a:xfrm>
          <a:prstGeom prst="roundRect">
            <a:avLst/>
          </a:prstGeom>
          <a:solidFill>
            <a:schemeClr val="accent6">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68240" y="3524034"/>
            <a:ext cx="10668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5774136" y="990600"/>
            <a:ext cx="1219200" cy="12192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7221936" y="990600"/>
            <a:ext cx="1066800" cy="12192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a:off x="7907736" y="1981200"/>
            <a:ext cx="990600" cy="12192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2514600" y="2467968"/>
            <a:ext cx="12954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4326336" y="2438400"/>
            <a:ext cx="1295400" cy="609600"/>
          </a:xfrm>
          <a:prstGeom prst="round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3429000" y="3733800"/>
            <a:ext cx="1828800" cy="10668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a:off x="914400" y="2467968"/>
            <a:ext cx="1295400" cy="609600"/>
          </a:xfrm>
          <a:prstGeom prst="round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p:cNvCxnSpPr/>
          <p:nvPr/>
        </p:nvCxnSpPr>
        <p:spPr>
          <a:xfrm rot="5400000">
            <a:off x="-658161" y="4406294"/>
            <a:ext cx="23831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10800000">
            <a:off x="1039504" y="2806436"/>
            <a:ext cx="2057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0800000">
            <a:off x="7803112" y="386232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Smart-Power solution</a:t>
            </a:r>
            <a:endParaRPr lang="en-US" dirty="0"/>
          </a:p>
        </p:txBody>
      </p:sp>
      <p:sp>
        <p:nvSpPr>
          <p:cNvPr id="354" name="AutoShape 31"/>
          <p:cNvSpPr>
            <a:spLocks noChangeArrowheads="1"/>
          </p:cNvSpPr>
          <p:nvPr/>
        </p:nvSpPr>
        <p:spPr bwMode="auto">
          <a:xfrm>
            <a:off x="3505200" y="2362200"/>
            <a:ext cx="1319296" cy="1600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chemeClr val="bg1"/>
              </a:gs>
              <a:gs pos="100000">
                <a:srgbClr val="B7D9E5"/>
              </a:gs>
            </a:gsLst>
            <a:path path="rect">
              <a:fillToRect l="50000" t="50000" r="50000" b="50000"/>
            </a:path>
          </a:gradFill>
          <a:ln w="12700">
            <a:solidFill>
              <a:schemeClr val="accent1">
                <a:lumMod val="75000"/>
              </a:schemeClr>
            </a:solidFill>
            <a:round/>
            <a:headEnd/>
            <a:tailEnd/>
          </a:ln>
          <a:effectLst>
            <a:prstShdw prst="shdw17" dist="17961" dir="2700000">
              <a:srgbClr val="6E8289"/>
            </a:prstShdw>
          </a:effectLst>
        </p:spPr>
        <p:txBody>
          <a:bodyPr wrap="none" anchor="ctr"/>
          <a:lstStyle/>
          <a:p>
            <a:endParaRPr lang="en-US"/>
          </a:p>
        </p:txBody>
      </p:sp>
      <p:sp>
        <p:nvSpPr>
          <p:cNvPr id="355" name="TextBox 354"/>
          <p:cNvSpPr txBox="1"/>
          <p:nvPr/>
        </p:nvSpPr>
        <p:spPr>
          <a:xfrm>
            <a:off x="3783746" y="3015886"/>
            <a:ext cx="712054" cy="641714"/>
          </a:xfrm>
          <a:prstGeom prst="rect">
            <a:avLst/>
          </a:prstGeom>
          <a:noFill/>
        </p:spPr>
        <p:txBody>
          <a:bodyPr wrap="none" rtlCol="0">
            <a:spAutoFit/>
          </a:bodyPr>
          <a:lstStyle/>
          <a:p>
            <a:pPr algn="ctr">
              <a:lnSpc>
                <a:spcPct val="85000"/>
              </a:lnSpc>
            </a:pPr>
            <a:r>
              <a:rPr lang="en-US" sz="1400" b="1" dirty="0" smtClean="0">
                <a:latin typeface="+mn-lt"/>
              </a:rPr>
              <a:t>G.8032</a:t>
            </a:r>
          </a:p>
          <a:p>
            <a:pPr algn="ctr">
              <a:lnSpc>
                <a:spcPct val="85000"/>
              </a:lnSpc>
            </a:pPr>
            <a:r>
              <a:rPr lang="en-US" sz="1400" b="1" dirty="0" smtClean="0"/>
              <a:t>Ring</a:t>
            </a:r>
          </a:p>
          <a:p>
            <a:pPr algn="ctr">
              <a:lnSpc>
                <a:spcPct val="85000"/>
              </a:lnSpc>
            </a:pPr>
            <a:r>
              <a:rPr lang="en-US" sz="1400" b="1" dirty="0" smtClean="0">
                <a:latin typeface="+mn-lt"/>
              </a:rPr>
              <a:t>(</a:t>
            </a:r>
            <a:r>
              <a:rPr lang="en-US" sz="1400" b="1" dirty="0" err="1" smtClean="0">
                <a:latin typeface="+mn-lt"/>
              </a:rPr>
              <a:t>GbE</a:t>
            </a:r>
            <a:r>
              <a:rPr lang="en-US" sz="1400" b="1" dirty="0" smtClean="0">
                <a:latin typeface="+mn-lt"/>
              </a:rPr>
              <a:t>)</a:t>
            </a:r>
          </a:p>
        </p:txBody>
      </p:sp>
      <p:pic>
        <p:nvPicPr>
          <p:cNvPr id="35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94090" y="1469698"/>
            <a:ext cx="323001" cy="534804"/>
          </a:xfrm>
          <a:prstGeom prst="rect">
            <a:avLst/>
          </a:prstGeom>
          <a:noFill/>
          <a:ln w="9525">
            <a:noFill/>
            <a:miter lim="800000"/>
            <a:headEnd/>
            <a:tailEnd/>
          </a:ln>
        </p:spPr>
      </p:pic>
      <p:sp>
        <p:nvSpPr>
          <p:cNvPr id="357" name="Freeform 10"/>
          <p:cNvSpPr>
            <a:spLocks/>
          </p:cNvSpPr>
          <p:nvPr/>
        </p:nvSpPr>
        <p:spPr bwMode="auto">
          <a:xfrm rot="10362160" flipV="1">
            <a:off x="4811873" y="1106591"/>
            <a:ext cx="3854654" cy="2084680"/>
          </a:xfrm>
          <a:custGeom>
            <a:avLst/>
            <a:gdLst>
              <a:gd name="T0" fmla="*/ 2147483647 w 1360"/>
              <a:gd name="T1" fmla="*/ 701670724 h 1877"/>
              <a:gd name="T2" fmla="*/ 209778979 w 1360"/>
              <a:gd name="T3" fmla="*/ 1018589595 h 1877"/>
              <a:gd name="T4" fmla="*/ 143917011 w 1360"/>
              <a:gd name="T5" fmla="*/ 965407868 h 1877"/>
              <a:gd name="T6" fmla="*/ 87814876 w 1360"/>
              <a:gd name="T7" fmla="*/ 910055939 h 1877"/>
              <a:gd name="T8" fmla="*/ 46347000 w 1360"/>
              <a:gd name="T9" fmla="*/ 855246193 h 1877"/>
              <a:gd name="T10" fmla="*/ 17075376 w 1360"/>
              <a:gd name="T11" fmla="*/ 799894264 h 1877"/>
              <a:gd name="T12" fmla="*/ 2439562 w 1360"/>
              <a:gd name="T13" fmla="*/ 742913395 h 1877"/>
              <a:gd name="T14" fmla="*/ 0 w 1360"/>
              <a:gd name="T15" fmla="*/ 686476366 h 1877"/>
              <a:gd name="T16" fmla="*/ 9756688 w 1360"/>
              <a:gd name="T17" fmla="*/ 630581518 h 1877"/>
              <a:gd name="T18" fmla="*/ 29271629 w 1360"/>
              <a:gd name="T19" fmla="*/ 574686671 h 1877"/>
              <a:gd name="T20" fmla="*/ 68299944 w 1360"/>
              <a:gd name="T21" fmla="*/ 518248905 h 1877"/>
              <a:gd name="T22" fmla="*/ 117084956 w 1360"/>
              <a:gd name="T23" fmla="*/ 463982077 h 1877"/>
              <a:gd name="T24" fmla="*/ 178067752 w 1360"/>
              <a:gd name="T25" fmla="*/ 409715249 h 1877"/>
              <a:gd name="T26" fmla="*/ 251245282 w 1360"/>
              <a:gd name="T27" fmla="*/ 357618531 h 1877"/>
              <a:gd name="T28" fmla="*/ 336620571 w 1360"/>
              <a:gd name="T29" fmla="*/ 306065560 h 1877"/>
              <a:gd name="T30" fmla="*/ 434192206 w 1360"/>
              <a:gd name="T31" fmla="*/ 255596954 h 1877"/>
              <a:gd name="T32" fmla="*/ 543959989 w 1360"/>
              <a:gd name="T33" fmla="*/ 207842204 h 1877"/>
              <a:gd name="T34" fmla="*/ 663484458 w 1360"/>
              <a:gd name="T35" fmla="*/ 161715428 h 1877"/>
              <a:gd name="T36" fmla="*/ 792765612 w 1360"/>
              <a:gd name="T37" fmla="*/ 117758900 h 1877"/>
              <a:gd name="T38" fmla="*/ 936684331 w 1360"/>
              <a:gd name="T39" fmla="*/ 75974024 h 1877"/>
              <a:gd name="T40" fmla="*/ 1085480417 w 1360"/>
              <a:gd name="T41" fmla="*/ 36901543 h 1877"/>
              <a:gd name="T42" fmla="*/ 1244033188 w 1360"/>
              <a:gd name="T43" fmla="*/ 0 h 1877"/>
              <a:gd name="T44" fmla="*/ 2147483647 w 1360"/>
              <a:gd name="T45" fmla="*/ 701670724 h 18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0"/>
              <a:gd name="T70" fmla="*/ 0 h 1877"/>
              <a:gd name="T71" fmla="*/ 1360 w 1360"/>
              <a:gd name="T72" fmla="*/ 1877 h 18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0" h="1877">
                <a:moveTo>
                  <a:pt x="1360" y="1293"/>
                </a:moveTo>
                <a:lnTo>
                  <a:pt x="86" y="1877"/>
                </a:lnTo>
                <a:lnTo>
                  <a:pt x="59" y="1779"/>
                </a:lnTo>
                <a:lnTo>
                  <a:pt x="36" y="1677"/>
                </a:lnTo>
                <a:lnTo>
                  <a:pt x="19" y="1576"/>
                </a:lnTo>
                <a:lnTo>
                  <a:pt x="7" y="1474"/>
                </a:lnTo>
                <a:lnTo>
                  <a:pt x="1" y="1369"/>
                </a:lnTo>
                <a:lnTo>
                  <a:pt x="0" y="1265"/>
                </a:lnTo>
                <a:lnTo>
                  <a:pt x="4" y="1162"/>
                </a:lnTo>
                <a:lnTo>
                  <a:pt x="12" y="1059"/>
                </a:lnTo>
                <a:lnTo>
                  <a:pt x="28" y="955"/>
                </a:lnTo>
                <a:lnTo>
                  <a:pt x="48" y="855"/>
                </a:lnTo>
                <a:lnTo>
                  <a:pt x="73" y="755"/>
                </a:lnTo>
                <a:lnTo>
                  <a:pt x="103" y="659"/>
                </a:lnTo>
                <a:lnTo>
                  <a:pt x="138" y="564"/>
                </a:lnTo>
                <a:lnTo>
                  <a:pt x="178" y="471"/>
                </a:lnTo>
                <a:lnTo>
                  <a:pt x="223" y="383"/>
                </a:lnTo>
                <a:lnTo>
                  <a:pt x="272" y="298"/>
                </a:lnTo>
                <a:lnTo>
                  <a:pt x="325" y="217"/>
                </a:lnTo>
                <a:lnTo>
                  <a:pt x="384" y="140"/>
                </a:lnTo>
                <a:lnTo>
                  <a:pt x="445" y="68"/>
                </a:lnTo>
                <a:lnTo>
                  <a:pt x="510" y="0"/>
                </a:lnTo>
                <a:lnTo>
                  <a:pt x="1360" y="1293"/>
                </a:lnTo>
              </a:path>
            </a:pathLst>
          </a:custGeom>
          <a:noFill/>
          <a:ln w="28575">
            <a:solidFill>
              <a:srgbClr val="C00000"/>
            </a:solidFill>
            <a:round/>
            <a:headEnd/>
            <a:tailEnd/>
          </a:ln>
        </p:spPr>
        <p:txBody>
          <a:bodyPr/>
          <a:lstStyle/>
          <a:p>
            <a:pPr algn="ctr"/>
            <a:endParaRPr lang="en-US"/>
          </a:p>
        </p:txBody>
      </p:sp>
      <p:sp>
        <p:nvSpPr>
          <p:cNvPr id="360" name="TextBox 359"/>
          <p:cNvSpPr txBox="1"/>
          <p:nvPr/>
        </p:nvSpPr>
        <p:spPr>
          <a:xfrm>
            <a:off x="5697936" y="2438400"/>
            <a:ext cx="1333882" cy="307777"/>
          </a:xfrm>
          <a:prstGeom prst="rect">
            <a:avLst/>
          </a:prstGeom>
          <a:noFill/>
        </p:spPr>
        <p:txBody>
          <a:bodyPr wrap="square" rtlCol="0">
            <a:spAutoFit/>
          </a:bodyPr>
          <a:lstStyle/>
          <a:p>
            <a:pPr algn="ctr"/>
            <a:r>
              <a:rPr lang="en-US" sz="1400" b="1" dirty="0" smtClean="0">
                <a:solidFill>
                  <a:srgbClr val="FF0000"/>
                </a:solidFill>
              </a:rPr>
              <a:t>Airmux-5000</a:t>
            </a:r>
            <a:endParaRPr lang="en-US" sz="1400" b="1" dirty="0">
              <a:solidFill>
                <a:srgbClr val="FF0000"/>
              </a:solidFill>
            </a:endParaRPr>
          </a:p>
        </p:txBody>
      </p:sp>
      <p:pic>
        <p:nvPicPr>
          <p:cNvPr id="364" name="Picture 2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4839960" y="1469698"/>
            <a:ext cx="348140" cy="1185852"/>
          </a:xfrm>
          <a:prstGeom prst="rect">
            <a:avLst/>
          </a:prstGeom>
          <a:noFill/>
          <a:ln w="9525">
            <a:noFill/>
            <a:miter lim="800000"/>
            <a:headEnd/>
            <a:tailEnd/>
          </a:ln>
        </p:spPr>
      </p:pic>
      <p:sp>
        <p:nvSpPr>
          <p:cNvPr id="366" name="TextBox 365"/>
          <p:cNvSpPr txBox="1"/>
          <p:nvPr/>
        </p:nvSpPr>
        <p:spPr>
          <a:xfrm>
            <a:off x="4851214" y="1200998"/>
            <a:ext cx="519114" cy="276999"/>
          </a:xfrm>
          <a:prstGeom prst="rect">
            <a:avLst/>
          </a:prstGeom>
          <a:noFill/>
        </p:spPr>
        <p:txBody>
          <a:bodyPr wrap="square" rtlCol="0">
            <a:spAutoFit/>
          </a:bodyPr>
          <a:lstStyle/>
          <a:p>
            <a:pPr algn="ctr"/>
            <a:r>
              <a:rPr lang="en-US" sz="1200" b="1" dirty="0" smtClean="0"/>
              <a:t>HBS</a:t>
            </a:r>
            <a:endParaRPr lang="en-US" sz="1200" b="1" dirty="0"/>
          </a:p>
        </p:txBody>
      </p:sp>
      <p:grpSp>
        <p:nvGrpSpPr>
          <p:cNvPr id="381" name="Group 102"/>
          <p:cNvGrpSpPr/>
          <p:nvPr/>
        </p:nvGrpSpPr>
        <p:grpSpPr>
          <a:xfrm>
            <a:off x="4486401" y="2582712"/>
            <a:ext cx="682702" cy="324387"/>
            <a:chOff x="5092623" y="3639717"/>
            <a:chExt cx="682702" cy="324387"/>
          </a:xfrm>
        </p:grpSpPr>
        <p:pic>
          <p:nvPicPr>
            <p:cNvPr id="382" name="Picture 91" descr="rad4"/>
            <p:cNvPicPr>
              <a:picLocks noChangeAspect="1" noChangeArrowheads="1"/>
            </p:cNvPicPr>
            <p:nvPr/>
          </p:nvPicPr>
          <p:blipFill>
            <a:blip r:embed="rId5" cstate="print"/>
            <a:srcRect/>
            <a:stretch>
              <a:fillRect/>
            </a:stretch>
          </p:blipFill>
          <p:spPr bwMode="auto">
            <a:xfrm>
              <a:off x="5092623" y="3639717"/>
              <a:ext cx="682702" cy="273602"/>
            </a:xfrm>
            <a:prstGeom prst="rect">
              <a:avLst/>
            </a:prstGeom>
            <a:noFill/>
            <a:ln w="9525">
              <a:noFill/>
              <a:miter lim="800000"/>
              <a:headEnd/>
              <a:tailEnd/>
            </a:ln>
          </p:spPr>
        </p:pic>
        <p:sp>
          <p:nvSpPr>
            <p:cNvPr id="383" name="TextBox 382"/>
            <p:cNvSpPr txBox="1"/>
            <p:nvPr/>
          </p:nvSpPr>
          <p:spPr>
            <a:xfrm>
              <a:off x="5136150" y="3713394"/>
              <a:ext cx="625492" cy="250710"/>
            </a:xfrm>
            <a:prstGeom prst="rect">
              <a:avLst/>
            </a:prstGeom>
            <a:noFill/>
          </p:spPr>
          <p:txBody>
            <a:bodyPr wrap="none" rtlCol="0">
              <a:spAutoFit/>
            </a:bodyPr>
            <a:lstStyle/>
            <a:p>
              <a:pPr algn="ctr">
                <a:lnSpc>
                  <a:spcPct val="85000"/>
                </a:lnSpc>
              </a:pPr>
              <a:r>
                <a:rPr lang="en-US" sz="1200" b="1" dirty="0" smtClean="0">
                  <a:latin typeface="+mn-lt"/>
                </a:rPr>
                <a:t>ETX-26</a:t>
              </a:r>
            </a:p>
          </p:txBody>
        </p:sp>
      </p:grpSp>
      <p:grpSp>
        <p:nvGrpSpPr>
          <p:cNvPr id="388" name="Group 102"/>
          <p:cNvGrpSpPr/>
          <p:nvPr/>
        </p:nvGrpSpPr>
        <p:grpSpPr>
          <a:xfrm>
            <a:off x="3008613" y="2646077"/>
            <a:ext cx="682702" cy="324387"/>
            <a:chOff x="5092623" y="3639717"/>
            <a:chExt cx="682702" cy="324387"/>
          </a:xfrm>
        </p:grpSpPr>
        <p:pic>
          <p:nvPicPr>
            <p:cNvPr id="389" name="Picture 91" descr="rad4"/>
            <p:cNvPicPr>
              <a:picLocks noChangeAspect="1" noChangeArrowheads="1"/>
            </p:cNvPicPr>
            <p:nvPr/>
          </p:nvPicPr>
          <p:blipFill>
            <a:blip r:embed="rId5" cstate="print"/>
            <a:srcRect/>
            <a:stretch>
              <a:fillRect/>
            </a:stretch>
          </p:blipFill>
          <p:spPr bwMode="auto">
            <a:xfrm>
              <a:off x="5092623" y="3639717"/>
              <a:ext cx="682702" cy="273602"/>
            </a:xfrm>
            <a:prstGeom prst="rect">
              <a:avLst/>
            </a:prstGeom>
            <a:noFill/>
            <a:ln w="9525">
              <a:noFill/>
              <a:miter lim="800000"/>
              <a:headEnd/>
              <a:tailEnd/>
            </a:ln>
          </p:spPr>
        </p:pic>
        <p:sp>
          <p:nvSpPr>
            <p:cNvPr id="390" name="TextBox 389"/>
            <p:cNvSpPr txBox="1"/>
            <p:nvPr/>
          </p:nvSpPr>
          <p:spPr>
            <a:xfrm>
              <a:off x="5136150" y="3713394"/>
              <a:ext cx="625492" cy="250710"/>
            </a:xfrm>
            <a:prstGeom prst="rect">
              <a:avLst/>
            </a:prstGeom>
            <a:noFill/>
          </p:spPr>
          <p:txBody>
            <a:bodyPr wrap="none" rtlCol="0">
              <a:spAutoFit/>
            </a:bodyPr>
            <a:lstStyle/>
            <a:p>
              <a:pPr algn="ctr">
                <a:lnSpc>
                  <a:spcPct val="85000"/>
                </a:lnSpc>
              </a:pPr>
              <a:r>
                <a:rPr lang="en-US" sz="1200" b="1" dirty="0" smtClean="0">
                  <a:latin typeface="+mn-lt"/>
                </a:rPr>
                <a:t>ETX-26</a:t>
              </a:r>
            </a:p>
          </p:txBody>
        </p:sp>
      </p:grpSp>
      <p:grpSp>
        <p:nvGrpSpPr>
          <p:cNvPr id="419" name="Group 418"/>
          <p:cNvGrpSpPr/>
          <p:nvPr/>
        </p:nvGrpSpPr>
        <p:grpSpPr>
          <a:xfrm>
            <a:off x="5951560" y="1066800"/>
            <a:ext cx="879144" cy="1031875"/>
            <a:chOff x="5597856" y="1155700"/>
            <a:chExt cx="1095375" cy="1247775"/>
          </a:xfrm>
        </p:grpSpPr>
        <p:grpSp>
          <p:nvGrpSpPr>
            <p:cNvPr id="367" name="Group 54"/>
            <p:cNvGrpSpPr/>
            <p:nvPr/>
          </p:nvGrpSpPr>
          <p:grpSpPr>
            <a:xfrm>
              <a:off x="5804828" y="1155700"/>
              <a:ext cx="341972" cy="544717"/>
              <a:chOff x="1905000" y="2667000"/>
              <a:chExt cx="520115" cy="1013558"/>
            </a:xfrm>
          </p:grpSpPr>
          <p:pic>
            <p:nvPicPr>
              <p:cNvPr id="368" name="Picture 3"/>
              <p:cNvPicPr>
                <a:picLocks noChangeAspect="1" noChangeArrowheads="1"/>
              </p:cNvPicPr>
              <p:nvPr/>
            </p:nvPicPr>
            <p:blipFill>
              <a:blip r:embed="rId6" cstate="print"/>
              <a:srcRect/>
              <a:stretch>
                <a:fillRect/>
              </a:stretch>
            </p:blipFill>
            <p:spPr bwMode="auto">
              <a:xfrm>
                <a:off x="1905000" y="2667000"/>
                <a:ext cx="520115" cy="1013558"/>
              </a:xfrm>
              <a:prstGeom prst="rect">
                <a:avLst/>
              </a:prstGeom>
              <a:noFill/>
              <a:ln w="9525">
                <a:noFill/>
                <a:miter lim="800000"/>
                <a:headEnd/>
                <a:tailEnd/>
              </a:ln>
            </p:spPr>
          </p:pic>
          <p:pic>
            <p:nvPicPr>
              <p:cNvPr id="369" name="Picture 368" descr="RADWIN_logo.png"/>
              <p:cNvPicPr>
                <a:picLocks noChangeAspect="1"/>
              </p:cNvPicPr>
              <p:nvPr/>
            </p:nvPicPr>
            <p:blipFill>
              <a:blip r:embed="rId7" cstate="print"/>
              <a:stretch>
                <a:fillRect/>
              </a:stretch>
            </p:blipFill>
            <p:spPr>
              <a:xfrm rot="338920">
                <a:off x="2006331" y="3157644"/>
                <a:ext cx="262370" cy="49014"/>
              </a:xfrm>
              <a:prstGeom prst="rect">
                <a:avLst/>
              </a:prstGeom>
            </p:spPr>
          </p:pic>
        </p:grpSp>
        <p:pic>
          <p:nvPicPr>
            <p:cNvPr id="392" name="Picture 39"/>
            <p:cNvPicPr>
              <a:picLocks noChangeAspect="1" noChangeArrowheads="1"/>
            </p:cNvPicPr>
            <p:nvPr/>
          </p:nvPicPr>
          <p:blipFill>
            <a:blip r:embed="rId8" cstate="print">
              <a:lum bright="6000"/>
            </a:blip>
            <a:srcRect/>
            <a:stretch>
              <a:fillRect/>
            </a:stretch>
          </p:blipFill>
          <p:spPr bwMode="auto">
            <a:xfrm>
              <a:off x="5597856" y="1600200"/>
              <a:ext cx="1095375" cy="803275"/>
            </a:xfrm>
            <a:prstGeom prst="rect">
              <a:avLst/>
            </a:prstGeom>
            <a:noFill/>
            <a:ln w="9525">
              <a:noFill/>
              <a:miter lim="800000"/>
              <a:headEnd/>
              <a:tailEnd/>
            </a:ln>
          </p:spPr>
        </p:pic>
      </p:grpSp>
      <p:sp>
        <p:nvSpPr>
          <p:cNvPr id="395" name="TextBox 394"/>
          <p:cNvSpPr txBox="1"/>
          <p:nvPr/>
        </p:nvSpPr>
        <p:spPr>
          <a:xfrm>
            <a:off x="4495800" y="3761601"/>
            <a:ext cx="1050878" cy="276999"/>
          </a:xfrm>
          <a:prstGeom prst="rect">
            <a:avLst/>
          </a:prstGeom>
          <a:noFill/>
        </p:spPr>
        <p:txBody>
          <a:bodyPr wrap="square" rtlCol="0">
            <a:spAutoFit/>
          </a:bodyPr>
          <a:lstStyle/>
          <a:p>
            <a:pPr algn="ctr"/>
            <a:r>
              <a:rPr lang="en-US" sz="1200" b="1" dirty="0" smtClean="0"/>
              <a:t>Sub-station</a:t>
            </a:r>
            <a:endParaRPr lang="en-US" sz="1200" b="1" dirty="0"/>
          </a:p>
        </p:txBody>
      </p:sp>
      <p:grpSp>
        <p:nvGrpSpPr>
          <p:cNvPr id="396" name="Group 66"/>
          <p:cNvGrpSpPr/>
          <p:nvPr/>
        </p:nvGrpSpPr>
        <p:grpSpPr>
          <a:xfrm>
            <a:off x="34334" y="4142096"/>
            <a:ext cx="1356602" cy="1066800"/>
            <a:chOff x="667671" y="4196326"/>
            <a:chExt cx="1325563" cy="1025525"/>
          </a:xfrm>
        </p:grpSpPr>
        <p:sp>
          <p:nvSpPr>
            <p:cNvPr id="397" name="Freeform 21"/>
            <p:cNvSpPr>
              <a:spLocks/>
            </p:cNvSpPr>
            <p:nvPr/>
          </p:nvSpPr>
          <p:spPr bwMode="auto">
            <a:xfrm>
              <a:off x="667671" y="4196326"/>
              <a:ext cx="1325563" cy="1025525"/>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anchor="ctr"/>
            <a:lstStyle/>
            <a:p>
              <a:pPr algn="ctr"/>
              <a:endParaRPr lang="en-US"/>
            </a:p>
          </p:txBody>
        </p:sp>
        <p:sp>
          <p:nvSpPr>
            <p:cNvPr id="398" name="TextBox 397"/>
            <p:cNvSpPr txBox="1"/>
            <p:nvPr/>
          </p:nvSpPr>
          <p:spPr>
            <a:xfrm>
              <a:off x="805013" y="4488692"/>
              <a:ext cx="1050878" cy="396975"/>
            </a:xfrm>
            <a:prstGeom prst="rect">
              <a:avLst/>
            </a:prstGeom>
            <a:noFill/>
          </p:spPr>
          <p:txBody>
            <a:bodyPr wrap="square" rtlCol="0">
              <a:spAutoFit/>
            </a:bodyPr>
            <a:lstStyle/>
            <a:p>
              <a:pPr algn="ctr"/>
              <a:r>
                <a:rPr lang="en-US" sz="1300" b="1" dirty="0" smtClean="0"/>
                <a:t>Core</a:t>
              </a:r>
            </a:p>
            <a:p>
              <a:pPr algn="ctr"/>
              <a:r>
                <a:rPr lang="en-US" sz="1300" b="1" dirty="0" smtClean="0"/>
                <a:t>Network </a:t>
              </a:r>
            </a:p>
          </p:txBody>
        </p:sp>
      </p:grpSp>
      <p:pic>
        <p:nvPicPr>
          <p:cNvPr id="402" name="Picture 29" descr="branch"/>
          <p:cNvPicPr>
            <a:picLocks noChangeAspect="1" noChangeArrowheads="1"/>
          </p:cNvPicPr>
          <p:nvPr/>
        </p:nvPicPr>
        <p:blipFill>
          <a:blip r:embed="rId9" cstate="print"/>
          <a:srcRect/>
          <a:stretch>
            <a:fillRect/>
          </a:stretch>
        </p:blipFill>
        <p:spPr>
          <a:xfrm>
            <a:off x="8184112" y="3356216"/>
            <a:ext cx="644454" cy="800100"/>
          </a:xfrm>
          <a:prstGeom prst="rect">
            <a:avLst/>
          </a:prstGeom>
          <a:noFill/>
        </p:spPr>
      </p:pic>
      <p:cxnSp>
        <p:nvCxnSpPr>
          <p:cNvPr id="405" name="Straight Connector 404"/>
          <p:cNvCxnSpPr/>
          <p:nvPr/>
        </p:nvCxnSpPr>
        <p:spPr>
          <a:xfrm rot="10800000">
            <a:off x="7789464" y="474658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7" name="Picture 29" descr="branch"/>
          <p:cNvPicPr>
            <a:picLocks noChangeAspect="1" noChangeArrowheads="1"/>
          </p:cNvPicPr>
          <p:nvPr/>
        </p:nvPicPr>
        <p:blipFill>
          <a:blip r:embed="rId9" cstate="print"/>
          <a:srcRect/>
          <a:stretch>
            <a:fillRect/>
          </a:stretch>
        </p:blipFill>
        <p:spPr>
          <a:xfrm>
            <a:off x="8170464" y="4240476"/>
            <a:ext cx="644454" cy="800100"/>
          </a:xfrm>
          <a:prstGeom prst="rect">
            <a:avLst/>
          </a:prstGeom>
          <a:noFill/>
        </p:spPr>
      </p:pic>
      <p:sp>
        <p:nvSpPr>
          <p:cNvPr id="410" name="Freeform 409"/>
          <p:cNvSpPr/>
          <p:nvPr/>
        </p:nvSpPr>
        <p:spPr>
          <a:xfrm>
            <a:off x="4724400" y="3846398"/>
            <a:ext cx="2805758" cy="395785"/>
          </a:xfrm>
          <a:custGeom>
            <a:avLst/>
            <a:gdLst>
              <a:gd name="connsiteX0" fmla="*/ 0 w 3452884"/>
              <a:gd name="connsiteY0" fmla="*/ 395785 h 395785"/>
              <a:gd name="connsiteX1" fmla="*/ 1678675 w 3452884"/>
              <a:gd name="connsiteY1" fmla="*/ 395785 h 395785"/>
              <a:gd name="connsiteX2" fmla="*/ 1678675 w 3452884"/>
              <a:gd name="connsiteY2" fmla="*/ 0 h 395785"/>
              <a:gd name="connsiteX3" fmla="*/ 3452884 w 3452884"/>
              <a:gd name="connsiteY3" fmla="*/ 0 h 395785"/>
            </a:gdLst>
            <a:ahLst/>
            <a:cxnLst>
              <a:cxn ang="0">
                <a:pos x="connsiteX0" y="connsiteY0"/>
              </a:cxn>
              <a:cxn ang="0">
                <a:pos x="connsiteX1" y="connsiteY1"/>
              </a:cxn>
              <a:cxn ang="0">
                <a:pos x="connsiteX2" y="connsiteY2"/>
              </a:cxn>
              <a:cxn ang="0">
                <a:pos x="connsiteX3" y="connsiteY3"/>
              </a:cxn>
            </a:cxnLst>
            <a:rect l="l" t="t" r="r" b="b"/>
            <a:pathLst>
              <a:path w="3452884" h="395785">
                <a:moveTo>
                  <a:pt x="0" y="395785"/>
                </a:moveTo>
                <a:lnTo>
                  <a:pt x="1678675" y="395785"/>
                </a:lnTo>
                <a:lnTo>
                  <a:pt x="1678675" y="0"/>
                </a:lnTo>
                <a:lnTo>
                  <a:pt x="3452884"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1" name="Picture 64" descr="rad6"/>
          <p:cNvPicPr>
            <a:picLocks noChangeAspect="1" noChangeArrowheads="1"/>
          </p:cNvPicPr>
          <p:nvPr/>
        </p:nvPicPr>
        <p:blipFill>
          <a:blip r:embed="rId10" cstate="screen"/>
          <a:srcRect/>
          <a:stretch>
            <a:fillRect/>
          </a:stretch>
        </p:blipFill>
        <p:spPr bwMode="auto">
          <a:xfrm>
            <a:off x="7490352" y="3737216"/>
            <a:ext cx="483790" cy="204529"/>
          </a:xfrm>
          <a:prstGeom prst="rect">
            <a:avLst/>
          </a:prstGeom>
          <a:noFill/>
          <a:ln w="9525">
            <a:noFill/>
            <a:miter lim="800000"/>
            <a:headEnd/>
            <a:tailEnd/>
          </a:ln>
        </p:spPr>
      </p:pic>
      <p:sp>
        <p:nvSpPr>
          <p:cNvPr id="411" name="Freeform 410"/>
          <p:cNvSpPr/>
          <p:nvPr/>
        </p:nvSpPr>
        <p:spPr>
          <a:xfrm flipV="1">
            <a:off x="4724400" y="4335439"/>
            <a:ext cx="2787560" cy="395785"/>
          </a:xfrm>
          <a:custGeom>
            <a:avLst/>
            <a:gdLst>
              <a:gd name="connsiteX0" fmla="*/ 0 w 3452884"/>
              <a:gd name="connsiteY0" fmla="*/ 395785 h 395785"/>
              <a:gd name="connsiteX1" fmla="*/ 1678675 w 3452884"/>
              <a:gd name="connsiteY1" fmla="*/ 395785 h 395785"/>
              <a:gd name="connsiteX2" fmla="*/ 1678675 w 3452884"/>
              <a:gd name="connsiteY2" fmla="*/ 0 h 395785"/>
              <a:gd name="connsiteX3" fmla="*/ 3452884 w 3452884"/>
              <a:gd name="connsiteY3" fmla="*/ 0 h 395785"/>
            </a:gdLst>
            <a:ahLst/>
            <a:cxnLst>
              <a:cxn ang="0">
                <a:pos x="connsiteX0" y="connsiteY0"/>
              </a:cxn>
              <a:cxn ang="0">
                <a:pos x="connsiteX1" y="connsiteY1"/>
              </a:cxn>
              <a:cxn ang="0">
                <a:pos x="connsiteX2" y="connsiteY2"/>
              </a:cxn>
              <a:cxn ang="0">
                <a:pos x="connsiteX3" y="connsiteY3"/>
              </a:cxn>
            </a:cxnLst>
            <a:rect l="l" t="t" r="r" b="b"/>
            <a:pathLst>
              <a:path w="3452884" h="395785">
                <a:moveTo>
                  <a:pt x="0" y="395785"/>
                </a:moveTo>
                <a:lnTo>
                  <a:pt x="1678675" y="395785"/>
                </a:lnTo>
                <a:lnTo>
                  <a:pt x="1678675" y="0"/>
                </a:lnTo>
                <a:lnTo>
                  <a:pt x="3452884"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6" name="Picture 64" descr="rad6"/>
          <p:cNvPicPr>
            <a:picLocks noChangeAspect="1" noChangeArrowheads="1"/>
          </p:cNvPicPr>
          <p:nvPr/>
        </p:nvPicPr>
        <p:blipFill>
          <a:blip r:embed="rId10" cstate="screen"/>
          <a:srcRect/>
          <a:stretch>
            <a:fillRect/>
          </a:stretch>
        </p:blipFill>
        <p:spPr bwMode="auto">
          <a:xfrm>
            <a:off x="7476704" y="4621476"/>
            <a:ext cx="483790" cy="204529"/>
          </a:xfrm>
          <a:prstGeom prst="rect">
            <a:avLst/>
          </a:prstGeom>
          <a:noFill/>
          <a:ln w="9525">
            <a:noFill/>
            <a:miter lim="800000"/>
            <a:headEnd/>
            <a:tailEnd/>
          </a:ln>
        </p:spPr>
      </p:pic>
      <p:cxnSp>
        <p:nvCxnSpPr>
          <p:cNvPr id="413" name="Straight Connector 412"/>
          <p:cNvCxnSpPr/>
          <p:nvPr/>
        </p:nvCxnSpPr>
        <p:spPr>
          <a:xfrm rot="5400000">
            <a:off x="7462484" y="4267772"/>
            <a:ext cx="533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6" name="Freeform 415"/>
          <p:cNvSpPr/>
          <p:nvPr/>
        </p:nvSpPr>
        <p:spPr>
          <a:xfrm flipV="1">
            <a:off x="4572000" y="4436661"/>
            <a:ext cx="2425896" cy="1066799"/>
          </a:xfrm>
          <a:custGeom>
            <a:avLst/>
            <a:gdLst>
              <a:gd name="connsiteX0" fmla="*/ 0 w 3452884"/>
              <a:gd name="connsiteY0" fmla="*/ 395785 h 395785"/>
              <a:gd name="connsiteX1" fmla="*/ 1678675 w 3452884"/>
              <a:gd name="connsiteY1" fmla="*/ 395785 h 395785"/>
              <a:gd name="connsiteX2" fmla="*/ 1678675 w 3452884"/>
              <a:gd name="connsiteY2" fmla="*/ 0 h 395785"/>
              <a:gd name="connsiteX3" fmla="*/ 3452884 w 3452884"/>
              <a:gd name="connsiteY3" fmla="*/ 0 h 395785"/>
            </a:gdLst>
            <a:ahLst/>
            <a:cxnLst>
              <a:cxn ang="0">
                <a:pos x="connsiteX0" y="connsiteY0"/>
              </a:cxn>
              <a:cxn ang="0">
                <a:pos x="connsiteX1" y="connsiteY1"/>
              </a:cxn>
              <a:cxn ang="0">
                <a:pos x="connsiteX2" y="connsiteY2"/>
              </a:cxn>
              <a:cxn ang="0">
                <a:pos x="connsiteX3" y="connsiteY3"/>
              </a:cxn>
            </a:cxnLst>
            <a:rect l="l" t="t" r="r" b="b"/>
            <a:pathLst>
              <a:path w="3452884" h="395785">
                <a:moveTo>
                  <a:pt x="0" y="395785"/>
                </a:moveTo>
                <a:lnTo>
                  <a:pt x="1678675" y="395785"/>
                </a:lnTo>
                <a:lnTo>
                  <a:pt x="1678675" y="0"/>
                </a:lnTo>
                <a:lnTo>
                  <a:pt x="3452884"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7" name="Picture 64" descr="rad6"/>
          <p:cNvPicPr>
            <a:picLocks noChangeAspect="1" noChangeArrowheads="1"/>
          </p:cNvPicPr>
          <p:nvPr/>
        </p:nvPicPr>
        <p:blipFill>
          <a:blip r:embed="rId10" cstate="screen"/>
          <a:srcRect/>
          <a:stretch>
            <a:fillRect/>
          </a:stretch>
        </p:blipFill>
        <p:spPr bwMode="auto">
          <a:xfrm>
            <a:off x="5931096" y="5378360"/>
            <a:ext cx="483790" cy="204529"/>
          </a:xfrm>
          <a:prstGeom prst="rect">
            <a:avLst/>
          </a:prstGeom>
          <a:noFill/>
          <a:ln w="9525">
            <a:noFill/>
            <a:miter lim="800000"/>
            <a:headEnd/>
            <a:tailEnd/>
          </a:ln>
        </p:spPr>
      </p:pic>
      <p:pic>
        <p:nvPicPr>
          <p:cNvPr id="418" name="Picture 29" descr="branch"/>
          <p:cNvPicPr>
            <a:picLocks noChangeAspect="1" noChangeArrowheads="1"/>
          </p:cNvPicPr>
          <p:nvPr/>
        </p:nvPicPr>
        <p:blipFill>
          <a:blip r:embed="rId9" cstate="print"/>
          <a:srcRect/>
          <a:stretch>
            <a:fillRect/>
          </a:stretch>
        </p:blipFill>
        <p:spPr>
          <a:xfrm>
            <a:off x="6777256" y="4991100"/>
            <a:ext cx="644454" cy="800100"/>
          </a:xfrm>
          <a:prstGeom prst="rect">
            <a:avLst/>
          </a:prstGeom>
          <a:noFill/>
        </p:spPr>
      </p:pic>
      <p:grpSp>
        <p:nvGrpSpPr>
          <p:cNvPr id="420" name="Group 419"/>
          <p:cNvGrpSpPr/>
          <p:nvPr/>
        </p:nvGrpSpPr>
        <p:grpSpPr>
          <a:xfrm>
            <a:off x="7323160" y="1066800"/>
            <a:ext cx="879144" cy="1031875"/>
            <a:chOff x="5597856" y="1155700"/>
            <a:chExt cx="1095375" cy="1247775"/>
          </a:xfrm>
        </p:grpSpPr>
        <p:grpSp>
          <p:nvGrpSpPr>
            <p:cNvPr id="421" name="Group 54"/>
            <p:cNvGrpSpPr/>
            <p:nvPr/>
          </p:nvGrpSpPr>
          <p:grpSpPr>
            <a:xfrm>
              <a:off x="5804828" y="1155700"/>
              <a:ext cx="341972" cy="544717"/>
              <a:chOff x="1905000" y="2667000"/>
              <a:chExt cx="520115" cy="1013558"/>
            </a:xfrm>
          </p:grpSpPr>
          <p:pic>
            <p:nvPicPr>
              <p:cNvPr id="423" name="Picture 3"/>
              <p:cNvPicPr>
                <a:picLocks noChangeAspect="1" noChangeArrowheads="1"/>
              </p:cNvPicPr>
              <p:nvPr/>
            </p:nvPicPr>
            <p:blipFill>
              <a:blip r:embed="rId6" cstate="print"/>
              <a:srcRect/>
              <a:stretch>
                <a:fillRect/>
              </a:stretch>
            </p:blipFill>
            <p:spPr bwMode="auto">
              <a:xfrm>
                <a:off x="1905000" y="2667000"/>
                <a:ext cx="520115" cy="1013558"/>
              </a:xfrm>
              <a:prstGeom prst="rect">
                <a:avLst/>
              </a:prstGeom>
              <a:noFill/>
              <a:ln w="9525">
                <a:noFill/>
                <a:miter lim="800000"/>
                <a:headEnd/>
                <a:tailEnd/>
              </a:ln>
            </p:spPr>
          </p:pic>
          <p:pic>
            <p:nvPicPr>
              <p:cNvPr id="424" name="Picture 423" descr="RADWIN_logo.png"/>
              <p:cNvPicPr>
                <a:picLocks noChangeAspect="1"/>
              </p:cNvPicPr>
              <p:nvPr/>
            </p:nvPicPr>
            <p:blipFill>
              <a:blip r:embed="rId7" cstate="print"/>
              <a:stretch>
                <a:fillRect/>
              </a:stretch>
            </p:blipFill>
            <p:spPr>
              <a:xfrm rot="338920">
                <a:off x="2006331" y="3157644"/>
                <a:ext cx="262370" cy="49014"/>
              </a:xfrm>
              <a:prstGeom prst="rect">
                <a:avLst/>
              </a:prstGeom>
            </p:spPr>
          </p:pic>
        </p:grpSp>
        <p:pic>
          <p:nvPicPr>
            <p:cNvPr id="422" name="Picture 39"/>
            <p:cNvPicPr>
              <a:picLocks noChangeAspect="1" noChangeArrowheads="1"/>
            </p:cNvPicPr>
            <p:nvPr/>
          </p:nvPicPr>
          <p:blipFill>
            <a:blip r:embed="rId8" cstate="print">
              <a:lum bright="6000"/>
            </a:blip>
            <a:srcRect/>
            <a:stretch>
              <a:fillRect/>
            </a:stretch>
          </p:blipFill>
          <p:spPr bwMode="auto">
            <a:xfrm>
              <a:off x="5597856" y="1600200"/>
              <a:ext cx="1095375" cy="803275"/>
            </a:xfrm>
            <a:prstGeom prst="rect">
              <a:avLst/>
            </a:prstGeom>
            <a:noFill/>
            <a:ln w="9525">
              <a:noFill/>
              <a:miter lim="800000"/>
              <a:headEnd/>
              <a:tailEnd/>
            </a:ln>
          </p:spPr>
        </p:pic>
      </p:grpSp>
      <p:grpSp>
        <p:nvGrpSpPr>
          <p:cNvPr id="425" name="Group 424"/>
          <p:cNvGrpSpPr/>
          <p:nvPr/>
        </p:nvGrpSpPr>
        <p:grpSpPr>
          <a:xfrm>
            <a:off x="8008960" y="2016125"/>
            <a:ext cx="879144" cy="1031875"/>
            <a:chOff x="5597856" y="1155700"/>
            <a:chExt cx="1095375" cy="1247775"/>
          </a:xfrm>
        </p:grpSpPr>
        <p:grpSp>
          <p:nvGrpSpPr>
            <p:cNvPr id="426" name="Group 54"/>
            <p:cNvGrpSpPr/>
            <p:nvPr/>
          </p:nvGrpSpPr>
          <p:grpSpPr>
            <a:xfrm>
              <a:off x="5804828" y="1155700"/>
              <a:ext cx="341972" cy="544717"/>
              <a:chOff x="1905000" y="2667000"/>
              <a:chExt cx="520115" cy="1013558"/>
            </a:xfrm>
          </p:grpSpPr>
          <p:pic>
            <p:nvPicPr>
              <p:cNvPr id="428" name="Picture 3"/>
              <p:cNvPicPr>
                <a:picLocks noChangeAspect="1" noChangeArrowheads="1"/>
              </p:cNvPicPr>
              <p:nvPr/>
            </p:nvPicPr>
            <p:blipFill>
              <a:blip r:embed="rId6" cstate="print"/>
              <a:srcRect/>
              <a:stretch>
                <a:fillRect/>
              </a:stretch>
            </p:blipFill>
            <p:spPr bwMode="auto">
              <a:xfrm>
                <a:off x="1905000" y="2667000"/>
                <a:ext cx="520115" cy="1013558"/>
              </a:xfrm>
              <a:prstGeom prst="rect">
                <a:avLst/>
              </a:prstGeom>
              <a:noFill/>
              <a:ln w="9525">
                <a:noFill/>
                <a:miter lim="800000"/>
                <a:headEnd/>
                <a:tailEnd/>
              </a:ln>
            </p:spPr>
          </p:pic>
          <p:pic>
            <p:nvPicPr>
              <p:cNvPr id="429" name="Picture 428" descr="RADWIN_logo.png"/>
              <p:cNvPicPr>
                <a:picLocks noChangeAspect="1"/>
              </p:cNvPicPr>
              <p:nvPr/>
            </p:nvPicPr>
            <p:blipFill>
              <a:blip r:embed="rId7" cstate="print"/>
              <a:stretch>
                <a:fillRect/>
              </a:stretch>
            </p:blipFill>
            <p:spPr>
              <a:xfrm rot="338920">
                <a:off x="2006331" y="3157644"/>
                <a:ext cx="262370" cy="49014"/>
              </a:xfrm>
              <a:prstGeom prst="rect">
                <a:avLst/>
              </a:prstGeom>
            </p:spPr>
          </p:pic>
        </p:grpSp>
        <p:pic>
          <p:nvPicPr>
            <p:cNvPr id="427" name="Picture 39"/>
            <p:cNvPicPr>
              <a:picLocks noChangeAspect="1" noChangeArrowheads="1"/>
            </p:cNvPicPr>
            <p:nvPr/>
          </p:nvPicPr>
          <p:blipFill>
            <a:blip r:embed="rId8" cstate="print">
              <a:lum bright="6000"/>
            </a:blip>
            <a:srcRect/>
            <a:stretch>
              <a:fillRect/>
            </a:stretch>
          </p:blipFill>
          <p:spPr bwMode="auto">
            <a:xfrm>
              <a:off x="5597856" y="1600200"/>
              <a:ext cx="1095375" cy="803275"/>
            </a:xfrm>
            <a:prstGeom prst="rect">
              <a:avLst/>
            </a:prstGeom>
            <a:noFill/>
            <a:ln w="9525">
              <a:noFill/>
              <a:miter lim="800000"/>
              <a:headEnd/>
              <a:tailEnd/>
            </a:ln>
          </p:spPr>
        </p:pic>
      </p:grpSp>
      <p:sp>
        <p:nvSpPr>
          <p:cNvPr id="432" name="TextBox 431"/>
          <p:cNvSpPr txBox="1"/>
          <p:nvPr/>
        </p:nvSpPr>
        <p:spPr>
          <a:xfrm>
            <a:off x="7404601" y="3497619"/>
            <a:ext cx="726482" cy="250710"/>
          </a:xfrm>
          <a:prstGeom prst="rect">
            <a:avLst/>
          </a:prstGeom>
          <a:noFill/>
        </p:spPr>
        <p:txBody>
          <a:bodyPr wrap="none" rtlCol="0">
            <a:spAutoFit/>
          </a:bodyPr>
          <a:lstStyle/>
          <a:p>
            <a:pPr algn="ctr">
              <a:lnSpc>
                <a:spcPct val="85000"/>
              </a:lnSpc>
            </a:pPr>
            <a:r>
              <a:rPr lang="en-US" sz="1200" b="1" dirty="0" smtClean="0">
                <a:latin typeface="+mn-lt"/>
              </a:rPr>
              <a:t>ASMi-54</a:t>
            </a:r>
          </a:p>
        </p:txBody>
      </p:sp>
      <p:sp>
        <p:nvSpPr>
          <p:cNvPr id="433" name="TextBox 432"/>
          <p:cNvSpPr txBox="1"/>
          <p:nvPr/>
        </p:nvSpPr>
        <p:spPr>
          <a:xfrm>
            <a:off x="7365248" y="4779371"/>
            <a:ext cx="726482" cy="250710"/>
          </a:xfrm>
          <a:prstGeom prst="rect">
            <a:avLst/>
          </a:prstGeom>
          <a:noFill/>
        </p:spPr>
        <p:txBody>
          <a:bodyPr wrap="none" rtlCol="0">
            <a:spAutoFit/>
          </a:bodyPr>
          <a:lstStyle/>
          <a:p>
            <a:pPr algn="ctr">
              <a:lnSpc>
                <a:spcPct val="85000"/>
              </a:lnSpc>
            </a:pPr>
            <a:r>
              <a:rPr lang="en-US" sz="1200" b="1" dirty="0" smtClean="0">
                <a:latin typeface="+mn-lt"/>
              </a:rPr>
              <a:t>ASMi-54</a:t>
            </a:r>
          </a:p>
        </p:txBody>
      </p:sp>
      <p:sp>
        <p:nvSpPr>
          <p:cNvPr id="434" name="TextBox 433"/>
          <p:cNvSpPr txBox="1"/>
          <p:nvPr/>
        </p:nvSpPr>
        <p:spPr>
          <a:xfrm>
            <a:off x="5813206" y="5546680"/>
            <a:ext cx="704040" cy="249299"/>
          </a:xfrm>
          <a:prstGeom prst="rect">
            <a:avLst/>
          </a:prstGeom>
          <a:noFill/>
        </p:spPr>
        <p:txBody>
          <a:bodyPr wrap="none" rtlCol="0">
            <a:spAutoFit/>
          </a:bodyPr>
          <a:lstStyle/>
          <a:p>
            <a:pPr algn="ctr">
              <a:lnSpc>
                <a:spcPct val="85000"/>
              </a:lnSpc>
            </a:pPr>
            <a:r>
              <a:rPr lang="en-US" sz="1200" b="1" dirty="0" smtClean="0">
                <a:latin typeface="+mn-lt"/>
              </a:rPr>
              <a:t>ETX-102</a:t>
            </a:r>
          </a:p>
        </p:txBody>
      </p:sp>
      <p:sp>
        <p:nvSpPr>
          <p:cNvPr id="435" name="TextBox 434"/>
          <p:cNvSpPr txBox="1"/>
          <p:nvPr/>
        </p:nvSpPr>
        <p:spPr>
          <a:xfrm>
            <a:off x="6238302" y="3650019"/>
            <a:ext cx="721672" cy="249299"/>
          </a:xfrm>
          <a:prstGeom prst="rect">
            <a:avLst/>
          </a:prstGeom>
          <a:noFill/>
        </p:spPr>
        <p:txBody>
          <a:bodyPr wrap="none" rtlCol="0">
            <a:spAutoFit/>
          </a:bodyPr>
          <a:lstStyle/>
          <a:p>
            <a:pPr algn="ctr">
              <a:lnSpc>
                <a:spcPct val="85000"/>
              </a:lnSpc>
            </a:pPr>
            <a:r>
              <a:rPr lang="en-US" sz="1200" b="1" dirty="0" smtClean="0">
                <a:latin typeface="+mn-lt"/>
              </a:rPr>
              <a:t>2w/2km</a:t>
            </a:r>
          </a:p>
        </p:txBody>
      </p:sp>
      <p:sp>
        <p:nvSpPr>
          <p:cNvPr id="436" name="TextBox 435"/>
          <p:cNvSpPr txBox="1"/>
          <p:nvPr/>
        </p:nvSpPr>
        <p:spPr>
          <a:xfrm>
            <a:off x="6252032" y="4537123"/>
            <a:ext cx="721672" cy="249299"/>
          </a:xfrm>
          <a:prstGeom prst="rect">
            <a:avLst/>
          </a:prstGeom>
          <a:noFill/>
        </p:spPr>
        <p:txBody>
          <a:bodyPr wrap="none" rtlCol="0">
            <a:spAutoFit/>
          </a:bodyPr>
          <a:lstStyle/>
          <a:p>
            <a:pPr algn="ctr">
              <a:lnSpc>
                <a:spcPct val="85000"/>
              </a:lnSpc>
            </a:pPr>
            <a:r>
              <a:rPr lang="en-US" sz="1200" b="1" dirty="0" smtClean="0">
                <a:latin typeface="+mn-lt"/>
              </a:rPr>
              <a:t>2w/4km</a:t>
            </a:r>
          </a:p>
        </p:txBody>
      </p:sp>
      <p:sp>
        <p:nvSpPr>
          <p:cNvPr id="437" name="TextBox 436"/>
          <p:cNvSpPr txBox="1"/>
          <p:nvPr/>
        </p:nvSpPr>
        <p:spPr>
          <a:xfrm>
            <a:off x="5454274" y="5302160"/>
            <a:ext cx="358240" cy="250710"/>
          </a:xfrm>
          <a:prstGeom prst="rect">
            <a:avLst/>
          </a:prstGeom>
          <a:noFill/>
        </p:spPr>
        <p:txBody>
          <a:bodyPr wrap="none" rtlCol="0">
            <a:spAutoFit/>
          </a:bodyPr>
          <a:lstStyle/>
          <a:p>
            <a:pPr algn="ctr">
              <a:lnSpc>
                <a:spcPct val="85000"/>
              </a:lnSpc>
            </a:pPr>
            <a:r>
              <a:rPr lang="en-US" sz="1200" b="1" dirty="0" smtClean="0">
                <a:latin typeface="+mn-lt"/>
              </a:rPr>
              <a:t>FO</a:t>
            </a:r>
          </a:p>
        </p:txBody>
      </p:sp>
      <p:sp>
        <p:nvSpPr>
          <p:cNvPr id="438" name="TextBox 437"/>
          <p:cNvSpPr txBox="1"/>
          <p:nvPr/>
        </p:nvSpPr>
        <p:spPr>
          <a:xfrm>
            <a:off x="6458808" y="5312771"/>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sp>
        <p:nvSpPr>
          <p:cNvPr id="439" name="TextBox 438"/>
          <p:cNvSpPr txBox="1"/>
          <p:nvPr/>
        </p:nvSpPr>
        <p:spPr>
          <a:xfrm>
            <a:off x="7879941" y="4550771"/>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sp>
        <p:nvSpPr>
          <p:cNvPr id="440" name="TextBox 439"/>
          <p:cNvSpPr txBox="1"/>
          <p:nvPr/>
        </p:nvSpPr>
        <p:spPr>
          <a:xfrm>
            <a:off x="7885000" y="3677315"/>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pic>
        <p:nvPicPr>
          <p:cNvPr id="442" name="Picture 80" descr="rad19">
            <a:hlinkClick r:id="" action="ppaction://noaction"/>
          </p:cNvPr>
          <p:cNvPicPr preferRelativeResize="0">
            <a:picLocks noChangeAspect="1" noChangeArrowheads="1"/>
          </p:cNvPicPr>
          <p:nvPr/>
        </p:nvPicPr>
        <p:blipFill>
          <a:blip r:embed="rId11" cstate="screen"/>
          <a:srcRect/>
          <a:stretch>
            <a:fillRect/>
          </a:stretch>
        </p:blipFill>
        <p:spPr bwMode="auto">
          <a:xfrm>
            <a:off x="1447800" y="2694981"/>
            <a:ext cx="736830" cy="201593"/>
          </a:xfrm>
          <a:prstGeom prst="rect">
            <a:avLst/>
          </a:prstGeom>
          <a:noFill/>
          <a:ln w="9525">
            <a:noFill/>
            <a:miter lim="800000"/>
            <a:headEnd/>
            <a:tailEnd/>
          </a:ln>
        </p:spPr>
      </p:pic>
      <p:sp>
        <p:nvSpPr>
          <p:cNvPr id="444" name="Text Box 9"/>
          <p:cNvSpPr txBox="1">
            <a:spLocks noChangeArrowheads="1"/>
          </p:cNvSpPr>
          <p:nvPr/>
        </p:nvSpPr>
        <p:spPr bwMode="auto">
          <a:xfrm>
            <a:off x="59136" y="2669159"/>
            <a:ext cx="920794" cy="276999"/>
          </a:xfrm>
          <a:prstGeom prst="rect">
            <a:avLst/>
          </a:prstGeom>
          <a:noFill/>
          <a:ln w="9525">
            <a:noFill/>
            <a:miter lim="800000"/>
            <a:headEnd/>
            <a:tailEnd/>
          </a:ln>
        </p:spPr>
        <p:txBody>
          <a:bodyPr wrap="square" lIns="0" tIns="0" rIns="0" bIns="0" anchor="ctr" anchorCtr="1">
            <a:spAutoFit/>
          </a:bodyPr>
          <a:lstStyle/>
          <a:p>
            <a:pPr algn="ctr"/>
            <a:r>
              <a:rPr lang="en-US" sz="900" dirty="0" smtClean="0">
                <a:latin typeface="Arial" charset="0"/>
                <a:cs typeface="Arial" charset="0"/>
              </a:rPr>
              <a:t>Incumbent’s</a:t>
            </a:r>
          </a:p>
          <a:p>
            <a:pPr algn="ctr"/>
            <a:r>
              <a:rPr lang="en-US" sz="900" dirty="0" smtClean="0">
                <a:latin typeface="Arial" charset="0"/>
                <a:cs typeface="Arial" charset="0"/>
              </a:rPr>
              <a:t> SDH Network </a:t>
            </a:r>
            <a:endParaRPr lang="en-US" sz="900" dirty="0">
              <a:latin typeface="Arial" charset="0"/>
              <a:cs typeface="Arial" charset="0"/>
            </a:endParaRPr>
          </a:p>
        </p:txBody>
      </p:sp>
      <p:sp>
        <p:nvSpPr>
          <p:cNvPr id="445" name="Oval 444"/>
          <p:cNvSpPr/>
          <p:nvPr/>
        </p:nvSpPr>
        <p:spPr>
          <a:xfrm>
            <a:off x="37528" y="2425437"/>
            <a:ext cx="906440" cy="773376"/>
          </a:xfrm>
          <a:prstGeom prst="ellipse">
            <a:avLst/>
          </a:prstGeom>
          <a:noFill/>
          <a:ln w="1016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46" name="Group 445"/>
          <p:cNvGrpSpPr/>
          <p:nvPr/>
        </p:nvGrpSpPr>
        <p:grpSpPr>
          <a:xfrm>
            <a:off x="4419600" y="4114800"/>
            <a:ext cx="764133" cy="572072"/>
            <a:chOff x="3504072" y="3976048"/>
            <a:chExt cx="764133" cy="353993"/>
          </a:xfrm>
        </p:grpSpPr>
        <p:pic>
          <p:nvPicPr>
            <p:cNvPr id="400" name="Picture 80" descr="rad19">
              <a:hlinkClick r:id="" action="ppaction://noaction"/>
            </p:cNvPr>
            <p:cNvPicPr preferRelativeResize="0">
              <a:picLocks noChangeAspect="1" noChangeArrowheads="1"/>
            </p:cNvPicPr>
            <p:nvPr/>
          </p:nvPicPr>
          <p:blipFill>
            <a:blip r:embed="rId11" cstate="screen"/>
            <a:srcRect/>
            <a:stretch>
              <a:fillRect/>
            </a:stretch>
          </p:blipFill>
          <p:spPr bwMode="auto">
            <a:xfrm>
              <a:off x="3504072" y="3976048"/>
              <a:ext cx="736830" cy="353993"/>
            </a:xfrm>
            <a:prstGeom prst="rect">
              <a:avLst/>
            </a:prstGeom>
            <a:noFill/>
            <a:ln w="9525">
              <a:noFill/>
              <a:miter lim="800000"/>
              <a:headEnd/>
              <a:tailEnd/>
            </a:ln>
          </p:spPr>
        </p:pic>
        <p:sp>
          <p:nvSpPr>
            <p:cNvPr id="431" name="TextBox 430"/>
            <p:cNvSpPr txBox="1"/>
            <p:nvPr/>
          </p:nvSpPr>
          <p:spPr>
            <a:xfrm>
              <a:off x="3506458" y="4119901"/>
              <a:ext cx="761747" cy="148083"/>
            </a:xfrm>
            <a:prstGeom prst="rect">
              <a:avLst/>
            </a:prstGeom>
            <a:noFill/>
          </p:spPr>
          <p:txBody>
            <a:bodyPr wrap="square" rtlCol="0">
              <a:spAutoFit/>
            </a:bodyPr>
            <a:lstStyle/>
            <a:p>
              <a:pPr algn="ctr">
                <a:lnSpc>
                  <a:spcPct val="85000"/>
                </a:lnSpc>
              </a:pPr>
              <a:r>
                <a:rPr lang="en-US" sz="1200" b="1" dirty="0" smtClean="0">
                  <a:latin typeface="+mn-lt"/>
                </a:rPr>
                <a:t>MP-4100</a:t>
              </a:r>
            </a:p>
          </p:txBody>
        </p:sp>
      </p:grpSp>
      <p:pic>
        <p:nvPicPr>
          <p:cNvPr id="452" name="Picture 29" descr="branch"/>
          <p:cNvPicPr>
            <a:picLocks noChangeAspect="1" noChangeArrowheads="1"/>
          </p:cNvPicPr>
          <p:nvPr/>
        </p:nvPicPr>
        <p:blipFill>
          <a:blip r:embed="rId9" cstate="print"/>
          <a:srcRect/>
          <a:stretch>
            <a:fillRect/>
          </a:stretch>
        </p:blipFill>
        <p:spPr>
          <a:xfrm>
            <a:off x="6806824" y="6058472"/>
            <a:ext cx="644454" cy="800100"/>
          </a:xfrm>
          <a:prstGeom prst="rect">
            <a:avLst/>
          </a:prstGeom>
          <a:noFill/>
        </p:spPr>
      </p:pic>
      <p:pic>
        <p:nvPicPr>
          <p:cNvPr id="456" name="Picture 64" descr="rad6"/>
          <p:cNvPicPr>
            <a:picLocks noChangeAspect="1" noChangeArrowheads="1"/>
          </p:cNvPicPr>
          <p:nvPr/>
        </p:nvPicPr>
        <p:blipFill>
          <a:blip r:embed="rId10" cstate="screen"/>
          <a:srcRect/>
          <a:stretch>
            <a:fillRect/>
          </a:stretch>
        </p:blipFill>
        <p:spPr bwMode="auto">
          <a:xfrm>
            <a:off x="5919720" y="6210872"/>
            <a:ext cx="483790" cy="204529"/>
          </a:xfrm>
          <a:prstGeom prst="rect">
            <a:avLst/>
          </a:prstGeom>
          <a:noFill/>
          <a:ln w="9525">
            <a:noFill/>
            <a:miter lim="800000"/>
            <a:headEnd/>
            <a:tailEnd/>
          </a:ln>
        </p:spPr>
      </p:pic>
      <p:sp>
        <p:nvSpPr>
          <p:cNvPr id="457" name="TextBox 456"/>
          <p:cNvSpPr txBox="1"/>
          <p:nvPr/>
        </p:nvSpPr>
        <p:spPr>
          <a:xfrm>
            <a:off x="5823438" y="6363272"/>
            <a:ext cx="704040" cy="249299"/>
          </a:xfrm>
          <a:prstGeom prst="rect">
            <a:avLst/>
          </a:prstGeom>
          <a:noFill/>
        </p:spPr>
        <p:txBody>
          <a:bodyPr wrap="none" rtlCol="0">
            <a:spAutoFit/>
          </a:bodyPr>
          <a:lstStyle/>
          <a:p>
            <a:pPr algn="ctr">
              <a:lnSpc>
                <a:spcPct val="85000"/>
              </a:lnSpc>
            </a:pPr>
            <a:r>
              <a:rPr lang="en-US" sz="1200" b="1" dirty="0" smtClean="0">
                <a:latin typeface="+mn-lt"/>
              </a:rPr>
              <a:t>ETX-102</a:t>
            </a:r>
          </a:p>
        </p:txBody>
      </p:sp>
      <p:sp>
        <p:nvSpPr>
          <p:cNvPr id="458" name="TextBox 457"/>
          <p:cNvSpPr txBox="1"/>
          <p:nvPr/>
        </p:nvSpPr>
        <p:spPr>
          <a:xfrm>
            <a:off x="5520536" y="6134672"/>
            <a:ext cx="358240" cy="250710"/>
          </a:xfrm>
          <a:prstGeom prst="rect">
            <a:avLst/>
          </a:prstGeom>
          <a:noFill/>
        </p:spPr>
        <p:txBody>
          <a:bodyPr wrap="none" rtlCol="0">
            <a:spAutoFit/>
          </a:bodyPr>
          <a:lstStyle/>
          <a:p>
            <a:pPr algn="ctr">
              <a:lnSpc>
                <a:spcPct val="85000"/>
              </a:lnSpc>
            </a:pPr>
            <a:r>
              <a:rPr lang="en-US" sz="1200" b="1" dirty="0" smtClean="0">
                <a:latin typeface="+mn-lt"/>
              </a:rPr>
              <a:t>FO</a:t>
            </a:r>
          </a:p>
        </p:txBody>
      </p:sp>
      <p:cxnSp>
        <p:nvCxnSpPr>
          <p:cNvPr id="459" name="Straight Connector 458"/>
          <p:cNvCxnSpPr/>
          <p:nvPr/>
        </p:nvCxnSpPr>
        <p:spPr>
          <a:xfrm rot="5400000">
            <a:off x="5985116" y="5944172"/>
            <a:ext cx="381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3" name="TextBox 462"/>
          <p:cNvSpPr txBox="1"/>
          <p:nvPr/>
        </p:nvSpPr>
        <p:spPr>
          <a:xfrm>
            <a:off x="2481686" y="2608549"/>
            <a:ext cx="561372" cy="250710"/>
          </a:xfrm>
          <a:prstGeom prst="rect">
            <a:avLst/>
          </a:prstGeom>
          <a:noFill/>
        </p:spPr>
        <p:txBody>
          <a:bodyPr wrap="none" rtlCol="0">
            <a:spAutoFit/>
          </a:bodyPr>
          <a:lstStyle/>
          <a:p>
            <a:pPr algn="ctr">
              <a:lnSpc>
                <a:spcPct val="85000"/>
              </a:lnSpc>
            </a:pPr>
            <a:r>
              <a:rPr lang="en-US" sz="1200" b="1" dirty="0" smtClean="0">
                <a:latin typeface="+mn-lt"/>
              </a:rPr>
              <a:t>100Fx</a:t>
            </a:r>
          </a:p>
        </p:txBody>
      </p:sp>
      <p:sp>
        <p:nvSpPr>
          <p:cNvPr id="468" name="TextBox 467"/>
          <p:cNvSpPr txBox="1"/>
          <p:nvPr/>
        </p:nvSpPr>
        <p:spPr>
          <a:xfrm>
            <a:off x="1504664" y="2681333"/>
            <a:ext cx="715709" cy="250710"/>
          </a:xfrm>
          <a:prstGeom prst="rect">
            <a:avLst/>
          </a:prstGeom>
          <a:noFill/>
        </p:spPr>
        <p:txBody>
          <a:bodyPr wrap="none" rtlCol="0">
            <a:spAutoFit/>
          </a:bodyPr>
          <a:lstStyle/>
          <a:p>
            <a:pPr algn="ctr">
              <a:lnSpc>
                <a:spcPct val="85000"/>
              </a:lnSpc>
            </a:pPr>
            <a:r>
              <a:rPr lang="en-US" sz="1200" b="1" dirty="0" smtClean="0">
                <a:latin typeface="+mn-lt"/>
              </a:rPr>
              <a:t>FCD-155</a:t>
            </a:r>
          </a:p>
        </p:txBody>
      </p:sp>
      <p:sp>
        <p:nvSpPr>
          <p:cNvPr id="469" name="TextBox 468"/>
          <p:cNvSpPr txBox="1"/>
          <p:nvPr/>
        </p:nvSpPr>
        <p:spPr>
          <a:xfrm>
            <a:off x="866704" y="2634016"/>
            <a:ext cx="703270" cy="406265"/>
          </a:xfrm>
          <a:prstGeom prst="rect">
            <a:avLst/>
          </a:prstGeom>
          <a:noFill/>
        </p:spPr>
        <p:txBody>
          <a:bodyPr wrap="none" rtlCol="0">
            <a:spAutoFit/>
          </a:bodyPr>
          <a:lstStyle/>
          <a:p>
            <a:pPr algn="ctr">
              <a:lnSpc>
                <a:spcPct val="85000"/>
              </a:lnSpc>
            </a:pPr>
            <a:r>
              <a:rPr lang="en-US" sz="1200" b="1" dirty="0" smtClean="0">
                <a:latin typeface="+mn-lt"/>
              </a:rPr>
              <a:t>STM-1</a:t>
            </a:r>
          </a:p>
          <a:p>
            <a:pPr algn="ctr">
              <a:lnSpc>
                <a:spcPct val="85000"/>
              </a:lnSpc>
            </a:pPr>
            <a:r>
              <a:rPr lang="en-US" sz="1200" b="1" dirty="0" smtClean="0"/>
              <a:t>70Mbps</a:t>
            </a:r>
            <a:endParaRPr lang="en-US" sz="1200" b="1" dirty="0" smtClean="0">
              <a:latin typeface="+mn-lt"/>
            </a:endParaRPr>
          </a:p>
        </p:txBody>
      </p:sp>
      <p:pic>
        <p:nvPicPr>
          <p:cNvPr id="472" name="Picture 80" descr="rad19">
            <a:hlinkClick r:id="" action="ppaction://noaction"/>
          </p:cNvPr>
          <p:cNvPicPr preferRelativeResize="0">
            <a:picLocks noChangeAspect="1" noChangeArrowheads="1"/>
          </p:cNvPicPr>
          <p:nvPr/>
        </p:nvPicPr>
        <p:blipFill>
          <a:blip r:embed="rId11" cstate="screen"/>
          <a:srcRect/>
          <a:stretch>
            <a:fillRect/>
          </a:stretch>
        </p:blipFill>
        <p:spPr bwMode="auto">
          <a:xfrm>
            <a:off x="152400" y="3794263"/>
            <a:ext cx="736830" cy="201593"/>
          </a:xfrm>
          <a:prstGeom prst="rect">
            <a:avLst/>
          </a:prstGeom>
          <a:noFill/>
          <a:ln w="9525">
            <a:noFill/>
            <a:miter lim="800000"/>
            <a:headEnd/>
            <a:tailEnd/>
          </a:ln>
        </p:spPr>
      </p:pic>
      <p:sp>
        <p:nvSpPr>
          <p:cNvPr id="473" name="TextBox 472"/>
          <p:cNvSpPr txBox="1"/>
          <p:nvPr/>
        </p:nvSpPr>
        <p:spPr>
          <a:xfrm>
            <a:off x="201304" y="3780615"/>
            <a:ext cx="715709" cy="250710"/>
          </a:xfrm>
          <a:prstGeom prst="rect">
            <a:avLst/>
          </a:prstGeom>
          <a:noFill/>
        </p:spPr>
        <p:txBody>
          <a:bodyPr wrap="none" rtlCol="0">
            <a:spAutoFit/>
          </a:bodyPr>
          <a:lstStyle/>
          <a:p>
            <a:pPr algn="ctr">
              <a:lnSpc>
                <a:spcPct val="85000"/>
              </a:lnSpc>
            </a:pPr>
            <a:r>
              <a:rPr lang="en-US" sz="1200" b="1" dirty="0" smtClean="0">
                <a:latin typeface="+mn-lt"/>
              </a:rPr>
              <a:t>FCD-155</a:t>
            </a:r>
          </a:p>
        </p:txBody>
      </p:sp>
      <p:sp>
        <p:nvSpPr>
          <p:cNvPr id="476" name="TextBox 475"/>
          <p:cNvSpPr txBox="1"/>
          <p:nvPr/>
        </p:nvSpPr>
        <p:spPr>
          <a:xfrm>
            <a:off x="484496" y="3538367"/>
            <a:ext cx="591957" cy="250710"/>
          </a:xfrm>
          <a:prstGeom prst="rect">
            <a:avLst/>
          </a:prstGeom>
          <a:noFill/>
        </p:spPr>
        <p:txBody>
          <a:bodyPr wrap="none" rtlCol="0">
            <a:spAutoFit/>
          </a:bodyPr>
          <a:lstStyle/>
          <a:p>
            <a:pPr algn="ctr">
              <a:lnSpc>
                <a:spcPct val="85000"/>
              </a:lnSpc>
            </a:pPr>
            <a:r>
              <a:rPr lang="en-US" sz="1200" b="1" dirty="0" smtClean="0">
                <a:latin typeface="+mn-lt"/>
              </a:rPr>
              <a:t>STM-1</a:t>
            </a:r>
          </a:p>
        </p:txBody>
      </p:sp>
      <p:sp>
        <p:nvSpPr>
          <p:cNvPr id="477" name="TextBox 476"/>
          <p:cNvSpPr txBox="1"/>
          <p:nvPr/>
        </p:nvSpPr>
        <p:spPr>
          <a:xfrm>
            <a:off x="489215" y="3940290"/>
            <a:ext cx="442750" cy="250710"/>
          </a:xfrm>
          <a:prstGeom prst="rect">
            <a:avLst/>
          </a:prstGeom>
          <a:noFill/>
        </p:spPr>
        <p:txBody>
          <a:bodyPr wrap="none" rtlCol="0">
            <a:spAutoFit/>
          </a:bodyPr>
          <a:lstStyle/>
          <a:p>
            <a:pPr algn="ctr">
              <a:lnSpc>
                <a:spcPct val="85000"/>
              </a:lnSpc>
            </a:pPr>
            <a:r>
              <a:rPr lang="en-US" sz="1200" b="1" dirty="0" err="1" smtClean="0">
                <a:latin typeface="+mn-lt"/>
              </a:rPr>
              <a:t>GbE</a:t>
            </a:r>
            <a:endParaRPr lang="en-US" sz="1200" b="1" dirty="0" smtClean="0">
              <a:latin typeface="+mn-lt"/>
            </a:endParaRPr>
          </a:p>
        </p:txBody>
      </p:sp>
      <p:sp>
        <p:nvSpPr>
          <p:cNvPr id="102" name="TextBox 101"/>
          <p:cNvSpPr txBox="1"/>
          <p:nvPr/>
        </p:nvSpPr>
        <p:spPr>
          <a:xfrm>
            <a:off x="6477000" y="6096000"/>
            <a:ext cx="394019" cy="250710"/>
          </a:xfrm>
          <a:prstGeom prst="rect">
            <a:avLst/>
          </a:prstGeom>
          <a:noFill/>
        </p:spPr>
        <p:txBody>
          <a:bodyPr wrap="none" rtlCol="0">
            <a:spAutoFit/>
          </a:bodyPr>
          <a:lstStyle/>
          <a:p>
            <a:pPr algn="ctr">
              <a:lnSpc>
                <a:spcPct val="85000"/>
              </a:lnSpc>
            </a:pPr>
            <a:r>
              <a:rPr lang="en-US" sz="1200" b="1" dirty="0" smtClean="0">
                <a:latin typeface="+mn-lt"/>
              </a:rPr>
              <a:t>Eth</a:t>
            </a:r>
          </a:p>
        </p:txBody>
      </p:sp>
      <p:pic>
        <p:nvPicPr>
          <p:cNvPr id="104" name="Picture 103" descr="3080 photo.jpg"/>
          <p:cNvPicPr>
            <a:picLocks noChangeAspect="1"/>
          </p:cNvPicPr>
          <p:nvPr/>
        </p:nvPicPr>
        <p:blipFill>
          <a:blip r:embed="rId12" cstate="print"/>
          <a:srcRect l="1947" t="1538"/>
          <a:stretch>
            <a:fillRect/>
          </a:stretch>
        </p:blipFill>
        <p:spPr>
          <a:xfrm>
            <a:off x="2612408" y="5527344"/>
            <a:ext cx="317189" cy="403353"/>
          </a:xfrm>
          <a:prstGeom prst="rect">
            <a:avLst/>
          </a:prstGeom>
        </p:spPr>
      </p:pic>
      <p:pic>
        <p:nvPicPr>
          <p:cNvPr id="105" name="Picture 104" descr="3080 photo.jpg"/>
          <p:cNvPicPr>
            <a:picLocks noChangeAspect="1"/>
          </p:cNvPicPr>
          <p:nvPr/>
        </p:nvPicPr>
        <p:blipFill>
          <a:blip r:embed="rId12" cstate="print"/>
          <a:srcRect l="1947" t="1538"/>
          <a:stretch>
            <a:fillRect/>
          </a:stretch>
        </p:blipFill>
        <p:spPr>
          <a:xfrm>
            <a:off x="3657600" y="5867400"/>
            <a:ext cx="317189" cy="403353"/>
          </a:xfrm>
          <a:prstGeom prst="rect">
            <a:avLst/>
          </a:prstGeom>
        </p:spPr>
      </p:pic>
      <p:pic>
        <p:nvPicPr>
          <p:cNvPr id="106" name="Picture 105" descr="3080 photo.jpg"/>
          <p:cNvPicPr>
            <a:picLocks noChangeAspect="1"/>
          </p:cNvPicPr>
          <p:nvPr/>
        </p:nvPicPr>
        <p:blipFill>
          <a:blip r:embed="rId12" cstate="print"/>
          <a:srcRect l="1947" t="1538"/>
          <a:stretch>
            <a:fillRect/>
          </a:stretch>
        </p:blipFill>
        <p:spPr>
          <a:xfrm>
            <a:off x="4178611" y="5181600"/>
            <a:ext cx="317189" cy="403353"/>
          </a:xfrm>
          <a:prstGeom prst="rect">
            <a:avLst/>
          </a:prstGeom>
        </p:spPr>
      </p:pic>
      <p:cxnSp>
        <p:nvCxnSpPr>
          <p:cNvPr id="110" name="Straight Connector 109"/>
          <p:cNvCxnSpPr/>
          <p:nvPr/>
        </p:nvCxnSpPr>
        <p:spPr>
          <a:xfrm rot="10800000">
            <a:off x="2547584" y="4841544"/>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102" descr="3080 photo.jpg"/>
          <p:cNvPicPr>
            <a:picLocks noChangeAspect="1"/>
          </p:cNvPicPr>
          <p:nvPr/>
        </p:nvPicPr>
        <p:blipFill>
          <a:blip r:embed="rId12" cstate="print"/>
          <a:srcRect l="1947" t="1538"/>
          <a:stretch>
            <a:fillRect/>
          </a:stretch>
        </p:blipFill>
        <p:spPr>
          <a:xfrm>
            <a:off x="2730811" y="4648200"/>
            <a:ext cx="317189" cy="403353"/>
          </a:xfrm>
          <a:prstGeom prst="rect">
            <a:avLst/>
          </a:prstGeom>
        </p:spPr>
      </p:pic>
      <p:sp>
        <p:nvSpPr>
          <p:cNvPr id="112" name="TextBox 111"/>
          <p:cNvSpPr txBox="1"/>
          <p:nvPr/>
        </p:nvSpPr>
        <p:spPr>
          <a:xfrm>
            <a:off x="1891354" y="4684679"/>
            <a:ext cx="1050878" cy="461665"/>
          </a:xfrm>
          <a:prstGeom prst="rect">
            <a:avLst/>
          </a:prstGeom>
          <a:noFill/>
        </p:spPr>
        <p:txBody>
          <a:bodyPr wrap="square" rtlCol="0">
            <a:spAutoFit/>
          </a:bodyPr>
          <a:lstStyle/>
          <a:p>
            <a:pPr algn="ctr"/>
            <a:r>
              <a:rPr lang="en-US" sz="1200" b="1" dirty="0" smtClean="0"/>
              <a:t>1x</a:t>
            </a:r>
          </a:p>
          <a:p>
            <a:pPr algn="ctr"/>
            <a:r>
              <a:rPr lang="en-US" sz="1200" b="1" dirty="0" smtClean="0"/>
              <a:t>RS-232</a:t>
            </a:r>
            <a:endParaRPr lang="en-US" sz="1200" b="1" dirty="0"/>
          </a:p>
        </p:txBody>
      </p:sp>
      <p:sp>
        <p:nvSpPr>
          <p:cNvPr id="113" name="TextBox 112"/>
          <p:cNvSpPr txBox="1"/>
          <p:nvPr/>
        </p:nvSpPr>
        <p:spPr>
          <a:xfrm>
            <a:off x="1785584" y="5589896"/>
            <a:ext cx="1050878" cy="461665"/>
          </a:xfrm>
          <a:prstGeom prst="rect">
            <a:avLst/>
          </a:prstGeom>
          <a:noFill/>
        </p:spPr>
        <p:txBody>
          <a:bodyPr wrap="square" rtlCol="0">
            <a:spAutoFit/>
          </a:bodyPr>
          <a:lstStyle/>
          <a:p>
            <a:pPr algn="ctr"/>
            <a:r>
              <a:rPr lang="en-US" sz="1200" b="1" dirty="0" smtClean="0"/>
              <a:t>1x</a:t>
            </a:r>
          </a:p>
          <a:p>
            <a:pPr algn="ctr"/>
            <a:r>
              <a:rPr lang="en-US" sz="1200" b="1" dirty="0" smtClean="0"/>
              <a:t>RS-232</a:t>
            </a:r>
            <a:endParaRPr lang="en-US" sz="1200" b="1" dirty="0"/>
          </a:p>
        </p:txBody>
      </p:sp>
      <p:sp>
        <p:nvSpPr>
          <p:cNvPr id="119" name="TextBox 118"/>
          <p:cNvSpPr txBox="1"/>
          <p:nvPr/>
        </p:nvSpPr>
        <p:spPr>
          <a:xfrm>
            <a:off x="3262952" y="6373504"/>
            <a:ext cx="1050878" cy="276999"/>
          </a:xfrm>
          <a:prstGeom prst="rect">
            <a:avLst/>
          </a:prstGeom>
          <a:noFill/>
        </p:spPr>
        <p:txBody>
          <a:bodyPr wrap="square" rtlCol="0">
            <a:spAutoFit/>
          </a:bodyPr>
          <a:lstStyle/>
          <a:p>
            <a:pPr algn="ctr"/>
            <a:r>
              <a:rPr lang="en-US" sz="1200" b="1" dirty="0" smtClean="0"/>
              <a:t>1xRS-232</a:t>
            </a:r>
            <a:endParaRPr lang="en-US" sz="1200" b="1" dirty="0"/>
          </a:p>
        </p:txBody>
      </p:sp>
      <p:sp>
        <p:nvSpPr>
          <p:cNvPr id="122" name="TextBox 121"/>
          <p:cNvSpPr txBox="1"/>
          <p:nvPr/>
        </p:nvSpPr>
        <p:spPr>
          <a:xfrm>
            <a:off x="4185314" y="5244152"/>
            <a:ext cx="1050878" cy="461665"/>
          </a:xfrm>
          <a:prstGeom prst="rect">
            <a:avLst/>
          </a:prstGeom>
          <a:noFill/>
        </p:spPr>
        <p:txBody>
          <a:bodyPr wrap="square" rtlCol="0">
            <a:spAutoFit/>
          </a:bodyPr>
          <a:lstStyle/>
          <a:p>
            <a:pPr algn="ctr"/>
            <a:r>
              <a:rPr lang="en-US" sz="1200" b="1" dirty="0" smtClean="0"/>
              <a:t> 1x</a:t>
            </a:r>
          </a:p>
          <a:p>
            <a:pPr algn="ctr"/>
            <a:r>
              <a:rPr lang="en-US" sz="1200" b="1" dirty="0" smtClean="0"/>
              <a:t>RS-232</a:t>
            </a:r>
            <a:endParaRPr lang="en-US" sz="1200" b="1" dirty="0"/>
          </a:p>
        </p:txBody>
      </p:sp>
      <p:pic>
        <p:nvPicPr>
          <p:cNvPr id="415" name="Picture 8" descr="man-comp"/>
          <p:cNvPicPr>
            <a:picLocks noChangeAspect="1" noChangeArrowheads="1"/>
          </p:cNvPicPr>
          <p:nvPr/>
        </p:nvPicPr>
        <p:blipFill>
          <a:blip r:embed="rId13" cstate="print"/>
          <a:srcRect/>
          <a:stretch>
            <a:fillRect/>
          </a:stretch>
        </p:blipFill>
        <p:spPr bwMode="auto">
          <a:xfrm>
            <a:off x="87268" y="6400800"/>
            <a:ext cx="446132" cy="411858"/>
          </a:xfrm>
          <a:prstGeom prst="rect">
            <a:avLst/>
          </a:prstGeom>
          <a:noFill/>
          <a:ln w="9525">
            <a:noFill/>
            <a:miter lim="800000"/>
            <a:headEnd/>
            <a:tailEnd/>
          </a:ln>
        </p:spPr>
      </p:pic>
      <p:sp>
        <p:nvSpPr>
          <p:cNvPr id="131" name="TextBox 130"/>
          <p:cNvSpPr txBox="1"/>
          <p:nvPr/>
        </p:nvSpPr>
        <p:spPr>
          <a:xfrm>
            <a:off x="768287" y="5648325"/>
            <a:ext cx="639727" cy="249299"/>
          </a:xfrm>
          <a:prstGeom prst="rect">
            <a:avLst/>
          </a:prstGeom>
          <a:noFill/>
        </p:spPr>
        <p:txBody>
          <a:bodyPr wrap="none" rtlCol="0">
            <a:spAutoFit/>
          </a:bodyPr>
          <a:lstStyle/>
          <a:p>
            <a:pPr algn="ctr">
              <a:lnSpc>
                <a:spcPct val="85000"/>
              </a:lnSpc>
            </a:pPr>
            <a:r>
              <a:rPr lang="en-US" sz="1200" b="1" dirty="0" smtClean="0">
                <a:latin typeface="+mn-lt"/>
              </a:rPr>
              <a:t>Eth SW</a:t>
            </a:r>
          </a:p>
        </p:txBody>
      </p:sp>
      <p:grpSp>
        <p:nvGrpSpPr>
          <p:cNvPr id="167" name="Group 166"/>
          <p:cNvGrpSpPr/>
          <p:nvPr/>
        </p:nvGrpSpPr>
        <p:grpSpPr>
          <a:xfrm>
            <a:off x="76200" y="5715000"/>
            <a:ext cx="914400" cy="762000"/>
            <a:chOff x="76200" y="6073254"/>
            <a:chExt cx="381000" cy="307074"/>
          </a:xfrm>
        </p:grpSpPr>
        <p:sp>
          <p:nvSpPr>
            <p:cNvPr id="140" name="Freeform 139"/>
            <p:cNvSpPr/>
            <p:nvPr/>
          </p:nvSpPr>
          <p:spPr>
            <a:xfrm>
              <a:off x="272955" y="6073254"/>
              <a:ext cx="0" cy="232012"/>
            </a:xfrm>
            <a:custGeom>
              <a:avLst/>
              <a:gdLst>
                <a:gd name="connsiteX0" fmla="*/ 0 w 0"/>
                <a:gd name="connsiteY0" fmla="*/ 0 h 232012"/>
                <a:gd name="connsiteX1" fmla="*/ 0 w 0"/>
                <a:gd name="connsiteY1" fmla="*/ 0 h 232012"/>
                <a:gd name="connsiteX2" fmla="*/ 0 w 0"/>
                <a:gd name="connsiteY2" fmla="*/ 232012 h 232012"/>
              </a:gdLst>
              <a:ahLst/>
              <a:cxnLst>
                <a:cxn ang="0">
                  <a:pos x="connsiteX0" y="connsiteY0"/>
                </a:cxn>
                <a:cxn ang="0">
                  <a:pos x="connsiteX1" y="connsiteY1"/>
                </a:cxn>
                <a:cxn ang="0">
                  <a:pos x="connsiteX2" y="connsiteY2"/>
                </a:cxn>
              </a:cxnLst>
              <a:rect l="l" t="t" r="r" b="b"/>
              <a:pathLst>
                <a:path h="232012">
                  <a:moveTo>
                    <a:pt x="0" y="0"/>
                  </a:moveTo>
                  <a:lnTo>
                    <a:pt x="0" y="0"/>
                  </a:lnTo>
                  <a:lnTo>
                    <a:pt x="0" y="232012"/>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2" name="Straight Connector 141"/>
            <p:cNvCxnSpPr/>
            <p:nvPr/>
          </p:nvCxnSpPr>
          <p:spPr>
            <a:xfrm>
              <a:off x="76200" y="6304128"/>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flipH="1" flipV="1">
              <a:off x="114300" y="62660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300820" y="634222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TextBox 145"/>
          <p:cNvSpPr txBox="1"/>
          <p:nvPr/>
        </p:nvSpPr>
        <p:spPr>
          <a:xfrm>
            <a:off x="5774136" y="990600"/>
            <a:ext cx="263213"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1</a:t>
            </a:r>
          </a:p>
        </p:txBody>
      </p:sp>
      <p:sp>
        <p:nvSpPr>
          <p:cNvPr id="147" name="TextBox 146"/>
          <p:cNvSpPr txBox="1"/>
          <p:nvPr/>
        </p:nvSpPr>
        <p:spPr>
          <a:xfrm>
            <a:off x="8446824" y="2985448"/>
            <a:ext cx="341760"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10</a:t>
            </a:r>
          </a:p>
        </p:txBody>
      </p:sp>
      <p:sp>
        <p:nvSpPr>
          <p:cNvPr id="148" name="TextBox 147"/>
          <p:cNvSpPr txBox="1"/>
          <p:nvPr/>
        </p:nvSpPr>
        <p:spPr>
          <a:xfrm>
            <a:off x="8747648" y="3276600"/>
            <a:ext cx="341760"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11</a:t>
            </a:r>
          </a:p>
        </p:txBody>
      </p:sp>
      <p:sp>
        <p:nvSpPr>
          <p:cNvPr id="150" name="TextBox 149"/>
          <p:cNvSpPr txBox="1"/>
          <p:nvPr/>
        </p:nvSpPr>
        <p:spPr>
          <a:xfrm>
            <a:off x="8810200" y="41910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21</a:t>
            </a:r>
          </a:p>
        </p:txBody>
      </p:sp>
      <p:sp>
        <p:nvSpPr>
          <p:cNvPr id="151" name="TextBox 150"/>
          <p:cNvSpPr txBox="1"/>
          <p:nvPr/>
        </p:nvSpPr>
        <p:spPr>
          <a:xfrm>
            <a:off x="5754240" y="49530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22</a:t>
            </a:r>
          </a:p>
        </p:txBody>
      </p:sp>
      <p:sp>
        <p:nvSpPr>
          <p:cNvPr id="152" name="TextBox 151"/>
          <p:cNvSpPr txBox="1"/>
          <p:nvPr/>
        </p:nvSpPr>
        <p:spPr>
          <a:xfrm>
            <a:off x="5791200" y="59436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30</a:t>
            </a:r>
          </a:p>
        </p:txBody>
      </p:sp>
      <p:sp>
        <p:nvSpPr>
          <p:cNvPr id="153" name="TextBox 152"/>
          <p:cNvSpPr txBox="1"/>
          <p:nvPr/>
        </p:nvSpPr>
        <p:spPr>
          <a:xfrm>
            <a:off x="4763640" y="51054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37</a:t>
            </a:r>
          </a:p>
        </p:txBody>
      </p:sp>
      <p:sp>
        <p:nvSpPr>
          <p:cNvPr id="154" name="TextBox 153"/>
          <p:cNvSpPr txBox="1"/>
          <p:nvPr/>
        </p:nvSpPr>
        <p:spPr>
          <a:xfrm>
            <a:off x="3886200" y="60198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rPr>
              <a:t>38</a:t>
            </a:r>
            <a:endParaRPr lang="en-US" sz="1200" b="1" dirty="0" smtClean="0">
              <a:solidFill>
                <a:srgbClr val="FF0000"/>
              </a:solidFill>
              <a:latin typeface="+mn-lt"/>
            </a:endParaRPr>
          </a:p>
        </p:txBody>
      </p:sp>
      <p:sp>
        <p:nvSpPr>
          <p:cNvPr id="155" name="TextBox 154"/>
          <p:cNvSpPr txBox="1"/>
          <p:nvPr/>
        </p:nvSpPr>
        <p:spPr>
          <a:xfrm>
            <a:off x="1940256" y="5388592"/>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39</a:t>
            </a:r>
          </a:p>
        </p:txBody>
      </p:sp>
      <p:sp>
        <p:nvSpPr>
          <p:cNvPr id="156" name="TextBox 155"/>
          <p:cNvSpPr txBox="1"/>
          <p:nvPr/>
        </p:nvSpPr>
        <p:spPr>
          <a:xfrm>
            <a:off x="1948216" y="45720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40</a:t>
            </a:r>
          </a:p>
        </p:txBody>
      </p:sp>
      <p:sp>
        <p:nvSpPr>
          <p:cNvPr id="157" name="TextBox 156"/>
          <p:cNvSpPr txBox="1"/>
          <p:nvPr/>
        </p:nvSpPr>
        <p:spPr>
          <a:xfrm>
            <a:off x="3429000" y="4114800"/>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31</a:t>
            </a:r>
          </a:p>
        </p:txBody>
      </p:sp>
      <p:sp>
        <p:nvSpPr>
          <p:cNvPr id="158" name="TextBox 157"/>
          <p:cNvSpPr txBox="1"/>
          <p:nvPr/>
        </p:nvSpPr>
        <p:spPr>
          <a:xfrm>
            <a:off x="2477640" y="2833957"/>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32</a:t>
            </a:r>
          </a:p>
        </p:txBody>
      </p:sp>
      <p:sp>
        <p:nvSpPr>
          <p:cNvPr id="159" name="TextBox 158"/>
          <p:cNvSpPr txBox="1"/>
          <p:nvPr/>
        </p:nvSpPr>
        <p:spPr>
          <a:xfrm>
            <a:off x="5129280" y="2833048"/>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33</a:t>
            </a:r>
          </a:p>
        </p:txBody>
      </p:sp>
      <p:sp>
        <p:nvSpPr>
          <p:cNvPr id="160" name="TextBox 159"/>
          <p:cNvSpPr txBox="1"/>
          <p:nvPr/>
        </p:nvSpPr>
        <p:spPr>
          <a:xfrm>
            <a:off x="1846432" y="2860344"/>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34</a:t>
            </a:r>
          </a:p>
        </p:txBody>
      </p:sp>
      <p:sp>
        <p:nvSpPr>
          <p:cNvPr id="161" name="TextBox 160"/>
          <p:cNvSpPr txBox="1"/>
          <p:nvPr/>
        </p:nvSpPr>
        <p:spPr>
          <a:xfrm>
            <a:off x="76200" y="3552239"/>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35</a:t>
            </a:r>
          </a:p>
        </p:txBody>
      </p:sp>
      <p:sp>
        <p:nvSpPr>
          <p:cNvPr id="162" name="TextBox 161"/>
          <p:cNvSpPr txBox="1"/>
          <p:nvPr/>
        </p:nvSpPr>
        <p:spPr>
          <a:xfrm>
            <a:off x="1228725" y="5400675"/>
            <a:ext cx="417960" cy="249299"/>
          </a:xfrm>
          <a:prstGeom prst="rect">
            <a:avLst/>
          </a:prstGeom>
          <a:noFill/>
        </p:spPr>
        <p:txBody>
          <a:bodyPr wrap="square" rtlCol="0">
            <a:spAutoFit/>
          </a:bodyPr>
          <a:lstStyle/>
          <a:p>
            <a:pPr algn="ctr">
              <a:lnSpc>
                <a:spcPct val="85000"/>
              </a:lnSpc>
            </a:pPr>
            <a:r>
              <a:rPr lang="en-US" sz="1200" b="1" dirty="0" smtClean="0">
                <a:solidFill>
                  <a:srgbClr val="FF0000"/>
                </a:solidFill>
                <a:latin typeface="+mn-lt"/>
              </a:rPr>
              <a:t>36</a:t>
            </a:r>
          </a:p>
        </p:txBody>
      </p:sp>
      <p:sp>
        <p:nvSpPr>
          <p:cNvPr id="163" name="TextBox 162"/>
          <p:cNvSpPr txBox="1"/>
          <p:nvPr/>
        </p:nvSpPr>
        <p:spPr>
          <a:xfrm>
            <a:off x="3100613" y="5154924"/>
            <a:ext cx="990977" cy="407676"/>
          </a:xfrm>
          <a:prstGeom prst="rect">
            <a:avLst/>
          </a:prstGeom>
          <a:noFill/>
        </p:spPr>
        <p:txBody>
          <a:bodyPr wrap="none" rtlCol="0">
            <a:spAutoFit/>
          </a:bodyPr>
          <a:lstStyle/>
          <a:p>
            <a:pPr algn="ctr">
              <a:lnSpc>
                <a:spcPct val="85000"/>
              </a:lnSpc>
            </a:pPr>
            <a:r>
              <a:rPr lang="en-US" sz="1200" b="1" dirty="0" smtClean="0">
                <a:latin typeface="+mn-lt"/>
              </a:rPr>
              <a:t>G.8032 Ring </a:t>
            </a:r>
          </a:p>
          <a:p>
            <a:pPr algn="ctr">
              <a:lnSpc>
                <a:spcPct val="85000"/>
              </a:lnSpc>
            </a:pPr>
            <a:r>
              <a:rPr lang="en-US" sz="1200" b="1" dirty="0" smtClean="0"/>
              <a:t>(</a:t>
            </a:r>
            <a:r>
              <a:rPr lang="en-US" sz="1200" b="1" dirty="0" err="1" smtClean="0"/>
              <a:t>GbE</a:t>
            </a:r>
            <a:r>
              <a:rPr lang="en-US" sz="1200" b="1" dirty="0" smtClean="0"/>
              <a:t>)</a:t>
            </a:r>
            <a:endParaRPr lang="en-US" sz="1200" b="1" dirty="0" smtClean="0">
              <a:latin typeface="+mn-lt"/>
            </a:endParaRPr>
          </a:p>
        </p:txBody>
      </p:sp>
      <p:sp>
        <p:nvSpPr>
          <p:cNvPr id="149" name="TextBox 148"/>
          <p:cNvSpPr txBox="1"/>
          <p:nvPr/>
        </p:nvSpPr>
        <p:spPr>
          <a:xfrm>
            <a:off x="8060136" y="990600"/>
            <a:ext cx="263213" cy="250710"/>
          </a:xfrm>
          <a:prstGeom prst="rect">
            <a:avLst/>
          </a:prstGeom>
          <a:noFill/>
        </p:spPr>
        <p:txBody>
          <a:bodyPr wrap="none" rtlCol="0">
            <a:spAutoFit/>
          </a:bodyPr>
          <a:lstStyle/>
          <a:p>
            <a:pPr algn="ctr">
              <a:lnSpc>
                <a:spcPct val="85000"/>
              </a:lnSpc>
            </a:pPr>
            <a:r>
              <a:rPr lang="en-US" sz="1200" b="1" dirty="0" smtClean="0">
                <a:solidFill>
                  <a:srgbClr val="FF0000"/>
                </a:solidFill>
                <a:latin typeface="+mn-lt"/>
              </a:rPr>
              <a:t>2</a:t>
            </a:r>
          </a:p>
        </p:txBody>
      </p:sp>
      <p:sp>
        <p:nvSpPr>
          <p:cNvPr id="165" name="Rectangle 164"/>
          <p:cNvSpPr/>
          <p:nvPr/>
        </p:nvSpPr>
        <p:spPr>
          <a:xfrm>
            <a:off x="535672" y="6449704"/>
            <a:ext cx="533400" cy="228600"/>
          </a:xfrm>
          <a:prstGeom prst="rect">
            <a:avLst/>
          </a:prstGeom>
          <a:solidFill>
            <a:schemeClr val="bg1">
              <a:lumMod val="6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609600" y="6400800"/>
            <a:ext cx="1447800" cy="381386"/>
          </a:xfrm>
          <a:prstGeom prst="rect">
            <a:avLst/>
          </a:prstGeom>
          <a:noFill/>
        </p:spPr>
        <p:txBody>
          <a:bodyPr wrap="square" rtlCol="0">
            <a:spAutoFit/>
          </a:bodyPr>
          <a:lstStyle/>
          <a:p>
            <a:pPr algn="ctr">
              <a:lnSpc>
                <a:spcPct val="85000"/>
              </a:lnSpc>
            </a:pPr>
            <a:r>
              <a:rPr lang="en-US" sz="1100" b="1" dirty="0" smtClean="0">
                <a:latin typeface="+mn-lt"/>
              </a:rPr>
              <a:t>SCADA</a:t>
            </a:r>
          </a:p>
          <a:p>
            <a:pPr algn="ctr">
              <a:lnSpc>
                <a:spcPct val="85000"/>
              </a:lnSpc>
            </a:pPr>
            <a:r>
              <a:rPr lang="en-US" sz="1100" b="1" dirty="0" smtClean="0">
                <a:latin typeface="+mn-lt"/>
              </a:rPr>
              <a:t> Server</a:t>
            </a:r>
          </a:p>
        </p:txBody>
      </p:sp>
      <p:grpSp>
        <p:nvGrpSpPr>
          <p:cNvPr id="141" name="Group 102"/>
          <p:cNvGrpSpPr/>
          <p:nvPr/>
        </p:nvGrpSpPr>
        <p:grpSpPr>
          <a:xfrm>
            <a:off x="3581400" y="3810000"/>
            <a:ext cx="911302" cy="990600"/>
            <a:chOff x="4864023" y="3639717"/>
            <a:chExt cx="911302" cy="990600"/>
          </a:xfrm>
        </p:grpSpPr>
        <p:pic>
          <p:nvPicPr>
            <p:cNvPr id="143" name="Picture 91" descr="rad4"/>
            <p:cNvPicPr>
              <a:picLocks noChangeAspect="1" noChangeArrowheads="1"/>
            </p:cNvPicPr>
            <p:nvPr/>
          </p:nvPicPr>
          <p:blipFill>
            <a:blip r:embed="rId5" cstate="print"/>
            <a:srcRect/>
            <a:stretch>
              <a:fillRect/>
            </a:stretch>
          </p:blipFill>
          <p:spPr bwMode="auto">
            <a:xfrm>
              <a:off x="5092623" y="3639717"/>
              <a:ext cx="682702" cy="273602"/>
            </a:xfrm>
            <a:prstGeom prst="rect">
              <a:avLst/>
            </a:prstGeom>
            <a:noFill/>
            <a:ln w="9525">
              <a:noFill/>
              <a:miter lim="800000"/>
              <a:headEnd/>
              <a:tailEnd/>
            </a:ln>
          </p:spPr>
        </p:pic>
        <p:sp>
          <p:nvSpPr>
            <p:cNvPr id="169" name="TextBox 168"/>
            <p:cNvSpPr txBox="1"/>
            <p:nvPr/>
          </p:nvSpPr>
          <p:spPr>
            <a:xfrm>
              <a:off x="5136150" y="3713394"/>
              <a:ext cx="625492" cy="250710"/>
            </a:xfrm>
            <a:prstGeom prst="rect">
              <a:avLst/>
            </a:prstGeom>
            <a:noFill/>
          </p:spPr>
          <p:txBody>
            <a:bodyPr wrap="none" rtlCol="0">
              <a:spAutoFit/>
            </a:bodyPr>
            <a:lstStyle/>
            <a:p>
              <a:pPr algn="ctr">
                <a:lnSpc>
                  <a:spcPct val="85000"/>
                </a:lnSpc>
              </a:pPr>
              <a:r>
                <a:rPr lang="en-US" sz="1200" b="1" dirty="0" smtClean="0">
                  <a:latin typeface="+mn-lt"/>
                </a:rPr>
                <a:t>ETX-26</a:t>
              </a:r>
            </a:p>
          </p:txBody>
        </p:sp>
        <p:pic>
          <p:nvPicPr>
            <p:cNvPr id="174" name="Picture 91" descr="rad4"/>
            <p:cNvPicPr>
              <a:picLocks noChangeAspect="1" noChangeArrowheads="1"/>
            </p:cNvPicPr>
            <p:nvPr/>
          </p:nvPicPr>
          <p:blipFill>
            <a:blip r:embed="rId5" cstate="print"/>
            <a:srcRect/>
            <a:stretch>
              <a:fillRect/>
            </a:stretch>
          </p:blipFill>
          <p:spPr bwMode="auto">
            <a:xfrm>
              <a:off x="4864023" y="4305930"/>
              <a:ext cx="682702" cy="273602"/>
            </a:xfrm>
            <a:prstGeom prst="rect">
              <a:avLst/>
            </a:prstGeom>
            <a:noFill/>
            <a:ln w="9525">
              <a:noFill/>
              <a:miter lim="800000"/>
              <a:headEnd/>
              <a:tailEnd/>
            </a:ln>
          </p:spPr>
        </p:pic>
        <p:sp>
          <p:nvSpPr>
            <p:cNvPr id="175" name="TextBox 174"/>
            <p:cNvSpPr txBox="1"/>
            <p:nvPr/>
          </p:nvSpPr>
          <p:spPr>
            <a:xfrm>
              <a:off x="4907550" y="4379607"/>
              <a:ext cx="625492" cy="250710"/>
            </a:xfrm>
            <a:prstGeom prst="rect">
              <a:avLst/>
            </a:prstGeom>
            <a:noFill/>
          </p:spPr>
          <p:txBody>
            <a:bodyPr wrap="none" rtlCol="0">
              <a:spAutoFit/>
            </a:bodyPr>
            <a:lstStyle/>
            <a:p>
              <a:pPr algn="ctr">
                <a:lnSpc>
                  <a:spcPct val="85000"/>
                </a:lnSpc>
              </a:pPr>
              <a:r>
                <a:rPr lang="en-US" sz="1200" b="1" dirty="0" smtClean="0">
                  <a:latin typeface="+mn-lt"/>
                </a:rPr>
                <a:t>ETX-26</a:t>
              </a:r>
            </a:p>
          </p:txBody>
        </p:sp>
      </p:grpSp>
      <p:cxnSp>
        <p:nvCxnSpPr>
          <p:cNvPr id="171" name="Straight Connector 170"/>
          <p:cNvCxnSpPr/>
          <p:nvPr/>
        </p:nvCxnSpPr>
        <p:spPr>
          <a:xfrm rot="16200000" flipH="1">
            <a:off x="2463249" y="4166151"/>
            <a:ext cx="114300" cy="11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4191000" y="4086225"/>
            <a:ext cx="238125" cy="180975"/>
          </a:xfrm>
          <a:custGeom>
            <a:avLst/>
            <a:gdLst>
              <a:gd name="connsiteX0" fmla="*/ 238125 w 238125"/>
              <a:gd name="connsiteY0" fmla="*/ 180975 h 180975"/>
              <a:gd name="connsiteX1" fmla="*/ 0 w 238125"/>
              <a:gd name="connsiteY1" fmla="*/ 180975 h 180975"/>
              <a:gd name="connsiteX2" fmla="*/ 0 w 238125"/>
              <a:gd name="connsiteY2" fmla="*/ 0 h 180975"/>
            </a:gdLst>
            <a:ahLst/>
            <a:cxnLst>
              <a:cxn ang="0">
                <a:pos x="connsiteX0" y="connsiteY0"/>
              </a:cxn>
              <a:cxn ang="0">
                <a:pos x="connsiteX1" y="connsiteY1"/>
              </a:cxn>
              <a:cxn ang="0">
                <a:pos x="connsiteX2" y="connsiteY2"/>
              </a:cxn>
            </a:cxnLst>
            <a:rect l="l" t="t" r="r" b="b"/>
            <a:pathLst>
              <a:path w="238125" h="180975">
                <a:moveTo>
                  <a:pt x="238125" y="180975"/>
                </a:moveTo>
                <a:lnTo>
                  <a:pt x="0" y="180975"/>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3933825" y="4048125"/>
            <a:ext cx="104775" cy="438150"/>
          </a:xfrm>
          <a:custGeom>
            <a:avLst/>
            <a:gdLst>
              <a:gd name="connsiteX0" fmla="*/ 485775 w 485775"/>
              <a:gd name="connsiteY0" fmla="*/ 0 h 76200"/>
              <a:gd name="connsiteX1" fmla="*/ 0 w 485775"/>
              <a:gd name="connsiteY1" fmla="*/ 0 h 76200"/>
              <a:gd name="connsiteX2" fmla="*/ 0 w 485775"/>
              <a:gd name="connsiteY2" fmla="*/ 76200 h 76200"/>
            </a:gdLst>
            <a:ahLst/>
            <a:cxnLst>
              <a:cxn ang="0">
                <a:pos x="connsiteX0" y="connsiteY0"/>
              </a:cxn>
              <a:cxn ang="0">
                <a:pos x="connsiteX1" y="connsiteY1"/>
              </a:cxn>
              <a:cxn ang="0">
                <a:pos x="connsiteX2" y="connsiteY2"/>
              </a:cxn>
            </a:cxnLst>
            <a:rect l="l" t="t" r="r" b="b"/>
            <a:pathLst>
              <a:path w="485775" h="76200">
                <a:moveTo>
                  <a:pt x="485775" y="0"/>
                </a:moveTo>
                <a:lnTo>
                  <a:pt x="0" y="0"/>
                </a:lnTo>
                <a:lnTo>
                  <a:pt x="0" y="7620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 name="Picture 64" descr="rad6"/>
          <p:cNvPicPr>
            <a:picLocks noChangeAspect="1" noChangeArrowheads="1"/>
          </p:cNvPicPr>
          <p:nvPr/>
        </p:nvPicPr>
        <p:blipFill>
          <a:blip r:embed="rId10" cstate="screen"/>
          <a:srcRect/>
          <a:stretch>
            <a:fillRect/>
          </a:stretch>
        </p:blipFill>
        <p:spPr bwMode="auto">
          <a:xfrm>
            <a:off x="228600" y="5562600"/>
            <a:ext cx="609600" cy="257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ETX-26</a:t>
            </a:r>
            <a:endParaRPr lang="en-US" dirty="0"/>
          </a:p>
        </p:txBody>
      </p:sp>
      <p:sp>
        <p:nvSpPr>
          <p:cNvPr id="3" name="Text Placeholder 2"/>
          <p:cNvSpPr>
            <a:spLocks noGrp="1"/>
          </p:cNvSpPr>
          <p:nvPr>
            <p:ph type="body" sz="quarter" idx="10"/>
          </p:nvPr>
        </p:nvSpPr>
        <p:spPr>
          <a:xfrm>
            <a:off x="402608" y="1295400"/>
            <a:ext cx="8686800" cy="2665943"/>
          </a:xfrm>
        </p:spPr>
        <p:txBody>
          <a:bodyPr/>
          <a:lstStyle/>
          <a:p>
            <a:r>
              <a:rPr lang="en-US" sz="1800" dirty="0" smtClean="0"/>
              <a:t>Compact Ethernet access switch for wire-speed Layer 2 connectivity</a:t>
            </a:r>
          </a:p>
          <a:p>
            <a:r>
              <a:rPr lang="en-US" sz="1800" dirty="0" smtClean="0"/>
              <a:t>Three Gigabit Ethernet 1000BaseFX SFP ports</a:t>
            </a:r>
          </a:p>
          <a:p>
            <a:r>
              <a:rPr lang="en-US" sz="1800" dirty="0" smtClean="0"/>
              <a:t>Six Fast Ethernet 10/100BaseT UTP ports</a:t>
            </a:r>
          </a:p>
          <a:p>
            <a:r>
              <a:rPr lang="en-US" sz="1800" dirty="0" smtClean="0"/>
              <a:t>Ethernet bridging and switching per 802.1D, 802.1Q, 802.1Q-in-Q</a:t>
            </a:r>
          </a:p>
          <a:p>
            <a:r>
              <a:rPr lang="en-US" sz="1800" dirty="0" smtClean="0"/>
              <a:t>Four </a:t>
            </a:r>
            <a:r>
              <a:rPr lang="en-US" sz="1800" dirty="0" err="1" smtClean="0"/>
              <a:t>QoS</a:t>
            </a:r>
            <a:r>
              <a:rPr lang="en-US" sz="1800" dirty="0" smtClean="0"/>
              <a:t> priority queues with SP, WFQ scheduling</a:t>
            </a:r>
          </a:p>
          <a:p>
            <a:r>
              <a:rPr lang="en-US" sz="1800" dirty="0" smtClean="0"/>
              <a:t>ITU-T G.8032 Ethernet Ring Protection Switching (ERPS)</a:t>
            </a:r>
          </a:p>
          <a:p>
            <a:r>
              <a:rPr lang="en-US" sz="1800" dirty="0" smtClean="0"/>
              <a:t>Power over Ethernet (</a:t>
            </a:r>
            <a:r>
              <a:rPr lang="en-US" sz="1800" dirty="0" err="1" smtClean="0"/>
              <a:t>PoE</a:t>
            </a:r>
            <a:r>
              <a:rPr lang="en-US" sz="1800" dirty="0" smtClean="0"/>
              <a:t>) support</a:t>
            </a:r>
          </a:p>
          <a:p>
            <a:r>
              <a:rPr lang="en-US" sz="1800" dirty="0" smtClean="0"/>
              <a:t>Wide range of AC/DC power supplies</a:t>
            </a:r>
          </a:p>
          <a:p>
            <a:r>
              <a:rPr lang="en-US" sz="1800" dirty="0" smtClean="0"/>
              <a:t>SNTP, Net Inventory and Dying gasp support for management, configuration and diagnostics</a:t>
            </a:r>
            <a:endParaRPr lang="en-US" sz="1800" dirty="0"/>
          </a:p>
        </p:txBody>
      </p:sp>
      <p:pic>
        <p:nvPicPr>
          <p:cNvPr id="3074" name="Picture 2"/>
          <p:cNvPicPr>
            <a:picLocks noChangeAspect="1" noChangeArrowheads="1"/>
          </p:cNvPicPr>
          <p:nvPr/>
        </p:nvPicPr>
        <p:blipFill>
          <a:blip r:embed="rId2" cstate="print"/>
          <a:srcRect/>
          <a:stretch>
            <a:fillRect/>
          </a:stretch>
        </p:blipFill>
        <p:spPr bwMode="auto">
          <a:xfrm>
            <a:off x="6553200" y="4684395"/>
            <a:ext cx="2209800" cy="1602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ounded Rectangle 220"/>
          <p:cNvSpPr/>
          <p:nvPr/>
        </p:nvSpPr>
        <p:spPr>
          <a:xfrm>
            <a:off x="1905000" y="1905000"/>
            <a:ext cx="2362200" cy="1295400"/>
          </a:xfrm>
          <a:prstGeom prst="roundRect">
            <a:avLst/>
          </a:prstGeom>
          <a:solidFill>
            <a:srgbClr val="F294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5105400" y="1940256"/>
            <a:ext cx="2362200" cy="1295400"/>
          </a:xfrm>
          <a:prstGeom prst="roundRect">
            <a:avLst/>
          </a:prstGeom>
          <a:solidFill>
            <a:srgbClr val="F294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hape 223"/>
          <p:cNvCxnSpPr/>
          <p:nvPr/>
        </p:nvCxnSpPr>
        <p:spPr>
          <a:xfrm rot="16200000" flipH="1">
            <a:off x="4997285" y="5213516"/>
            <a:ext cx="838198" cy="621967"/>
          </a:xfrm>
          <a:prstGeom prst="bentConnector3">
            <a:avLst>
              <a:gd name="adj1" fmla="val 50000"/>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cxnSp>
        <p:nvCxnSpPr>
          <p:cNvPr id="192" name="Shape 223"/>
          <p:cNvCxnSpPr>
            <a:endCxn id="292" idx="0"/>
          </p:cNvCxnSpPr>
          <p:nvPr/>
        </p:nvCxnSpPr>
        <p:spPr>
          <a:xfrm rot="16200000" flipH="1">
            <a:off x="4236563" y="5420838"/>
            <a:ext cx="838200" cy="207323"/>
          </a:xfrm>
          <a:prstGeom prst="bentConnector3">
            <a:avLst>
              <a:gd name="adj1" fmla="val 50000"/>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cxnSp>
        <p:nvCxnSpPr>
          <p:cNvPr id="177" name="Shape 223"/>
          <p:cNvCxnSpPr>
            <a:endCxn id="291" idx="0"/>
          </p:cNvCxnSpPr>
          <p:nvPr/>
        </p:nvCxnSpPr>
        <p:spPr>
          <a:xfrm rot="5400000">
            <a:off x="3666377" y="5311243"/>
            <a:ext cx="838201" cy="426512"/>
          </a:xfrm>
          <a:prstGeom prst="bentConnector3">
            <a:avLst>
              <a:gd name="adj1" fmla="val 50000"/>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cxnSp>
        <p:nvCxnSpPr>
          <p:cNvPr id="141" name="Shape 223"/>
          <p:cNvCxnSpPr/>
          <p:nvPr/>
        </p:nvCxnSpPr>
        <p:spPr>
          <a:xfrm rot="10800000" flipV="1">
            <a:off x="1403132" y="4907845"/>
            <a:ext cx="2514600" cy="434713"/>
          </a:xfrm>
          <a:prstGeom prst="bentConnector3">
            <a:avLst>
              <a:gd name="adj1" fmla="val 47756"/>
            </a:avLst>
          </a:prstGeom>
          <a:ln>
            <a:prstDash val="dash"/>
          </a:ln>
        </p:spPr>
        <p:style>
          <a:lnRef idx="3">
            <a:schemeClr val="accent4"/>
          </a:lnRef>
          <a:fillRef idx="0">
            <a:schemeClr val="accent4"/>
          </a:fillRef>
          <a:effectRef idx="2">
            <a:schemeClr val="accent4"/>
          </a:effectRef>
          <a:fontRef idx="minor">
            <a:schemeClr val="tx1"/>
          </a:fontRef>
        </p:style>
      </p:cxnSp>
      <p:sp>
        <p:nvSpPr>
          <p:cNvPr id="118" name="Freeform 117"/>
          <p:cNvSpPr/>
          <p:nvPr/>
        </p:nvSpPr>
        <p:spPr>
          <a:xfrm>
            <a:off x="5053236" y="2938071"/>
            <a:ext cx="959371" cy="1573967"/>
          </a:xfrm>
          <a:custGeom>
            <a:avLst/>
            <a:gdLst>
              <a:gd name="connsiteX0" fmla="*/ 959371 w 959371"/>
              <a:gd name="connsiteY0" fmla="*/ 0 h 1573967"/>
              <a:gd name="connsiteX1" fmla="*/ 689548 w 959371"/>
              <a:gd name="connsiteY1" fmla="*/ 0 h 1573967"/>
              <a:gd name="connsiteX2" fmla="*/ 674558 w 959371"/>
              <a:gd name="connsiteY2" fmla="*/ 1573967 h 1573967"/>
              <a:gd name="connsiteX3" fmla="*/ 0 w 959371"/>
              <a:gd name="connsiteY3" fmla="*/ 1573967 h 1573967"/>
            </a:gdLst>
            <a:ahLst/>
            <a:cxnLst>
              <a:cxn ang="0">
                <a:pos x="connsiteX0" y="connsiteY0"/>
              </a:cxn>
              <a:cxn ang="0">
                <a:pos x="connsiteX1" y="connsiteY1"/>
              </a:cxn>
              <a:cxn ang="0">
                <a:pos x="connsiteX2" y="connsiteY2"/>
              </a:cxn>
              <a:cxn ang="0">
                <a:pos x="connsiteX3" y="connsiteY3"/>
              </a:cxn>
            </a:cxnLst>
            <a:rect l="l" t="t" r="r" b="b"/>
            <a:pathLst>
              <a:path w="959371" h="1573967">
                <a:moveTo>
                  <a:pt x="959371" y="0"/>
                </a:moveTo>
                <a:lnTo>
                  <a:pt x="689548" y="0"/>
                </a:lnTo>
                <a:lnTo>
                  <a:pt x="674558" y="1573967"/>
                </a:lnTo>
                <a:lnTo>
                  <a:pt x="0" y="1573967"/>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2" name="Group 8"/>
          <p:cNvGrpSpPr/>
          <p:nvPr/>
        </p:nvGrpSpPr>
        <p:grpSpPr>
          <a:xfrm>
            <a:off x="3886502" y="1870932"/>
            <a:ext cx="1447800" cy="1371600"/>
            <a:chOff x="3733800" y="1066800"/>
            <a:chExt cx="1566862" cy="1566862"/>
          </a:xfrm>
        </p:grpSpPr>
        <p:sp>
          <p:nvSpPr>
            <p:cNvPr id="4" name="AutoShape 31"/>
            <p:cNvSpPr>
              <a:spLocks noChangeArrowheads="1"/>
            </p:cNvSpPr>
            <p:nvPr/>
          </p:nvSpPr>
          <p:spPr bwMode="auto">
            <a:xfrm>
              <a:off x="3733800" y="1066800"/>
              <a:ext cx="1566862" cy="1566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dirty="0"/>
            </a:p>
          </p:txBody>
        </p:sp>
        <p:sp>
          <p:nvSpPr>
            <p:cNvPr id="5" name="Text Box 9"/>
            <p:cNvSpPr txBox="1">
              <a:spLocks noChangeArrowheads="1"/>
            </p:cNvSpPr>
            <p:nvPr/>
          </p:nvSpPr>
          <p:spPr bwMode="auto">
            <a:xfrm>
              <a:off x="3868736" y="1644832"/>
              <a:ext cx="1285876" cy="421910"/>
            </a:xfrm>
            <a:prstGeom prst="rect">
              <a:avLst/>
            </a:prstGeom>
            <a:noFill/>
            <a:ln w="9525">
              <a:noFill/>
              <a:miter lim="800000"/>
              <a:headEnd/>
              <a:tailEnd/>
            </a:ln>
          </p:spPr>
          <p:txBody>
            <a:bodyPr lIns="0" tIns="0" rIns="0" bIns="0" anchor="ctr" anchorCtr="1">
              <a:spAutoFit/>
            </a:bodyPr>
            <a:lstStyle/>
            <a:p>
              <a:pPr algn="ctr"/>
              <a:r>
                <a:rPr lang="en-US" sz="1200" b="1" dirty="0" smtClean="0">
                  <a:latin typeface="Arial" charset="0"/>
                  <a:cs typeface="Arial" charset="0"/>
                </a:rPr>
                <a:t>SDH</a:t>
              </a:r>
              <a:r>
                <a:rPr lang="en-US" sz="1200" b="1" dirty="0">
                  <a:latin typeface="Arial" charset="0"/>
                  <a:cs typeface="Arial" charset="0"/>
                </a:rPr>
                <a:t/>
              </a:r>
              <a:br>
                <a:rPr lang="en-US" sz="1200" b="1" dirty="0">
                  <a:latin typeface="Arial" charset="0"/>
                  <a:cs typeface="Arial" charset="0"/>
                </a:rPr>
              </a:br>
              <a:r>
                <a:rPr lang="en-US" sz="1200" b="1" dirty="0">
                  <a:latin typeface="Arial" charset="0"/>
                  <a:cs typeface="Arial" charset="0"/>
                </a:rPr>
                <a:t>Network </a:t>
              </a:r>
            </a:p>
          </p:txBody>
        </p:sp>
      </p:grpSp>
      <p:cxnSp>
        <p:nvCxnSpPr>
          <p:cNvPr id="16" name="Straight Connector 15"/>
          <p:cNvCxnSpPr/>
          <p:nvPr/>
        </p:nvCxnSpPr>
        <p:spPr>
          <a:xfrm>
            <a:off x="8557454" y="835700"/>
            <a:ext cx="30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2"/>
          <p:cNvGrpSpPr/>
          <p:nvPr/>
        </p:nvGrpSpPr>
        <p:grpSpPr>
          <a:xfrm>
            <a:off x="8557454" y="988100"/>
            <a:ext cx="381000" cy="228600"/>
            <a:chOff x="6705600" y="4616970"/>
            <a:chExt cx="381000" cy="228600"/>
          </a:xfrm>
        </p:grpSpPr>
        <p:cxnSp>
          <p:nvCxnSpPr>
            <p:cNvPr id="13" name="Straight Connector 12"/>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801044" y="654570"/>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26" name="TextBox 25"/>
          <p:cNvSpPr txBox="1"/>
          <p:nvPr/>
        </p:nvSpPr>
        <p:spPr>
          <a:xfrm>
            <a:off x="8445696" y="1143000"/>
            <a:ext cx="702040" cy="261610"/>
          </a:xfrm>
          <a:prstGeom prst="rect">
            <a:avLst/>
          </a:prstGeom>
          <a:noFill/>
        </p:spPr>
        <p:txBody>
          <a:bodyPr wrap="square" rtlCol="0">
            <a:spAutoFit/>
          </a:bodyPr>
          <a:lstStyle/>
          <a:p>
            <a:pPr algn="ctr"/>
            <a:r>
              <a:rPr lang="en-US" sz="1100" dirty="0" smtClean="0"/>
              <a:t>10Mbps</a:t>
            </a:r>
            <a:endParaRPr lang="en-US" sz="1100" dirty="0"/>
          </a:p>
        </p:txBody>
      </p:sp>
      <p:grpSp>
        <p:nvGrpSpPr>
          <p:cNvPr id="8" name="Group 27"/>
          <p:cNvGrpSpPr/>
          <p:nvPr/>
        </p:nvGrpSpPr>
        <p:grpSpPr>
          <a:xfrm>
            <a:off x="8557454" y="2035380"/>
            <a:ext cx="381000" cy="228600"/>
            <a:chOff x="6705600" y="4616970"/>
            <a:chExt cx="381000" cy="228600"/>
          </a:xfrm>
        </p:grpSpPr>
        <p:cxnSp>
          <p:nvCxnSpPr>
            <p:cNvPr id="29" name="Straight Connector 2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8440008" y="2223448"/>
            <a:ext cx="702040" cy="261610"/>
          </a:xfrm>
          <a:prstGeom prst="rect">
            <a:avLst/>
          </a:prstGeom>
          <a:noFill/>
        </p:spPr>
        <p:txBody>
          <a:bodyPr wrap="square" rtlCol="0">
            <a:spAutoFit/>
          </a:bodyPr>
          <a:lstStyle/>
          <a:p>
            <a:pPr algn="ctr"/>
            <a:r>
              <a:rPr lang="en-US" sz="1100" dirty="0" smtClean="0"/>
              <a:t>10Mbps</a:t>
            </a:r>
            <a:endParaRPr lang="en-US" sz="1100" dirty="0"/>
          </a:p>
        </p:txBody>
      </p:sp>
      <p:cxnSp>
        <p:nvCxnSpPr>
          <p:cNvPr id="36" name="Straight Connector 35"/>
          <p:cNvCxnSpPr/>
          <p:nvPr/>
        </p:nvCxnSpPr>
        <p:spPr>
          <a:xfrm>
            <a:off x="8557454" y="301427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801044" y="2833140"/>
            <a:ext cx="381000" cy="261610"/>
          </a:xfrm>
          <a:prstGeom prst="rect">
            <a:avLst/>
          </a:prstGeom>
          <a:noFill/>
        </p:spPr>
        <p:txBody>
          <a:bodyPr wrap="square" rtlCol="0">
            <a:spAutoFit/>
          </a:bodyPr>
          <a:lstStyle/>
          <a:p>
            <a:pPr algn="ctr"/>
            <a:r>
              <a:rPr lang="en-US" sz="1100" dirty="0" smtClean="0"/>
              <a:t>E1</a:t>
            </a:r>
            <a:endParaRPr lang="en-US" sz="1100" dirty="0"/>
          </a:p>
        </p:txBody>
      </p:sp>
      <p:grpSp>
        <p:nvGrpSpPr>
          <p:cNvPr id="9" name="Group 45"/>
          <p:cNvGrpSpPr/>
          <p:nvPr/>
        </p:nvGrpSpPr>
        <p:grpSpPr>
          <a:xfrm>
            <a:off x="8557454" y="4000660"/>
            <a:ext cx="381000" cy="228600"/>
            <a:chOff x="6705600" y="4616970"/>
            <a:chExt cx="381000" cy="228600"/>
          </a:xfrm>
        </p:grpSpPr>
        <p:cxnSp>
          <p:nvCxnSpPr>
            <p:cNvPr id="47" name="Straight Connector 46"/>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8440008" y="4226256"/>
            <a:ext cx="702040" cy="261610"/>
          </a:xfrm>
          <a:prstGeom prst="rect">
            <a:avLst/>
          </a:prstGeom>
          <a:noFill/>
        </p:spPr>
        <p:txBody>
          <a:bodyPr wrap="square" rtlCol="0">
            <a:spAutoFit/>
          </a:bodyPr>
          <a:lstStyle/>
          <a:p>
            <a:pPr algn="ctr"/>
            <a:r>
              <a:rPr lang="en-US" sz="1100" dirty="0" smtClean="0"/>
              <a:t>2Mbps</a:t>
            </a:r>
            <a:endParaRPr lang="en-US" sz="1100" dirty="0"/>
          </a:p>
        </p:txBody>
      </p:sp>
      <p:sp>
        <p:nvSpPr>
          <p:cNvPr id="54" name="Title 53"/>
          <p:cNvSpPr>
            <a:spLocks noGrp="1"/>
          </p:cNvSpPr>
          <p:nvPr>
            <p:ph type="title"/>
          </p:nvPr>
        </p:nvSpPr>
        <p:spPr>
          <a:xfrm>
            <a:off x="1295400" y="-102430"/>
            <a:ext cx="6400800" cy="639762"/>
          </a:xfrm>
        </p:spPr>
        <p:txBody>
          <a:bodyPr>
            <a:normAutofit fontScale="90000"/>
          </a:bodyPr>
          <a:lstStyle/>
          <a:p>
            <a:r>
              <a:rPr lang="en-US" b="1" dirty="0" smtClean="0"/>
              <a:t>"Purple" Telecom Solution</a:t>
            </a:r>
            <a:endParaRPr lang="en-US" b="1" dirty="0"/>
          </a:p>
        </p:txBody>
      </p:sp>
      <p:cxnSp>
        <p:nvCxnSpPr>
          <p:cNvPr id="78" name="Elbow Connector 77"/>
          <p:cNvCxnSpPr/>
          <p:nvPr/>
        </p:nvCxnSpPr>
        <p:spPr>
          <a:xfrm rot="10800000" flipV="1">
            <a:off x="6695546" y="995594"/>
            <a:ext cx="1404709" cy="1061805"/>
          </a:xfrm>
          <a:prstGeom prst="bentConnector2">
            <a:avLst/>
          </a:prstGeom>
        </p:spPr>
        <p:style>
          <a:lnRef idx="2">
            <a:schemeClr val="accent3"/>
          </a:lnRef>
          <a:fillRef idx="0">
            <a:schemeClr val="accent3"/>
          </a:fillRef>
          <a:effectRef idx="1">
            <a:schemeClr val="accent3"/>
          </a:effectRef>
          <a:fontRef idx="minor">
            <a:schemeClr val="tx1"/>
          </a:fontRef>
        </p:style>
      </p:cxnSp>
      <p:cxnSp>
        <p:nvCxnSpPr>
          <p:cNvPr id="83" name="Elbow Connector 82"/>
          <p:cNvCxnSpPr/>
          <p:nvPr/>
        </p:nvCxnSpPr>
        <p:spPr>
          <a:xfrm rot="10800000" flipV="1">
            <a:off x="7109654" y="1883392"/>
            <a:ext cx="990600" cy="236095"/>
          </a:xfrm>
          <a:prstGeom prst="bentConnector3">
            <a:avLst>
              <a:gd name="adj1" fmla="val 25788"/>
            </a:avLst>
          </a:prstGeom>
        </p:spPr>
        <p:style>
          <a:lnRef idx="2">
            <a:schemeClr val="accent2"/>
          </a:lnRef>
          <a:fillRef idx="0">
            <a:schemeClr val="accent2"/>
          </a:fillRef>
          <a:effectRef idx="1">
            <a:schemeClr val="accent2"/>
          </a:effectRef>
          <a:fontRef idx="minor">
            <a:schemeClr val="tx1"/>
          </a:fontRef>
        </p:style>
      </p:cxnSp>
      <p:cxnSp>
        <p:nvCxnSpPr>
          <p:cNvPr id="85" name="Elbow Connector 84"/>
          <p:cNvCxnSpPr/>
          <p:nvPr/>
        </p:nvCxnSpPr>
        <p:spPr>
          <a:xfrm rot="10800000">
            <a:off x="7109654" y="2786921"/>
            <a:ext cx="990600" cy="252335"/>
          </a:xfrm>
          <a:prstGeom prst="bentConnector3">
            <a:avLst>
              <a:gd name="adj1" fmla="val 25788"/>
            </a:avLst>
          </a:prstGeom>
        </p:spPr>
        <p:style>
          <a:lnRef idx="2">
            <a:schemeClr val="accent6"/>
          </a:lnRef>
          <a:fillRef idx="0">
            <a:schemeClr val="accent6"/>
          </a:fillRef>
          <a:effectRef idx="1">
            <a:schemeClr val="accent6"/>
          </a:effectRef>
          <a:fontRef idx="minor">
            <a:schemeClr val="tx1"/>
          </a:fontRef>
        </p:style>
      </p:cxnSp>
      <p:cxnSp>
        <p:nvCxnSpPr>
          <p:cNvPr id="87" name="Shape 86"/>
          <p:cNvCxnSpPr/>
          <p:nvPr/>
        </p:nvCxnSpPr>
        <p:spPr>
          <a:xfrm rot="10800000">
            <a:off x="6695546" y="3136901"/>
            <a:ext cx="1404709" cy="984147"/>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7029016" y="1881120"/>
            <a:ext cx="762000" cy="261610"/>
          </a:xfrm>
          <a:prstGeom prst="rect">
            <a:avLst/>
          </a:prstGeom>
          <a:noFill/>
        </p:spPr>
        <p:txBody>
          <a:bodyPr wrap="square" rtlCol="0">
            <a:spAutoFit/>
          </a:bodyPr>
          <a:lstStyle/>
          <a:p>
            <a:pPr algn="ctr"/>
            <a:r>
              <a:rPr lang="en-US" sz="1100" dirty="0" smtClean="0"/>
              <a:t>FO/3km</a:t>
            </a:r>
            <a:endParaRPr lang="en-US" sz="1100" dirty="0"/>
          </a:p>
        </p:txBody>
      </p:sp>
      <p:sp>
        <p:nvSpPr>
          <p:cNvPr id="102" name="TextBox 101"/>
          <p:cNvSpPr txBox="1"/>
          <p:nvPr/>
        </p:nvSpPr>
        <p:spPr>
          <a:xfrm>
            <a:off x="7248726" y="2543330"/>
            <a:ext cx="944380" cy="261610"/>
          </a:xfrm>
          <a:prstGeom prst="rect">
            <a:avLst/>
          </a:prstGeom>
          <a:noFill/>
        </p:spPr>
        <p:txBody>
          <a:bodyPr wrap="square" rtlCol="0">
            <a:spAutoFit/>
          </a:bodyPr>
          <a:lstStyle/>
          <a:p>
            <a:pPr algn="ctr"/>
            <a:r>
              <a:rPr lang="en-US" sz="1100" dirty="0" smtClean="0">
                <a:solidFill>
                  <a:srgbClr val="FF0000"/>
                </a:solidFill>
              </a:rPr>
              <a:t>1x2w/ 4km</a:t>
            </a:r>
            <a:endParaRPr lang="en-US" sz="1100" dirty="0">
              <a:solidFill>
                <a:srgbClr val="FF0000"/>
              </a:solidFill>
            </a:endParaRPr>
          </a:p>
        </p:txBody>
      </p:sp>
      <p:sp>
        <p:nvSpPr>
          <p:cNvPr id="103" name="TextBox 102"/>
          <p:cNvSpPr txBox="1"/>
          <p:nvPr/>
        </p:nvSpPr>
        <p:spPr>
          <a:xfrm>
            <a:off x="7065934" y="3883700"/>
            <a:ext cx="914400" cy="261610"/>
          </a:xfrm>
          <a:prstGeom prst="rect">
            <a:avLst/>
          </a:prstGeom>
          <a:noFill/>
        </p:spPr>
        <p:txBody>
          <a:bodyPr wrap="square" rtlCol="0">
            <a:spAutoFit/>
          </a:bodyPr>
          <a:lstStyle/>
          <a:p>
            <a:pPr algn="ctr"/>
            <a:r>
              <a:rPr lang="en-US" sz="1100" dirty="0" smtClean="0"/>
              <a:t>FO / 15km</a:t>
            </a:r>
            <a:endParaRPr lang="en-US" sz="1100" dirty="0"/>
          </a:p>
        </p:txBody>
      </p:sp>
      <p:sp>
        <p:nvSpPr>
          <p:cNvPr id="105" name="TextBox 104"/>
          <p:cNvSpPr txBox="1"/>
          <p:nvPr/>
        </p:nvSpPr>
        <p:spPr>
          <a:xfrm>
            <a:off x="7808800" y="552736"/>
            <a:ext cx="914400" cy="261610"/>
          </a:xfrm>
          <a:prstGeom prst="rect">
            <a:avLst/>
          </a:prstGeom>
          <a:noFill/>
        </p:spPr>
        <p:txBody>
          <a:bodyPr wrap="square" rtlCol="0">
            <a:spAutoFit/>
          </a:bodyPr>
          <a:lstStyle/>
          <a:p>
            <a:pPr algn="ctr"/>
            <a:r>
              <a:rPr lang="en-US" sz="1100" dirty="0" smtClean="0"/>
              <a:t>OP-108L</a:t>
            </a:r>
            <a:endParaRPr lang="en-US" sz="1100" dirty="0"/>
          </a:p>
        </p:txBody>
      </p:sp>
      <p:sp>
        <p:nvSpPr>
          <p:cNvPr id="107" name="TextBox 106"/>
          <p:cNvSpPr txBox="1"/>
          <p:nvPr/>
        </p:nvSpPr>
        <p:spPr>
          <a:xfrm>
            <a:off x="7955512" y="2604448"/>
            <a:ext cx="829096" cy="261610"/>
          </a:xfrm>
          <a:prstGeom prst="rect">
            <a:avLst/>
          </a:prstGeom>
          <a:noFill/>
        </p:spPr>
        <p:txBody>
          <a:bodyPr wrap="square" rtlCol="0">
            <a:spAutoFit/>
          </a:bodyPr>
          <a:lstStyle/>
          <a:p>
            <a:pPr algn="ctr"/>
            <a:r>
              <a:rPr lang="en-US" sz="1100" dirty="0" smtClean="0"/>
              <a:t>ASMi-52L</a:t>
            </a:r>
            <a:endParaRPr lang="en-US" sz="1100" dirty="0"/>
          </a:p>
        </p:txBody>
      </p:sp>
      <p:sp>
        <p:nvSpPr>
          <p:cNvPr id="108" name="TextBox 107"/>
          <p:cNvSpPr txBox="1"/>
          <p:nvPr/>
        </p:nvSpPr>
        <p:spPr>
          <a:xfrm>
            <a:off x="7795152" y="3352800"/>
            <a:ext cx="914400" cy="261610"/>
          </a:xfrm>
          <a:prstGeom prst="rect">
            <a:avLst/>
          </a:prstGeom>
          <a:noFill/>
        </p:spPr>
        <p:txBody>
          <a:bodyPr wrap="square" rtlCol="0">
            <a:spAutoFit/>
          </a:bodyPr>
          <a:lstStyle/>
          <a:p>
            <a:pPr algn="ctr"/>
            <a:r>
              <a:rPr lang="en-US" sz="1100" dirty="0" smtClean="0"/>
              <a:t>D2</a:t>
            </a:r>
            <a:endParaRPr lang="en-US" sz="1100" dirty="0"/>
          </a:p>
        </p:txBody>
      </p:sp>
      <p:cxnSp>
        <p:nvCxnSpPr>
          <p:cNvPr id="110" name="Straight Connector 109"/>
          <p:cNvCxnSpPr/>
          <p:nvPr/>
        </p:nvCxnSpPr>
        <p:spPr>
          <a:xfrm rot="10800000">
            <a:off x="5334302" y="2558320"/>
            <a:ext cx="685800" cy="0"/>
          </a:xfrm>
          <a:prstGeom prst="line">
            <a:avLst/>
          </a:prstGeom>
        </p:spPr>
        <p:style>
          <a:lnRef idx="2">
            <a:schemeClr val="dk1"/>
          </a:lnRef>
          <a:fillRef idx="0">
            <a:schemeClr val="dk1"/>
          </a:fillRef>
          <a:effectRef idx="1">
            <a:schemeClr val="dk1"/>
          </a:effectRef>
          <a:fontRef idx="minor">
            <a:schemeClr val="tx1"/>
          </a:fontRef>
        </p:style>
      </p:cxnSp>
      <p:sp>
        <p:nvSpPr>
          <p:cNvPr id="119" name="TextBox 118"/>
          <p:cNvSpPr txBox="1"/>
          <p:nvPr/>
        </p:nvSpPr>
        <p:spPr>
          <a:xfrm>
            <a:off x="5285096" y="2301266"/>
            <a:ext cx="609600" cy="261610"/>
          </a:xfrm>
          <a:prstGeom prst="rect">
            <a:avLst/>
          </a:prstGeom>
          <a:noFill/>
        </p:spPr>
        <p:txBody>
          <a:bodyPr wrap="square" rtlCol="0">
            <a:spAutoFit/>
          </a:bodyPr>
          <a:lstStyle/>
          <a:p>
            <a:pPr algn="ctr"/>
            <a:r>
              <a:rPr lang="en-US" sz="1100" dirty="0" smtClean="0">
                <a:solidFill>
                  <a:srgbClr val="FF0000"/>
                </a:solidFill>
              </a:rPr>
              <a:t>10x E1</a:t>
            </a:r>
            <a:endParaRPr lang="en-US" sz="1100" dirty="0">
              <a:solidFill>
                <a:srgbClr val="FF0000"/>
              </a:solidFill>
            </a:endParaRPr>
          </a:p>
        </p:txBody>
      </p:sp>
      <p:sp>
        <p:nvSpPr>
          <p:cNvPr id="120" name="TextBox 119"/>
          <p:cNvSpPr txBox="1"/>
          <p:nvPr/>
        </p:nvSpPr>
        <p:spPr>
          <a:xfrm>
            <a:off x="5029200" y="3472720"/>
            <a:ext cx="809168" cy="261610"/>
          </a:xfrm>
          <a:prstGeom prst="rect">
            <a:avLst/>
          </a:prstGeom>
          <a:noFill/>
        </p:spPr>
        <p:txBody>
          <a:bodyPr wrap="square" rtlCol="0">
            <a:spAutoFit/>
          </a:bodyPr>
          <a:lstStyle/>
          <a:p>
            <a:pPr algn="ctr"/>
            <a:r>
              <a:rPr lang="en-US" sz="1100" dirty="0" smtClean="0"/>
              <a:t>FO / 2km</a:t>
            </a:r>
            <a:endParaRPr lang="en-US" sz="1100" dirty="0"/>
          </a:p>
        </p:txBody>
      </p:sp>
      <p:sp>
        <p:nvSpPr>
          <p:cNvPr id="122" name="TextBox 121"/>
          <p:cNvSpPr txBox="1"/>
          <p:nvPr/>
        </p:nvSpPr>
        <p:spPr>
          <a:xfrm>
            <a:off x="3401704" y="2326944"/>
            <a:ext cx="609600" cy="261610"/>
          </a:xfrm>
          <a:prstGeom prst="rect">
            <a:avLst/>
          </a:prstGeom>
          <a:noFill/>
        </p:spPr>
        <p:txBody>
          <a:bodyPr wrap="square" rtlCol="0">
            <a:spAutoFit/>
          </a:bodyPr>
          <a:lstStyle/>
          <a:p>
            <a:pPr algn="ctr"/>
            <a:r>
              <a:rPr lang="en-US" sz="1100" dirty="0" smtClean="0"/>
              <a:t>STM-1</a:t>
            </a:r>
            <a:endParaRPr lang="en-US" sz="1100" dirty="0"/>
          </a:p>
        </p:txBody>
      </p:sp>
      <p:cxnSp>
        <p:nvCxnSpPr>
          <p:cNvPr id="123" name="Straight Connector 122"/>
          <p:cNvCxnSpPr/>
          <p:nvPr/>
        </p:nvCxnSpPr>
        <p:spPr>
          <a:xfrm rot="10800000">
            <a:off x="3200702" y="2558321"/>
            <a:ext cx="685800" cy="0"/>
          </a:xfrm>
          <a:prstGeom prst="line">
            <a:avLst/>
          </a:prstGeom>
        </p:spPr>
        <p:style>
          <a:lnRef idx="2">
            <a:schemeClr val="dk1"/>
          </a:lnRef>
          <a:fillRef idx="0">
            <a:schemeClr val="dk1"/>
          </a:fillRef>
          <a:effectRef idx="1">
            <a:schemeClr val="dk1"/>
          </a:effectRef>
          <a:fontRef idx="minor">
            <a:schemeClr val="tx1"/>
          </a:fontRef>
        </p:style>
      </p:cxnSp>
      <p:sp>
        <p:nvSpPr>
          <p:cNvPr id="126" name="Freeform 125"/>
          <p:cNvSpPr/>
          <p:nvPr/>
        </p:nvSpPr>
        <p:spPr>
          <a:xfrm>
            <a:off x="3209446" y="2893100"/>
            <a:ext cx="1362554" cy="1603948"/>
          </a:xfrm>
          <a:custGeom>
            <a:avLst/>
            <a:gdLst>
              <a:gd name="connsiteX0" fmla="*/ 0 w 854440"/>
              <a:gd name="connsiteY0" fmla="*/ 0 h 1603948"/>
              <a:gd name="connsiteX1" fmla="*/ 284813 w 854440"/>
              <a:gd name="connsiteY1" fmla="*/ 0 h 1603948"/>
              <a:gd name="connsiteX2" fmla="*/ 284813 w 854440"/>
              <a:gd name="connsiteY2" fmla="*/ 1603948 h 1603948"/>
              <a:gd name="connsiteX3" fmla="*/ 854440 w 854440"/>
              <a:gd name="connsiteY3" fmla="*/ 1588958 h 1603948"/>
            </a:gdLst>
            <a:ahLst/>
            <a:cxnLst>
              <a:cxn ang="0">
                <a:pos x="connsiteX0" y="connsiteY0"/>
              </a:cxn>
              <a:cxn ang="0">
                <a:pos x="connsiteX1" y="connsiteY1"/>
              </a:cxn>
              <a:cxn ang="0">
                <a:pos x="connsiteX2" y="connsiteY2"/>
              </a:cxn>
              <a:cxn ang="0">
                <a:pos x="connsiteX3" y="connsiteY3"/>
              </a:cxn>
            </a:cxnLst>
            <a:rect l="l" t="t" r="r" b="b"/>
            <a:pathLst>
              <a:path w="854440" h="1603948">
                <a:moveTo>
                  <a:pt x="0" y="0"/>
                </a:moveTo>
                <a:lnTo>
                  <a:pt x="284813" y="0"/>
                </a:lnTo>
                <a:lnTo>
                  <a:pt x="284813" y="1603948"/>
                </a:lnTo>
                <a:lnTo>
                  <a:pt x="854440" y="1588958"/>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27" name="TextBox 126"/>
          <p:cNvSpPr txBox="1"/>
          <p:nvPr/>
        </p:nvSpPr>
        <p:spPr>
          <a:xfrm>
            <a:off x="3567962" y="3472190"/>
            <a:ext cx="851638" cy="261610"/>
          </a:xfrm>
          <a:prstGeom prst="rect">
            <a:avLst/>
          </a:prstGeom>
          <a:noFill/>
        </p:spPr>
        <p:txBody>
          <a:bodyPr wrap="square" rtlCol="0">
            <a:spAutoFit/>
          </a:bodyPr>
          <a:lstStyle/>
          <a:p>
            <a:pPr algn="ctr"/>
            <a:r>
              <a:rPr lang="en-US" sz="1100" dirty="0" smtClean="0"/>
              <a:t>FO / 2km</a:t>
            </a:r>
            <a:endParaRPr lang="en-US" sz="1100" dirty="0"/>
          </a:p>
        </p:txBody>
      </p:sp>
      <p:cxnSp>
        <p:nvCxnSpPr>
          <p:cNvPr id="134" name="Straight Connector 133"/>
          <p:cNvCxnSpPr/>
          <p:nvPr/>
        </p:nvCxnSpPr>
        <p:spPr>
          <a:xfrm>
            <a:off x="267544" y="851940"/>
            <a:ext cx="304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134"/>
          <p:cNvGrpSpPr/>
          <p:nvPr/>
        </p:nvGrpSpPr>
        <p:grpSpPr>
          <a:xfrm rot="10800000">
            <a:off x="197369" y="1044669"/>
            <a:ext cx="381000" cy="228600"/>
            <a:chOff x="6705600" y="4616970"/>
            <a:chExt cx="381000" cy="228600"/>
          </a:xfrm>
        </p:grpSpPr>
        <p:cxnSp>
          <p:nvCxnSpPr>
            <p:cNvPr id="136" name="Straight Connector 135"/>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19766" y="714530"/>
            <a:ext cx="381000" cy="261610"/>
          </a:xfrm>
          <a:prstGeom prst="rect">
            <a:avLst/>
          </a:prstGeom>
          <a:noFill/>
        </p:spPr>
        <p:txBody>
          <a:bodyPr wrap="square" rtlCol="0">
            <a:spAutoFit/>
          </a:bodyPr>
          <a:lstStyle/>
          <a:p>
            <a:pPr algn="ctr"/>
            <a:r>
              <a:rPr lang="en-US" sz="1100" dirty="0" smtClean="0"/>
              <a:t>E1</a:t>
            </a:r>
            <a:endParaRPr lang="en-US" sz="1100" dirty="0"/>
          </a:p>
        </p:txBody>
      </p:sp>
      <p:cxnSp>
        <p:nvCxnSpPr>
          <p:cNvPr id="148" name="Straight Connector 147"/>
          <p:cNvCxnSpPr/>
          <p:nvPr/>
        </p:nvCxnSpPr>
        <p:spPr>
          <a:xfrm>
            <a:off x="255054" y="301552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4756" y="2878110"/>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157" name="TextBox 156"/>
          <p:cNvSpPr txBox="1"/>
          <p:nvPr/>
        </p:nvSpPr>
        <p:spPr>
          <a:xfrm>
            <a:off x="-50048" y="1197592"/>
            <a:ext cx="702040" cy="261610"/>
          </a:xfrm>
          <a:prstGeom prst="rect">
            <a:avLst/>
          </a:prstGeom>
          <a:noFill/>
        </p:spPr>
        <p:txBody>
          <a:bodyPr wrap="square" rtlCol="0">
            <a:spAutoFit/>
          </a:bodyPr>
          <a:lstStyle/>
          <a:p>
            <a:pPr algn="ctr"/>
            <a:r>
              <a:rPr lang="en-US" sz="1100" dirty="0" smtClean="0"/>
              <a:t>10Mbps</a:t>
            </a:r>
            <a:endParaRPr lang="en-US" sz="1100" dirty="0"/>
          </a:p>
        </p:txBody>
      </p:sp>
      <p:grpSp>
        <p:nvGrpSpPr>
          <p:cNvPr id="12" name="Group 157"/>
          <p:cNvGrpSpPr/>
          <p:nvPr/>
        </p:nvGrpSpPr>
        <p:grpSpPr>
          <a:xfrm rot="10800000">
            <a:off x="178854" y="2023683"/>
            <a:ext cx="381000" cy="228600"/>
            <a:chOff x="6705600" y="4616970"/>
            <a:chExt cx="381000" cy="228600"/>
          </a:xfrm>
        </p:grpSpPr>
        <p:cxnSp>
          <p:nvCxnSpPr>
            <p:cNvPr id="159" name="Straight Connector 15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77344" y="2231408"/>
            <a:ext cx="702040" cy="261610"/>
          </a:xfrm>
          <a:prstGeom prst="rect">
            <a:avLst/>
          </a:prstGeom>
          <a:noFill/>
        </p:spPr>
        <p:txBody>
          <a:bodyPr wrap="square" rtlCol="0">
            <a:spAutoFit/>
          </a:bodyPr>
          <a:lstStyle/>
          <a:p>
            <a:pPr algn="ctr"/>
            <a:r>
              <a:rPr lang="en-US" sz="1100" dirty="0" smtClean="0"/>
              <a:t>10Mbps</a:t>
            </a:r>
            <a:endParaRPr lang="en-US" sz="1100" dirty="0"/>
          </a:p>
        </p:txBody>
      </p:sp>
      <p:grpSp>
        <p:nvGrpSpPr>
          <p:cNvPr id="14" name="Group 163"/>
          <p:cNvGrpSpPr/>
          <p:nvPr/>
        </p:nvGrpSpPr>
        <p:grpSpPr>
          <a:xfrm rot="10800000">
            <a:off x="191080" y="3984038"/>
            <a:ext cx="381000" cy="228600"/>
            <a:chOff x="6705600" y="4616970"/>
            <a:chExt cx="381000" cy="228600"/>
          </a:xfrm>
        </p:grpSpPr>
        <p:cxnSp>
          <p:nvCxnSpPr>
            <p:cNvPr id="165" name="Straight Connector 16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9" name="TextBox 168"/>
          <p:cNvSpPr txBox="1"/>
          <p:nvPr/>
        </p:nvSpPr>
        <p:spPr>
          <a:xfrm>
            <a:off x="-50048" y="4267200"/>
            <a:ext cx="702040" cy="261610"/>
          </a:xfrm>
          <a:prstGeom prst="rect">
            <a:avLst/>
          </a:prstGeom>
          <a:noFill/>
        </p:spPr>
        <p:txBody>
          <a:bodyPr wrap="square" rtlCol="0">
            <a:spAutoFit/>
          </a:bodyPr>
          <a:lstStyle/>
          <a:p>
            <a:pPr algn="ctr"/>
            <a:r>
              <a:rPr lang="en-US" sz="1100" dirty="0" smtClean="0"/>
              <a:t>2Mbps</a:t>
            </a:r>
            <a:endParaRPr lang="en-US" sz="1100" dirty="0"/>
          </a:p>
        </p:txBody>
      </p:sp>
      <p:cxnSp>
        <p:nvCxnSpPr>
          <p:cNvPr id="170" name="Elbow Connector 169"/>
          <p:cNvCxnSpPr>
            <a:stCxn id="279" idx="0"/>
          </p:cNvCxnSpPr>
          <p:nvPr/>
        </p:nvCxnSpPr>
        <p:spPr>
          <a:xfrm rot="16200000" flipV="1">
            <a:off x="1355559" y="642286"/>
            <a:ext cx="1061804" cy="1768424"/>
          </a:xfrm>
          <a:prstGeom prst="bentConnector2">
            <a:avLst/>
          </a:prstGeom>
        </p:spPr>
        <p:style>
          <a:lnRef idx="2">
            <a:schemeClr val="accent3"/>
          </a:lnRef>
          <a:fillRef idx="0">
            <a:schemeClr val="accent3"/>
          </a:fillRef>
          <a:effectRef idx="1">
            <a:schemeClr val="accent3"/>
          </a:effectRef>
          <a:fontRef idx="minor">
            <a:schemeClr val="tx1"/>
          </a:fontRef>
        </p:style>
      </p:cxnSp>
      <p:cxnSp>
        <p:nvCxnSpPr>
          <p:cNvPr id="175" name="Elbow Connector 174"/>
          <p:cNvCxnSpPr/>
          <p:nvPr/>
        </p:nvCxnSpPr>
        <p:spPr>
          <a:xfrm rot="10800000">
            <a:off x="1017054" y="2032416"/>
            <a:ext cx="1066800" cy="221105"/>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180" name="Elbow Connector 179"/>
          <p:cNvCxnSpPr/>
          <p:nvPr/>
        </p:nvCxnSpPr>
        <p:spPr>
          <a:xfrm rot="10800000" flipV="1">
            <a:off x="1017054" y="2786920"/>
            <a:ext cx="1066800" cy="228600"/>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cxnSp>
        <p:nvCxnSpPr>
          <p:cNvPr id="183" name="Shape 182"/>
          <p:cNvCxnSpPr>
            <a:stCxn id="279" idx="2"/>
          </p:cNvCxnSpPr>
          <p:nvPr/>
        </p:nvCxnSpPr>
        <p:spPr>
          <a:xfrm rot="5400000">
            <a:off x="1394389" y="2744760"/>
            <a:ext cx="984144" cy="1768424"/>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87" name="TextBox 186"/>
          <p:cNvSpPr txBox="1"/>
          <p:nvPr/>
        </p:nvSpPr>
        <p:spPr>
          <a:xfrm>
            <a:off x="1447244" y="2009930"/>
            <a:ext cx="747010" cy="261610"/>
          </a:xfrm>
          <a:prstGeom prst="rect">
            <a:avLst/>
          </a:prstGeom>
          <a:noFill/>
        </p:spPr>
        <p:txBody>
          <a:bodyPr wrap="square" rtlCol="0">
            <a:spAutoFit/>
          </a:bodyPr>
          <a:lstStyle/>
          <a:p>
            <a:pPr algn="ctr"/>
            <a:r>
              <a:rPr lang="en-US" sz="1100" dirty="0" smtClean="0"/>
              <a:t>FO/2km</a:t>
            </a:r>
            <a:endParaRPr lang="en-US" sz="1100" dirty="0"/>
          </a:p>
        </p:txBody>
      </p:sp>
      <p:sp>
        <p:nvSpPr>
          <p:cNvPr id="188" name="TextBox 187"/>
          <p:cNvSpPr txBox="1"/>
          <p:nvPr/>
        </p:nvSpPr>
        <p:spPr>
          <a:xfrm>
            <a:off x="1399304" y="2547080"/>
            <a:ext cx="732020" cy="261610"/>
          </a:xfrm>
          <a:prstGeom prst="rect">
            <a:avLst/>
          </a:prstGeom>
          <a:noFill/>
        </p:spPr>
        <p:txBody>
          <a:bodyPr wrap="square" rtlCol="0">
            <a:spAutoFit/>
          </a:bodyPr>
          <a:lstStyle/>
          <a:p>
            <a:pPr algn="ctr"/>
            <a:r>
              <a:rPr lang="en-US" sz="1100" dirty="0" smtClean="0"/>
              <a:t>FO/ 5km</a:t>
            </a:r>
            <a:endParaRPr lang="en-US" sz="1100" dirty="0"/>
          </a:p>
        </p:txBody>
      </p:sp>
      <p:sp>
        <p:nvSpPr>
          <p:cNvPr id="189" name="TextBox 188"/>
          <p:cNvSpPr txBox="1"/>
          <p:nvPr/>
        </p:nvSpPr>
        <p:spPr>
          <a:xfrm>
            <a:off x="1166038" y="3895568"/>
            <a:ext cx="945630" cy="261610"/>
          </a:xfrm>
          <a:prstGeom prst="rect">
            <a:avLst/>
          </a:prstGeom>
          <a:noFill/>
        </p:spPr>
        <p:txBody>
          <a:bodyPr wrap="square" rtlCol="0">
            <a:spAutoFit/>
          </a:bodyPr>
          <a:lstStyle/>
          <a:p>
            <a:pPr algn="ctr"/>
            <a:r>
              <a:rPr lang="en-US" sz="1100" dirty="0" smtClean="0">
                <a:solidFill>
                  <a:srgbClr val="FF0000"/>
                </a:solidFill>
              </a:rPr>
              <a:t>1x2W/5km</a:t>
            </a:r>
            <a:endParaRPr lang="en-US" sz="1100" dirty="0">
              <a:solidFill>
                <a:srgbClr val="FF0000"/>
              </a:solidFill>
            </a:endParaRPr>
          </a:p>
        </p:txBody>
      </p:sp>
      <p:sp>
        <p:nvSpPr>
          <p:cNvPr id="199" name="TextBox 198"/>
          <p:cNvSpPr txBox="1"/>
          <p:nvPr/>
        </p:nvSpPr>
        <p:spPr>
          <a:xfrm>
            <a:off x="407152" y="587992"/>
            <a:ext cx="914400" cy="261610"/>
          </a:xfrm>
          <a:prstGeom prst="rect">
            <a:avLst/>
          </a:prstGeom>
          <a:noFill/>
        </p:spPr>
        <p:txBody>
          <a:bodyPr wrap="square" rtlCol="0">
            <a:spAutoFit/>
          </a:bodyPr>
          <a:lstStyle/>
          <a:p>
            <a:pPr algn="ctr"/>
            <a:r>
              <a:rPr lang="en-US" sz="1100" dirty="0" smtClean="0"/>
              <a:t>ASMi-54</a:t>
            </a:r>
            <a:endParaRPr lang="en-US" sz="1100" dirty="0"/>
          </a:p>
        </p:txBody>
      </p:sp>
      <p:sp>
        <p:nvSpPr>
          <p:cNvPr id="200" name="TextBox 199"/>
          <p:cNvSpPr txBox="1"/>
          <p:nvPr/>
        </p:nvSpPr>
        <p:spPr>
          <a:xfrm>
            <a:off x="390088" y="1537648"/>
            <a:ext cx="1080448" cy="261610"/>
          </a:xfrm>
          <a:prstGeom prst="rect">
            <a:avLst/>
          </a:prstGeom>
          <a:noFill/>
        </p:spPr>
        <p:txBody>
          <a:bodyPr wrap="square" rtlCol="0">
            <a:spAutoFit/>
          </a:bodyPr>
          <a:lstStyle/>
          <a:p>
            <a:pPr algn="ctr"/>
            <a:r>
              <a:rPr lang="en-US" sz="1100" dirty="0" smtClean="0"/>
              <a:t>OP-134 </a:t>
            </a:r>
            <a:endParaRPr lang="en-US" sz="1100" dirty="0"/>
          </a:p>
        </p:txBody>
      </p:sp>
      <p:sp>
        <p:nvSpPr>
          <p:cNvPr id="201" name="TextBox 200"/>
          <p:cNvSpPr txBox="1"/>
          <p:nvPr/>
        </p:nvSpPr>
        <p:spPr>
          <a:xfrm>
            <a:off x="510648" y="2604448"/>
            <a:ext cx="685800" cy="261610"/>
          </a:xfrm>
          <a:prstGeom prst="rect">
            <a:avLst/>
          </a:prstGeom>
          <a:noFill/>
        </p:spPr>
        <p:txBody>
          <a:bodyPr wrap="square" rtlCol="0">
            <a:spAutoFit/>
          </a:bodyPr>
          <a:lstStyle/>
          <a:p>
            <a:pPr algn="ctr"/>
            <a:r>
              <a:rPr lang="en-US" sz="1100" dirty="0" smtClean="0"/>
              <a:t>OP-108L</a:t>
            </a:r>
            <a:endParaRPr lang="en-US" sz="1100" dirty="0"/>
          </a:p>
        </p:txBody>
      </p:sp>
      <p:sp>
        <p:nvSpPr>
          <p:cNvPr id="202" name="TextBox 201"/>
          <p:cNvSpPr txBox="1"/>
          <p:nvPr/>
        </p:nvSpPr>
        <p:spPr>
          <a:xfrm>
            <a:off x="371896" y="3657600"/>
            <a:ext cx="914400" cy="261610"/>
          </a:xfrm>
          <a:prstGeom prst="rect">
            <a:avLst/>
          </a:prstGeom>
          <a:noFill/>
        </p:spPr>
        <p:txBody>
          <a:bodyPr wrap="square" rtlCol="0">
            <a:spAutoFit/>
          </a:bodyPr>
          <a:lstStyle/>
          <a:p>
            <a:pPr algn="ctr"/>
            <a:r>
              <a:rPr lang="en-US" sz="1100" dirty="0" smtClean="0"/>
              <a:t>ASMi-52L</a:t>
            </a:r>
            <a:endParaRPr lang="en-US" sz="1100" dirty="0"/>
          </a:p>
        </p:txBody>
      </p:sp>
      <p:grpSp>
        <p:nvGrpSpPr>
          <p:cNvPr id="15" name="Group 203"/>
          <p:cNvGrpSpPr/>
          <p:nvPr/>
        </p:nvGrpSpPr>
        <p:grpSpPr>
          <a:xfrm rot="10800000">
            <a:off x="533702" y="5113680"/>
            <a:ext cx="381000" cy="228600"/>
            <a:chOff x="6705600" y="4616970"/>
            <a:chExt cx="381000" cy="228600"/>
          </a:xfrm>
        </p:grpSpPr>
        <p:cxnSp>
          <p:nvCxnSpPr>
            <p:cNvPr id="205" name="Straight Connector 20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9" name="TextBox 208"/>
          <p:cNvSpPr txBox="1"/>
          <p:nvPr/>
        </p:nvSpPr>
        <p:spPr>
          <a:xfrm>
            <a:off x="878000" y="4841544"/>
            <a:ext cx="838200" cy="261610"/>
          </a:xfrm>
          <a:prstGeom prst="rect">
            <a:avLst/>
          </a:prstGeom>
          <a:noFill/>
        </p:spPr>
        <p:txBody>
          <a:bodyPr wrap="square" rtlCol="0">
            <a:spAutoFit/>
          </a:bodyPr>
          <a:lstStyle/>
          <a:p>
            <a:pPr algn="ctr"/>
            <a:r>
              <a:rPr lang="en-US" sz="1100" dirty="0" smtClean="0"/>
              <a:t>ETX-220A</a:t>
            </a:r>
            <a:endParaRPr lang="en-US" sz="1100" dirty="0"/>
          </a:p>
        </p:txBody>
      </p:sp>
      <p:sp>
        <p:nvSpPr>
          <p:cNvPr id="210" name="TextBox 209"/>
          <p:cNvSpPr txBox="1"/>
          <p:nvPr/>
        </p:nvSpPr>
        <p:spPr>
          <a:xfrm>
            <a:off x="0" y="5097440"/>
            <a:ext cx="702040" cy="261610"/>
          </a:xfrm>
          <a:prstGeom prst="rect">
            <a:avLst/>
          </a:prstGeom>
          <a:noFill/>
        </p:spPr>
        <p:txBody>
          <a:bodyPr wrap="square" rtlCol="0">
            <a:spAutoFit/>
          </a:bodyPr>
          <a:lstStyle/>
          <a:p>
            <a:pPr algn="ctr"/>
            <a:r>
              <a:rPr lang="en-US" sz="1100" dirty="0" smtClean="0"/>
              <a:t>10Gbps</a:t>
            </a:r>
            <a:endParaRPr lang="en-US" sz="1100" dirty="0"/>
          </a:p>
        </p:txBody>
      </p:sp>
      <p:sp>
        <p:nvSpPr>
          <p:cNvPr id="213" name="TextBox 212"/>
          <p:cNvSpPr txBox="1"/>
          <p:nvPr/>
        </p:nvSpPr>
        <p:spPr>
          <a:xfrm>
            <a:off x="8548442" y="4851750"/>
            <a:ext cx="702040" cy="261610"/>
          </a:xfrm>
          <a:prstGeom prst="rect">
            <a:avLst/>
          </a:prstGeom>
          <a:noFill/>
        </p:spPr>
        <p:txBody>
          <a:bodyPr wrap="square" rtlCol="0">
            <a:spAutoFit/>
          </a:bodyPr>
          <a:lstStyle/>
          <a:p>
            <a:pPr algn="ctr"/>
            <a:r>
              <a:rPr lang="en-US" sz="1100" dirty="0" smtClean="0"/>
              <a:t>5Gbps</a:t>
            </a:r>
            <a:endParaRPr lang="en-US" sz="1100" dirty="0"/>
          </a:p>
        </p:txBody>
      </p:sp>
      <p:grpSp>
        <p:nvGrpSpPr>
          <p:cNvPr id="17" name="Group 213"/>
          <p:cNvGrpSpPr/>
          <p:nvPr/>
        </p:nvGrpSpPr>
        <p:grpSpPr>
          <a:xfrm>
            <a:off x="8284494" y="4879046"/>
            <a:ext cx="381000" cy="228600"/>
            <a:chOff x="6705600" y="4616970"/>
            <a:chExt cx="381000" cy="228600"/>
          </a:xfrm>
        </p:grpSpPr>
        <p:cxnSp>
          <p:nvCxnSpPr>
            <p:cNvPr id="215" name="Straight Connector 21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9" name="Shape 218"/>
          <p:cNvCxnSpPr/>
          <p:nvPr/>
        </p:nvCxnSpPr>
        <p:spPr>
          <a:xfrm rot="10800000">
            <a:off x="5139042" y="4813516"/>
            <a:ext cx="2633359" cy="215685"/>
          </a:xfrm>
          <a:prstGeom prst="bentConnector3">
            <a:avLst>
              <a:gd name="adj1" fmla="val 37562"/>
            </a:avLst>
          </a:prstGeom>
        </p:spPr>
        <p:style>
          <a:lnRef idx="3">
            <a:schemeClr val="accent4"/>
          </a:lnRef>
          <a:fillRef idx="0">
            <a:schemeClr val="accent4"/>
          </a:fillRef>
          <a:effectRef idx="2">
            <a:schemeClr val="accent4"/>
          </a:effectRef>
          <a:fontRef idx="minor">
            <a:schemeClr val="tx1"/>
          </a:fontRef>
        </p:style>
      </p:cxnSp>
      <p:cxnSp>
        <p:nvCxnSpPr>
          <p:cNvPr id="224" name="Shape 223"/>
          <p:cNvCxnSpPr/>
          <p:nvPr/>
        </p:nvCxnSpPr>
        <p:spPr>
          <a:xfrm rot="10800000" flipV="1">
            <a:off x="1371902" y="4800601"/>
            <a:ext cx="2514600" cy="434713"/>
          </a:xfrm>
          <a:prstGeom prst="bentConnector3">
            <a:avLst>
              <a:gd name="adj1" fmla="val 50000"/>
            </a:avLst>
          </a:prstGeom>
        </p:spPr>
        <p:style>
          <a:lnRef idx="3">
            <a:schemeClr val="accent4"/>
          </a:lnRef>
          <a:fillRef idx="0">
            <a:schemeClr val="accent4"/>
          </a:fillRef>
          <a:effectRef idx="2">
            <a:schemeClr val="accent4"/>
          </a:effectRef>
          <a:fontRef idx="minor">
            <a:schemeClr val="tx1"/>
          </a:fontRef>
        </p:style>
      </p:cxnSp>
      <p:sp>
        <p:nvSpPr>
          <p:cNvPr id="226" name="TextBox 225"/>
          <p:cNvSpPr txBox="1"/>
          <p:nvPr/>
        </p:nvSpPr>
        <p:spPr>
          <a:xfrm>
            <a:off x="1684360" y="4997878"/>
            <a:ext cx="837898" cy="261610"/>
          </a:xfrm>
          <a:prstGeom prst="rect">
            <a:avLst/>
          </a:prstGeom>
          <a:noFill/>
        </p:spPr>
        <p:txBody>
          <a:bodyPr wrap="square" rtlCol="0">
            <a:spAutoFit/>
          </a:bodyPr>
          <a:lstStyle/>
          <a:p>
            <a:pPr algn="ctr"/>
            <a:r>
              <a:rPr lang="en-US" sz="1100" dirty="0" smtClean="0"/>
              <a:t>FO / 3km</a:t>
            </a:r>
            <a:endParaRPr lang="en-US" sz="1100" dirty="0"/>
          </a:p>
        </p:txBody>
      </p:sp>
      <p:sp>
        <p:nvSpPr>
          <p:cNvPr id="227" name="TextBox 226"/>
          <p:cNvSpPr txBox="1"/>
          <p:nvPr/>
        </p:nvSpPr>
        <p:spPr>
          <a:xfrm>
            <a:off x="6750872" y="4800600"/>
            <a:ext cx="792928" cy="261610"/>
          </a:xfrm>
          <a:prstGeom prst="rect">
            <a:avLst/>
          </a:prstGeom>
          <a:noFill/>
        </p:spPr>
        <p:txBody>
          <a:bodyPr wrap="square" rtlCol="0">
            <a:spAutoFit/>
          </a:bodyPr>
          <a:lstStyle/>
          <a:p>
            <a:pPr algn="ctr"/>
            <a:r>
              <a:rPr lang="en-US" sz="1100" dirty="0" smtClean="0"/>
              <a:t>FO / 4km</a:t>
            </a:r>
            <a:endParaRPr lang="en-US" sz="1100" dirty="0"/>
          </a:p>
        </p:txBody>
      </p:sp>
      <p:sp>
        <p:nvSpPr>
          <p:cNvPr id="230" name="TextBox 229"/>
          <p:cNvSpPr txBox="1"/>
          <p:nvPr/>
        </p:nvSpPr>
        <p:spPr>
          <a:xfrm>
            <a:off x="8549600" y="6121542"/>
            <a:ext cx="702040" cy="261610"/>
          </a:xfrm>
          <a:prstGeom prst="rect">
            <a:avLst/>
          </a:prstGeom>
          <a:noFill/>
        </p:spPr>
        <p:txBody>
          <a:bodyPr wrap="square" rtlCol="0">
            <a:spAutoFit/>
          </a:bodyPr>
          <a:lstStyle/>
          <a:p>
            <a:pPr algn="ctr"/>
            <a:r>
              <a:rPr lang="en-US" sz="1100" dirty="0" smtClean="0"/>
              <a:t>5Gbps</a:t>
            </a:r>
            <a:endParaRPr lang="en-US" sz="1100" dirty="0"/>
          </a:p>
        </p:txBody>
      </p:sp>
      <p:grpSp>
        <p:nvGrpSpPr>
          <p:cNvPr id="19" name="Group 230"/>
          <p:cNvGrpSpPr/>
          <p:nvPr/>
        </p:nvGrpSpPr>
        <p:grpSpPr>
          <a:xfrm>
            <a:off x="8299300" y="6162486"/>
            <a:ext cx="381000" cy="228600"/>
            <a:chOff x="6705600" y="4616970"/>
            <a:chExt cx="381000" cy="228600"/>
          </a:xfrm>
        </p:grpSpPr>
        <p:cxnSp>
          <p:nvCxnSpPr>
            <p:cNvPr id="232" name="Straight Connector 231"/>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6" name="Shape 218"/>
          <p:cNvCxnSpPr/>
          <p:nvPr/>
        </p:nvCxnSpPr>
        <p:spPr>
          <a:xfrm rot="10800000">
            <a:off x="5029502" y="5029201"/>
            <a:ext cx="2728210" cy="1228835"/>
          </a:xfrm>
          <a:prstGeom prst="bentConnector3">
            <a:avLst>
              <a:gd name="adj1" fmla="val 45727"/>
            </a:avLst>
          </a:prstGeom>
        </p:spPr>
        <p:style>
          <a:lnRef idx="3">
            <a:schemeClr val="accent4"/>
          </a:lnRef>
          <a:fillRef idx="0">
            <a:schemeClr val="accent4"/>
          </a:fillRef>
          <a:effectRef idx="2">
            <a:schemeClr val="accent4"/>
          </a:effectRef>
          <a:fontRef idx="minor">
            <a:schemeClr val="tx1"/>
          </a:fontRef>
        </p:style>
      </p:cxnSp>
      <p:grpSp>
        <p:nvGrpSpPr>
          <p:cNvPr id="20" name="Group 7"/>
          <p:cNvGrpSpPr/>
          <p:nvPr/>
        </p:nvGrpSpPr>
        <p:grpSpPr>
          <a:xfrm>
            <a:off x="3886502" y="4080732"/>
            <a:ext cx="1357312" cy="1253268"/>
            <a:chOff x="3810000" y="3429000"/>
            <a:chExt cx="1357312" cy="1068388"/>
          </a:xfrm>
        </p:grpSpPr>
        <p:sp>
          <p:nvSpPr>
            <p:cNvPr id="7" name="Freeform 20"/>
            <p:cNvSpPr>
              <a:spLocks/>
            </p:cNvSpPr>
            <p:nvPr/>
          </p:nvSpPr>
          <p:spPr bwMode="auto">
            <a:xfrm>
              <a:off x="3810000" y="3429000"/>
              <a:ext cx="1357312" cy="1068388"/>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dirty="0"/>
            </a:p>
          </p:txBody>
        </p:sp>
        <p:sp>
          <p:nvSpPr>
            <p:cNvPr id="6" name="Text Box 7"/>
            <p:cNvSpPr txBox="1">
              <a:spLocks noChangeArrowheads="1"/>
            </p:cNvSpPr>
            <p:nvPr/>
          </p:nvSpPr>
          <p:spPr bwMode="auto">
            <a:xfrm>
              <a:off x="3899848" y="3915862"/>
              <a:ext cx="1176337" cy="182563"/>
            </a:xfrm>
            <a:prstGeom prst="rect">
              <a:avLst/>
            </a:prstGeom>
            <a:noFill/>
            <a:ln w="9525">
              <a:noFill/>
              <a:miter lim="800000"/>
              <a:headEnd/>
              <a:tailEnd/>
            </a:ln>
          </p:spPr>
          <p:txBody>
            <a:bodyPr lIns="0" tIns="0" rIns="0" bIns="0" anchor="ctr" anchorCtr="1">
              <a:spAutoFit/>
            </a:bodyPr>
            <a:lstStyle/>
            <a:p>
              <a:r>
                <a:rPr lang="en-US" sz="1200" dirty="0">
                  <a:latin typeface="Arial" charset="0"/>
                  <a:cs typeface="Arial" charset="0"/>
                </a:rPr>
                <a:t>IP/Eth Network </a:t>
              </a:r>
            </a:p>
          </p:txBody>
        </p:sp>
      </p:grpSp>
      <p:sp>
        <p:nvSpPr>
          <p:cNvPr id="242" name="TextBox 241"/>
          <p:cNvSpPr txBox="1"/>
          <p:nvPr/>
        </p:nvSpPr>
        <p:spPr>
          <a:xfrm>
            <a:off x="6703402" y="6019800"/>
            <a:ext cx="916598" cy="261610"/>
          </a:xfrm>
          <a:prstGeom prst="rect">
            <a:avLst/>
          </a:prstGeom>
          <a:noFill/>
        </p:spPr>
        <p:txBody>
          <a:bodyPr wrap="square" rtlCol="0">
            <a:spAutoFit/>
          </a:bodyPr>
          <a:lstStyle/>
          <a:p>
            <a:pPr algn="ctr"/>
            <a:r>
              <a:rPr lang="en-US" sz="1100" dirty="0" smtClean="0"/>
              <a:t>FO / 4km</a:t>
            </a:r>
            <a:endParaRPr lang="en-US" sz="1100" dirty="0"/>
          </a:p>
        </p:txBody>
      </p:sp>
      <p:cxnSp>
        <p:nvCxnSpPr>
          <p:cNvPr id="243" name="Straight Connector 242"/>
          <p:cNvCxnSpPr/>
          <p:nvPr/>
        </p:nvCxnSpPr>
        <p:spPr>
          <a:xfrm>
            <a:off x="8572444" y="18545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8734146" y="1646074"/>
            <a:ext cx="503420" cy="261610"/>
          </a:xfrm>
          <a:prstGeom prst="rect">
            <a:avLst/>
          </a:prstGeom>
          <a:noFill/>
        </p:spPr>
        <p:txBody>
          <a:bodyPr wrap="square" rtlCol="0">
            <a:spAutoFit/>
          </a:bodyPr>
          <a:lstStyle/>
          <a:p>
            <a:pPr algn="ctr"/>
            <a:r>
              <a:rPr lang="en-US" sz="1100" dirty="0" smtClean="0"/>
              <a:t>8xE1</a:t>
            </a:r>
            <a:endParaRPr lang="en-US" sz="1100" dirty="0"/>
          </a:p>
        </p:txBody>
      </p:sp>
      <p:cxnSp>
        <p:nvCxnSpPr>
          <p:cNvPr id="245" name="Straight Connector 244"/>
          <p:cNvCxnSpPr/>
          <p:nvPr/>
        </p:nvCxnSpPr>
        <p:spPr>
          <a:xfrm>
            <a:off x="237564" y="181078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32682" y="1591482"/>
            <a:ext cx="609600" cy="261610"/>
          </a:xfrm>
          <a:prstGeom prst="rect">
            <a:avLst/>
          </a:prstGeom>
          <a:noFill/>
        </p:spPr>
        <p:txBody>
          <a:bodyPr wrap="square" rtlCol="0">
            <a:spAutoFit/>
          </a:bodyPr>
          <a:lstStyle/>
          <a:p>
            <a:pPr algn="ctr"/>
            <a:r>
              <a:rPr lang="en-US" sz="1100" dirty="0" smtClean="0"/>
              <a:t>8xE1</a:t>
            </a:r>
            <a:endParaRPr lang="en-US" sz="1100" dirty="0"/>
          </a:p>
        </p:txBody>
      </p:sp>
      <p:cxnSp>
        <p:nvCxnSpPr>
          <p:cNvPr id="171" name="Shape 223"/>
          <p:cNvCxnSpPr/>
          <p:nvPr/>
        </p:nvCxnSpPr>
        <p:spPr>
          <a:xfrm rot="10800000" flipV="1">
            <a:off x="1362188" y="5181599"/>
            <a:ext cx="2631744" cy="1104276"/>
          </a:xfrm>
          <a:prstGeom prst="bentConnector3">
            <a:avLst>
              <a:gd name="adj1" fmla="val 28738"/>
            </a:avLst>
          </a:prstGeom>
          <a:ln>
            <a:solidFill>
              <a:schemeClr val="bg1">
                <a:lumMod val="50000"/>
              </a:schemeClr>
            </a:solidFill>
          </a:ln>
        </p:spPr>
        <p:style>
          <a:lnRef idx="3">
            <a:schemeClr val="accent4"/>
          </a:lnRef>
          <a:fillRef idx="0">
            <a:schemeClr val="accent4"/>
          </a:fillRef>
          <a:effectRef idx="2">
            <a:schemeClr val="accent4"/>
          </a:effectRef>
          <a:fontRef idx="minor">
            <a:schemeClr val="tx1"/>
          </a:fontRef>
        </p:style>
      </p:cxnSp>
      <p:sp>
        <p:nvSpPr>
          <p:cNvPr id="198" name="TextBox 197"/>
          <p:cNvSpPr txBox="1"/>
          <p:nvPr/>
        </p:nvSpPr>
        <p:spPr>
          <a:xfrm>
            <a:off x="1909236" y="6060744"/>
            <a:ext cx="1062564" cy="430887"/>
          </a:xfrm>
          <a:prstGeom prst="rect">
            <a:avLst/>
          </a:prstGeom>
          <a:noFill/>
        </p:spPr>
        <p:txBody>
          <a:bodyPr wrap="square" rtlCol="0">
            <a:spAutoFit/>
          </a:bodyPr>
          <a:lstStyle/>
          <a:p>
            <a:pPr algn="ctr"/>
            <a:r>
              <a:rPr lang="en-US" sz="1100" dirty="0" smtClean="0"/>
              <a:t>1000Fx / 3km</a:t>
            </a:r>
          </a:p>
          <a:p>
            <a:pPr algn="ctr"/>
            <a:endParaRPr lang="en-US" sz="1100" dirty="0"/>
          </a:p>
        </p:txBody>
      </p:sp>
      <p:sp>
        <p:nvSpPr>
          <p:cNvPr id="220" name="TextBox 219"/>
          <p:cNvSpPr txBox="1"/>
          <p:nvPr/>
        </p:nvSpPr>
        <p:spPr>
          <a:xfrm>
            <a:off x="3352800" y="5244152"/>
            <a:ext cx="990600" cy="261610"/>
          </a:xfrm>
          <a:prstGeom prst="rect">
            <a:avLst/>
          </a:prstGeom>
          <a:noFill/>
        </p:spPr>
        <p:txBody>
          <a:bodyPr wrap="square" rtlCol="0">
            <a:spAutoFit/>
          </a:bodyPr>
          <a:lstStyle/>
          <a:p>
            <a:pPr algn="ctr"/>
            <a:r>
              <a:rPr lang="en-US" sz="1100" dirty="0" smtClean="0"/>
              <a:t>100Fx / 3km</a:t>
            </a:r>
            <a:endParaRPr lang="en-US" sz="1100" dirty="0"/>
          </a:p>
        </p:txBody>
      </p:sp>
      <p:grpSp>
        <p:nvGrpSpPr>
          <p:cNvPr id="23" name="Group 222"/>
          <p:cNvGrpSpPr/>
          <p:nvPr/>
        </p:nvGrpSpPr>
        <p:grpSpPr>
          <a:xfrm rot="10800000">
            <a:off x="478013" y="6256360"/>
            <a:ext cx="381000" cy="228600"/>
            <a:chOff x="6705600" y="4616970"/>
            <a:chExt cx="381000" cy="228600"/>
          </a:xfrm>
        </p:grpSpPr>
        <p:cxnSp>
          <p:nvCxnSpPr>
            <p:cNvPr id="225" name="Straight Connector 224"/>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0" name="TextBox 239"/>
          <p:cNvSpPr txBox="1"/>
          <p:nvPr/>
        </p:nvSpPr>
        <p:spPr>
          <a:xfrm>
            <a:off x="-89848" y="6254088"/>
            <a:ext cx="786200" cy="261610"/>
          </a:xfrm>
          <a:prstGeom prst="rect">
            <a:avLst/>
          </a:prstGeom>
          <a:noFill/>
        </p:spPr>
        <p:txBody>
          <a:bodyPr wrap="square" rtlCol="0">
            <a:spAutoFit/>
          </a:bodyPr>
          <a:lstStyle/>
          <a:p>
            <a:pPr algn="ctr"/>
            <a:r>
              <a:rPr lang="en-US" sz="1100" dirty="0" smtClean="0"/>
              <a:t>60Mbps</a:t>
            </a:r>
            <a:endParaRPr lang="en-US" sz="1100" dirty="0"/>
          </a:p>
        </p:txBody>
      </p:sp>
      <p:cxnSp>
        <p:nvCxnSpPr>
          <p:cNvPr id="241" name="Straight Connector 240"/>
          <p:cNvCxnSpPr/>
          <p:nvPr/>
        </p:nvCxnSpPr>
        <p:spPr>
          <a:xfrm>
            <a:off x="577667" y="6084401"/>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381000" y="5867400"/>
            <a:ext cx="609600" cy="261610"/>
          </a:xfrm>
          <a:prstGeom prst="rect">
            <a:avLst/>
          </a:prstGeom>
          <a:noFill/>
        </p:spPr>
        <p:txBody>
          <a:bodyPr wrap="square" rtlCol="0">
            <a:spAutoFit/>
          </a:bodyPr>
          <a:lstStyle/>
          <a:p>
            <a:pPr algn="ctr"/>
            <a:r>
              <a:rPr lang="en-US" sz="1100" dirty="0" smtClean="0"/>
              <a:t>6xE1</a:t>
            </a:r>
            <a:endParaRPr lang="en-US" sz="1100" dirty="0"/>
          </a:p>
        </p:txBody>
      </p:sp>
      <p:grpSp>
        <p:nvGrpSpPr>
          <p:cNvPr id="27" name="Group 247"/>
          <p:cNvGrpSpPr/>
          <p:nvPr/>
        </p:nvGrpSpPr>
        <p:grpSpPr>
          <a:xfrm rot="5400000">
            <a:off x="5506240" y="6330288"/>
            <a:ext cx="381000" cy="228600"/>
            <a:chOff x="6705600" y="4616970"/>
            <a:chExt cx="381000" cy="228600"/>
          </a:xfrm>
        </p:grpSpPr>
        <p:cxnSp>
          <p:nvCxnSpPr>
            <p:cNvPr id="249" name="Straight Connector 24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Group 252"/>
          <p:cNvGrpSpPr/>
          <p:nvPr/>
        </p:nvGrpSpPr>
        <p:grpSpPr>
          <a:xfrm rot="5400000">
            <a:off x="4478428" y="6324600"/>
            <a:ext cx="381000" cy="228600"/>
            <a:chOff x="6705600" y="4616970"/>
            <a:chExt cx="381000" cy="228600"/>
          </a:xfrm>
        </p:grpSpPr>
        <p:cxnSp>
          <p:nvCxnSpPr>
            <p:cNvPr id="254" name="Straight Connector 253"/>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1" name="Group 257"/>
          <p:cNvGrpSpPr/>
          <p:nvPr/>
        </p:nvGrpSpPr>
        <p:grpSpPr>
          <a:xfrm rot="5400000">
            <a:off x="3898396" y="6318912"/>
            <a:ext cx="381000" cy="228600"/>
            <a:chOff x="6705600" y="4616970"/>
            <a:chExt cx="381000" cy="228600"/>
          </a:xfrm>
        </p:grpSpPr>
        <p:cxnSp>
          <p:nvCxnSpPr>
            <p:cNvPr id="259" name="Straight Connector 258"/>
            <p:cNvCxnSpPr/>
            <p:nvPr/>
          </p:nvCxnSpPr>
          <p:spPr>
            <a:xfrm>
              <a:off x="67056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a:off x="6896725" y="4730645"/>
              <a:ext cx="228600" cy="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010400" y="48006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6919210" y="4648200"/>
              <a:ext cx="76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63" name="Straight Connector 262"/>
          <p:cNvCxnSpPr/>
          <p:nvPr/>
        </p:nvCxnSpPr>
        <p:spPr>
          <a:xfrm rot="5400000">
            <a:off x="5320856" y="640876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5400000">
            <a:off x="4271436"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5400000">
            <a:off x="3702780" y="64008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3762740" y="6569094"/>
            <a:ext cx="702040" cy="261610"/>
          </a:xfrm>
          <a:prstGeom prst="rect">
            <a:avLst/>
          </a:prstGeom>
          <a:noFill/>
        </p:spPr>
        <p:txBody>
          <a:bodyPr wrap="square" rtlCol="0">
            <a:spAutoFit/>
          </a:bodyPr>
          <a:lstStyle/>
          <a:p>
            <a:pPr algn="ctr"/>
            <a:r>
              <a:rPr lang="en-US" sz="1100" dirty="0" smtClean="0"/>
              <a:t>10Mbps</a:t>
            </a:r>
            <a:endParaRPr lang="en-US" sz="1100" dirty="0"/>
          </a:p>
        </p:txBody>
      </p:sp>
      <p:sp>
        <p:nvSpPr>
          <p:cNvPr id="267" name="TextBox 266"/>
          <p:cNvSpPr txBox="1"/>
          <p:nvPr/>
        </p:nvSpPr>
        <p:spPr>
          <a:xfrm>
            <a:off x="4374932" y="6566848"/>
            <a:ext cx="702040" cy="261610"/>
          </a:xfrm>
          <a:prstGeom prst="rect">
            <a:avLst/>
          </a:prstGeom>
          <a:noFill/>
        </p:spPr>
        <p:txBody>
          <a:bodyPr wrap="square" rtlCol="0">
            <a:spAutoFit/>
          </a:bodyPr>
          <a:lstStyle/>
          <a:p>
            <a:pPr algn="ctr"/>
            <a:r>
              <a:rPr lang="en-US" sz="1100" dirty="0" smtClean="0"/>
              <a:t>10Mbps</a:t>
            </a:r>
            <a:endParaRPr lang="en-US" sz="1100" dirty="0"/>
          </a:p>
        </p:txBody>
      </p:sp>
      <p:sp>
        <p:nvSpPr>
          <p:cNvPr id="268" name="TextBox 267"/>
          <p:cNvSpPr txBox="1"/>
          <p:nvPr/>
        </p:nvSpPr>
        <p:spPr>
          <a:xfrm>
            <a:off x="5434904" y="6564602"/>
            <a:ext cx="702040" cy="261610"/>
          </a:xfrm>
          <a:prstGeom prst="rect">
            <a:avLst/>
          </a:prstGeom>
          <a:noFill/>
        </p:spPr>
        <p:txBody>
          <a:bodyPr wrap="square" rtlCol="0">
            <a:spAutoFit/>
          </a:bodyPr>
          <a:lstStyle/>
          <a:p>
            <a:pPr algn="ctr"/>
            <a:r>
              <a:rPr lang="en-US" sz="1100" dirty="0" smtClean="0"/>
              <a:t>10Mbps</a:t>
            </a:r>
            <a:endParaRPr lang="en-US" sz="1100" dirty="0"/>
          </a:p>
        </p:txBody>
      </p:sp>
      <p:sp>
        <p:nvSpPr>
          <p:cNvPr id="269" name="TextBox 268"/>
          <p:cNvSpPr txBox="1"/>
          <p:nvPr/>
        </p:nvSpPr>
        <p:spPr>
          <a:xfrm>
            <a:off x="3550380" y="6305238"/>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270" name="TextBox 269"/>
          <p:cNvSpPr txBox="1"/>
          <p:nvPr/>
        </p:nvSpPr>
        <p:spPr>
          <a:xfrm>
            <a:off x="4146332" y="6297304"/>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271" name="TextBox 270"/>
          <p:cNvSpPr txBox="1"/>
          <p:nvPr/>
        </p:nvSpPr>
        <p:spPr>
          <a:xfrm>
            <a:off x="4755932" y="6289370"/>
            <a:ext cx="381000" cy="261610"/>
          </a:xfrm>
          <a:prstGeom prst="rect">
            <a:avLst/>
          </a:prstGeom>
          <a:noFill/>
        </p:spPr>
        <p:txBody>
          <a:bodyPr wrap="square" rtlCol="0">
            <a:spAutoFit/>
          </a:bodyPr>
          <a:lstStyle/>
          <a:p>
            <a:pPr algn="ctr"/>
            <a:r>
              <a:rPr lang="en-US" sz="1100" dirty="0" smtClean="0"/>
              <a:t>E1</a:t>
            </a:r>
            <a:endParaRPr lang="en-US" sz="1100" dirty="0"/>
          </a:p>
        </p:txBody>
      </p:sp>
      <p:sp>
        <p:nvSpPr>
          <p:cNvPr id="181" name="TextBox 180"/>
          <p:cNvSpPr txBox="1"/>
          <p:nvPr/>
        </p:nvSpPr>
        <p:spPr>
          <a:xfrm>
            <a:off x="4970064" y="5216856"/>
            <a:ext cx="1112288" cy="261610"/>
          </a:xfrm>
          <a:prstGeom prst="rect">
            <a:avLst/>
          </a:prstGeom>
          <a:noFill/>
        </p:spPr>
        <p:txBody>
          <a:bodyPr wrap="square" rtlCol="0">
            <a:spAutoFit/>
          </a:bodyPr>
          <a:lstStyle/>
          <a:p>
            <a:pPr algn="ctr"/>
            <a:r>
              <a:rPr lang="en-US" sz="1100" dirty="0" smtClean="0"/>
              <a:t>100Fx / 3km</a:t>
            </a:r>
            <a:endParaRPr lang="en-US" sz="1100" dirty="0"/>
          </a:p>
        </p:txBody>
      </p:sp>
      <p:cxnSp>
        <p:nvCxnSpPr>
          <p:cNvPr id="276" name="Straight Connector 275"/>
          <p:cNvCxnSpPr/>
          <p:nvPr/>
        </p:nvCxnSpPr>
        <p:spPr>
          <a:xfrm>
            <a:off x="5070144" y="5791200"/>
            <a:ext cx="457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2" name="Picture 62" descr="rad6"/>
          <p:cNvPicPr>
            <a:picLocks noChangeAspect="1" noChangeArrowheads="1"/>
          </p:cNvPicPr>
          <p:nvPr/>
        </p:nvPicPr>
        <p:blipFill>
          <a:blip r:embed="rId3" cstate="print"/>
          <a:srcRect/>
          <a:stretch>
            <a:fillRect/>
          </a:stretch>
        </p:blipFill>
        <p:spPr bwMode="auto">
          <a:xfrm>
            <a:off x="415112" y="824552"/>
            <a:ext cx="858155" cy="360716"/>
          </a:xfrm>
          <a:prstGeom prst="rect">
            <a:avLst/>
          </a:prstGeom>
          <a:noFill/>
          <a:ln w="9525">
            <a:noFill/>
            <a:miter lim="800000"/>
            <a:headEnd/>
            <a:tailEnd/>
          </a:ln>
        </p:spPr>
      </p:pic>
      <p:pic>
        <p:nvPicPr>
          <p:cNvPr id="190" name="Picture 93" descr="rad18"/>
          <p:cNvPicPr>
            <a:picLocks noChangeAspect="1" noChangeArrowheads="1"/>
          </p:cNvPicPr>
          <p:nvPr/>
        </p:nvPicPr>
        <p:blipFill>
          <a:blip r:embed="rId4" cstate="print"/>
          <a:srcRect/>
          <a:stretch>
            <a:fillRect/>
          </a:stretch>
        </p:blipFill>
        <p:spPr bwMode="auto">
          <a:xfrm>
            <a:off x="415112" y="1779896"/>
            <a:ext cx="1066800" cy="421018"/>
          </a:xfrm>
          <a:prstGeom prst="rect">
            <a:avLst/>
          </a:prstGeom>
          <a:noFill/>
          <a:ln w="9525">
            <a:noFill/>
            <a:miter lim="800000"/>
            <a:headEnd/>
            <a:tailEnd/>
          </a:ln>
        </p:spPr>
      </p:pic>
      <p:pic>
        <p:nvPicPr>
          <p:cNvPr id="191" name="Picture 62" descr="rad6"/>
          <p:cNvPicPr>
            <a:picLocks noChangeAspect="1" noChangeArrowheads="1"/>
          </p:cNvPicPr>
          <p:nvPr/>
        </p:nvPicPr>
        <p:blipFill>
          <a:blip r:embed="rId3" cstate="print"/>
          <a:srcRect/>
          <a:stretch>
            <a:fillRect/>
          </a:stretch>
        </p:blipFill>
        <p:spPr bwMode="auto">
          <a:xfrm>
            <a:off x="7814488" y="775648"/>
            <a:ext cx="858155" cy="360716"/>
          </a:xfrm>
          <a:prstGeom prst="rect">
            <a:avLst/>
          </a:prstGeom>
          <a:noFill/>
          <a:ln w="9525">
            <a:noFill/>
            <a:miter lim="800000"/>
            <a:headEnd/>
            <a:tailEnd/>
          </a:ln>
        </p:spPr>
      </p:pic>
      <p:sp>
        <p:nvSpPr>
          <p:cNvPr id="193" name="TextBox 192"/>
          <p:cNvSpPr txBox="1"/>
          <p:nvPr/>
        </p:nvSpPr>
        <p:spPr>
          <a:xfrm>
            <a:off x="7642752" y="1559256"/>
            <a:ext cx="1080448" cy="261610"/>
          </a:xfrm>
          <a:prstGeom prst="rect">
            <a:avLst/>
          </a:prstGeom>
          <a:noFill/>
        </p:spPr>
        <p:txBody>
          <a:bodyPr wrap="square" rtlCol="0">
            <a:spAutoFit/>
          </a:bodyPr>
          <a:lstStyle/>
          <a:p>
            <a:pPr algn="ctr"/>
            <a:r>
              <a:rPr lang="en-US" sz="1100" dirty="0" smtClean="0"/>
              <a:t>OP-134 </a:t>
            </a:r>
            <a:endParaRPr lang="en-US" sz="1100" dirty="0"/>
          </a:p>
        </p:txBody>
      </p:sp>
      <p:pic>
        <p:nvPicPr>
          <p:cNvPr id="204" name="Picture 93" descr="rad18"/>
          <p:cNvPicPr>
            <a:picLocks noChangeAspect="1" noChangeArrowheads="1"/>
          </p:cNvPicPr>
          <p:nvPr/>
        </p:nvPicPr>
        <p:blipFill>
          <a:blip r:embed="rId4" cstate="print"/>
          <a:srcRect/>
          <a:stretch>
            <a:fillRect/>
          </a:stretch>
        </p:blipFill>
        <p:spPr bwMode="auto">
          <a:xfrm>
            <a:off x="7681424" y="1801504"/>
            <a:ext cx="1066800" cy="421018"/>
          </a:xfrm>
          <a:prstGeom prst="rect">
            <a:avLst/>
          </a:prstGeom>
          <a:noFill/>
          <a:ln w="9525">
            <a:noFill/>
            <a:miter lim="800000"/>
            <a:headEnd/>
            <a:tailEnd/>
          </a:ln>
        </p:spPr>
      </p:pic>
      <p:pic>
        <p:nvPicPr>
          <p:cNvPr id="214" name="Picture 62" descr="rad6"/>
          <p:cNvPicPr>
            <a:picLocks noChangeAspect="1" noChangeArrowheads="1"/>
          </p:cNvPicPr>
          <p:nvPr/>
        </p:nvPicPr>
        <p:blipFill>
          <a:blip r:embed="rId3" cstate="print"/>
          <a:srcRect/>
          <a:stretch>
            <a:fillRect/>
          </a:stretch>
        </p:blipFill>
        <p:spPr bwMode="auto">
          <a:xfrm>
            <a:off x="7898648" y="2805752"/>
            <a:ext cx="858155" cy="360716"/>
          </a:xfrm>
          <a:prstGeom prst="rect">
            <a:avLst/>
          </a:prstGeom>
          <a:noFill/>
          <a:ln w="9525">
            <a:noFill/>
            <a:miter lim="800000"/>
            <a:headEnd/>
            <a:tailEnd/>
          </a:ln>
        </p:spPr>
      </p:pic>
      <p:pic>
        <p:nvPicPr>
          <p:cNvPr id="223" name="Picture 62" descr="rad6"/>
          <p:cNvPicPr>
            <a:picLocks noChangeAspect="1" noChangeArrowheads="1"/>
          </p:cNvPicPr>
          <p:nvPr/>
        </p:nvPicPr>
        <p:blipFill>
          <a:blip r:embed="rId3" cstate="print"/>
          <a:srcRect/>
          <a:stretch>
            <a:fillRect/>
          </a:stretch>
        </p:blipFill>
        <p:spPr bwMode="auto">
          <a:xfrm>
            <a:off x="407152" y="2827360"/>
            <a:ext cx="858155" cy="360716"/>
          </a:xfrm>
          <a:prstGeom prst="rect">
            <a:avLst/>
          </a:prstGeom>
          <a:noFill/>
          <a:ln w="9525">
            <a:noFill/>
            <a:miter lim="800000"/>
            <a:headEnd/>
            <a:tailEnd/>
          </a:ln>
        </p:spPr>
      </p:pic>
      <p:pic>
        <p:nvPicPr>
          <p:cNvPr id="248" name="Picture 62" descr="rad6"/>
          <p:cNvPicPr>
            <a:picLocks noChangeAspect="1" noChangeArrowheads="1"/>
          </p:cNvPicPr>
          <p:nvPr/>
        </p:nvPicPr>
        <p:blipFill>
          <a:blip r:embed="rId3" cstate="print"/>
          <a:srcRect/>
          <a:stretch>
            <a:fillRect/>
          </a:stretch>
        </p:blipFill>
        <p:spPr bwMode="auto">
          <a:xfrm>
            <a:off x="399192" y="3872552"/>
            <a:ext cx="858155" cy="360716"/>
          </a:xfrm>
          <a:prstGeom prst="rect">
            <a:avLst/>
          </a:prstGeom>
          <a:noFill/>
          <a:ln w="9525">
            <a:noFill/>
            <a:miter lim="800000"/>
            <a:headEnd/>
            <a:tailEnd/>
          </a:ln>
        </p:spPr>
      </p:pic>
      <p:pic>
        <p:nvPicPr>
          <p:cNvPr id="253" name="Picture 62" descr="rad6"/>
          <p:cNvPicPr>
            <a:picLocks noChangeAspect="1" noChangeArrowheads="1"/>
          </p:cNvPicPr>
          <p:nvPr/>
        </p:nvPicPr>
        <p:blipFill>
          <a:blip r:embed="rId3" cstate="print"/>
          <a:srcRect/>
          <a:stretch>
            <a:fillRect/>
          </a:stretch>
        </p:blipFill>
        <p:spPr bwMode="auto">
          <a:xfrm>
            <a:off x="2362200" y="3429000"/>
            <a:ext cx="858155" cy="360716"/>
          </a:xfrm>
          <a:prstGeom prst="rect">
            <a:avLst/>
          </a:prstGeom>
          <a:noFill/>
          <a:ln w="9525">
            <a:noFill/>
            <a:miter lim="800000"/>
            <a:headEnd/>
            <a:tailEnd/>
          </a:ln>
        </p:spPr>
      </p:pic>
      <p:sp>
        <p:nvSpPr>
          <p:cNvPr id="258" name="TextBox 257"/>
          <p:cNvSpPr txBox="1"/>
          <p:nvPr/>
        </p:nvSpPr>
        <p:spPr>
          <a:xfrm>
            <a:off x="1725304" y="3505200"/>
            <a:ext cx="914400" cy="261610"/>
          </a:xfrm>
          <a:prstGeom prst="rect">
            <a:avLst/>
          </a:prstGeom>
          <a:noFill/>
        </p:spPr>
        <p:txBody>
          <a:bodyPr wrap="square" rtlCol="0">
            <a:spAutoFit/>
          </a:bodyPr>
          <a:lstStyle/>
          <a:p>
            <a:pPr algn="ctr"/>
            <a:r>
              <a:rPr lang="en-US" sz="1100" dirty="0" smtClean="0"/>
              <a:t>S-RPT</a:t>
            </a:r>
            <a:endParaRPr lang="en-US" sz="1100" dirty="0"/>
          </a:p>
        </p:txBody>
      </p:sp>
      <p:pic>
        <p:nvPicPr>
          <p:cNvPr id="273" name="Picture 62" descr="rad6"/>
          <p:cNvPicPr>
            <a:picLocks noChangeAspect="1" noChangeArrowheads="1"/>
          </p:cNvPicPr>
          <p:nvPr/>
        </p:nvPicPr>
        <p:blipFill>
          <a:blip r:embed="rId3" cstate="print"/>
          <a:srcRect/>
          <a:stretch>
            <a:fillRect/>
          </a:stretch>
        </p:blipFill>
        <p:spPr bwMode="auto">
          <a:xfrm>
            <a:off x="7871352" y="3886200"/>
            <a:ext cx="858155" cy="360716"/>
          </a:xfrm>
          <a:prstGeom prst="rect">
            <a:avLst/>
          </a:prstGeom>
          <a:noFill/>
          <a:ln w="9525">
            <a:noFill/>
            <a:miter lim="800000"/>
            <a:headEnd/>
            <a:tailEnd/>
          </a:ln>
        </p:spPr>
      </p:pic>
      <p:sp>
        <p:nvSpPr>
          <p:cNvPr id="274" name="TextBox 273"/>
          <p:cNvSpPr txBox="1"/>
          <p:nvPr/>
        </p:nvSpPr>
        <p:spPr>
          <a:xfrm>
            <a:off x="7822448" y="3665560"/>
            <a:ext cx="914400" cy="261610"/>
          </a:xfrm>
          <a:prstGeom prst="rect">
            <a:avLst/>
          </a:prstGeom>
          <a:noFill/>
        </p:spPr>
        <p:txBody>
          <a:bodyPr wrap="square" rtlCol="0">
            <a:spAutoFit/>
          </a:bodyPr>
          <a:lstStyle/>
          <a:p>
            <a:pPr algn="ctr"/>
            <a:r>
              <a:rPr lang="en-US" sz="1100" dirty="0" smtClean="0"/>
              <a:t>ETX</a:t>
            </a:r>
            <a:endParaRPr lang="en-US" sz="1100" dirty="0"/>
          </a:p>
        </p:txBody>
      </p:sp>
      <p:pic>
        <p:nvPicPr>
          <p:cNvPr id="275" name="Picture 42" descr="rad1"/>
          <p:cNvPicPr>
            <a:picLocks noChangeAspect="1" noChangeArrowheads="1"/>
          </p:cNvPicPr>
          <p:nvPr/>
        </p:nvPicPr>
        <p:blipFill>
          <a:blip r:embed="rId5" cstate="print"/>
          <a:srcRect/>
          <a:stretch>
            <a:fillRect/>
          </a:stretch>
        </p:blipFill>
        <p:spPr bwMode="auto">
          <a:xfrm>
            <a:off x="5845792" y="2057400"/>
            <a:ext cx="1481137" cy="1079500"/>
          </a:xfrm>
          <a:prstGeom prst="rect">
            <a:avLst/>
          </a:prstGeom>
          <a:noFill/>
          <a:ln w="9525">
            <a:noFill/>
            <a:miter lim="800000"/>
            <a:headEnd/>
            <a:tailEnd/>
          </a:ln>
        </p:spPr>
      </p:pic>
      <p:sp>
        <p:nvSpPr>
          <p:cNvPr id="104" name="TextBox 103"/>
          <p:cNvSpPr txBox="1"/>
          <p:nvPr/>
        </p:nvSpPr>
        <p:spPr>
          <a:xfrm>
            <a:off x="6172200" y="2487304"/>
            <a:ext cx="914400" cy="307777"/>
          </a:xfrm>
          <a:prstGeom prst="rect">
            <a:avLst/>
          </a:prstGeom>
          <a:noFill/>
        </p:spPr>
        <p:txBody>
          <a:bodyPr wrap="square" rtlCol="0">
            <a:spAutoFit/>
          </a:bodyPr>
          <a:lstStyle/>
          <a:p>
            <a:pPr algn="ctr"/>
            <a:r>
              <a:rPr lang="en-US" sz="1400" b="1" dirty="0" smtClean="0"/>
              <a:t>MP-4100</a:t>
            </a:r>
            <a:endParaRPr lang="en-US" sz="1400" b="1" dirty="0"/>
          </a:p>
        </p:txBody>
      </p:sp>
      <p:pic>
        <p:nvPicPr>
          <p:cNvPr id="279" name="Picture 42" descr="rad1"/>
          <p:cNvPicPr>
            <a:picLocks noChangeAspect="1" noChangeArrowheads="1"/>
          </p:cNvPicPr>
          <p:nvPr/>
        </p:nvPicPr>
        <p:blipFill>
          <a:blip r:embed="rId5" cstate="print"/>
          <a:srcRect/>
          <a:stretch>
            <a:fillRect/>
          </a:stretch>
        </p:blipFill>
        <p:spPr bwMode="auto">
          <a:xfrm>
            <a:off x="2030104" y="2057400"/>
            <a:ext cx="1481137" cy="1079500"/>
          </a:xfrm>
          <a:prstGeom prst="rect">
            <a:avLst/>
          </a:prstGeom>
          <a:noFill/>
          <a:ln w="9525">
            <a:noFill/>
            <a:miter lim="800000"/>
            <a:headEnd/>
            <a:tailEnd/>
          </a:ln>
        </p:spPr>
      </p:pic>
      <p:sp>
        <p:nvSpPr>
          <p:cNvPr id="282" name="TextBox 281"/>
          <p:cNvSpPr txBox="1"/>
          <p:nvPr/>
        </p:nvSpPr>
        <p:spPr>
          <a:xfrm>
            <a:off x="2362200" y="2465696"/>
            <a:ext cx="914400" cy="307777"/>
          </a:xfrm>
          <a:prstGeom prst="rect">
            <a:avLst/>
          </a:prstGeom>
          <a:noFill/>
        </p:spPr>
        <p:txBody>
          <a:bodyPr wrap="square" rtlCol="0">
            <a:spAutoFit/>
          </a:bodyPr>
          <a:lstStyle/>
          <a:p>
            <a:pPr algn="ctr"/>
            <a:r>
              <a:rPr lang="en-US" sz="1400" b="1" dirty="0" smtClean="0"/>
              <a:t>MP-4100</a:t>
            </a:r>
            <a:endParaRPr lang="en-US" sz="1400" b="1" dirty="0"/>
          </a:p>
        </p:txBody>
      </p:sp>
      <p:sp>
        <p:nvSpPr>
          <p:cNvPr id="283" name="TextBox 282"/>
          <p:cNvSpPr txBox="1"/>
          <p:nvPr/>
        </p:nvSpPr>
        <p:spPr>
          <a:xfrm>
            <a:off x="5105400" y="1940256"/>
            <a:ext cx="914400"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Pop # 2</a:t>
            </a:r>
            <a:endParaRPr lang="en-US" sz="1100" b="1" dirty="0">
              <a:solidFill>
                <a:schemeClr val="tx1">
                  <a:lumMod val="75000"/>
                  <a:lumOff val="25000"/>
                </a:schemeClr>
              </a:solidFill>
            </a:endParaRPr>
          </a:p>
        </p:txBody>
      </p:sp>
      <p:pic>
        <p:nvPicPr>
          <p:cNvPr id="284" name="Picture 63" descr="rad7"/>
          <p:cNvPicPr>
            <a:picLocks noChangeAspect="1" noChangeArrowheads="1"/>
          </p:cNvPicPr>
          <p:nvPr/>
        </p:nvPicPr>
        <p:blipFill>
          <a:blip r:embed="rId6" cstate="print"/>
          <a:srcRect/>
          <a:stretch>
            <a:fillRect/>
          </a:stretch>
        </p:blipFill>
        <p:spPr bwMode="auto">
          <a:xfrm>
            <a:off x="838200" y="5091752"/>
            <a:ext cx="831850" cy="333375"/>
          </a:xfrm>
          <a:prstGeom prst="rect">
            <a:avLst/>
          </a:prstGeom>
          <a:noFill/>
          <a:ln w="9525">
            <a:noFill/>
            <a:miter lim="800000"/>
            <a:headEnd/>
            <a:tailEnd/>
          </a:ln>
        </p:spPr>
      </p:pic>
      <p:sp>
        <p:nvSpPr>
          <p:cNvPr id="285" name="TextBox 284"/>
          <p:cNvSpPr txBox="1"/>
          <p:nvPr/>
        </p:nvSpPr>
        <p:spPr>
          <a:xfrm>
            <a:off x="7659800" y="4572000"/>
            <a:ext cx="838200" cy="261610"/>
          </a:xfrm>
          <a:prstGeom prst="rect">
            <a:avLst/>
          </a:prstGeom>
          <a:noFill/>
        </p:spPr>
        <p:txBody>
          <a:bodyPr wrap="square" rtlCol="0">
            <a:spAutoFit/>
          </a:bodyPr>
          <a:lstStyle/>
          <a:p>
            <a:pPr algn="ctr"/>
            <a:r>
              <a:rPr lang="en-US" sz="1100" dirty="0" smtClean="0"/>
              <a:t>ETX-220A</a:t>
            </a:r>
            <a:endParaRPr lang="en-US" sz="1100" dirty="0"/>
          </a:p>
        </p:txBody>
      </p:sp>
      <p:pic>
        <p:nvPicPr>
          <p:cNvPr id="286" name="Picture 63" descr="rad7"/>
          <p:cNvPicPr>
            <a:picLocks noChangeAspect="1" noChangeArrowheads="1"/>
          </p:cNvPicPr>
          <p:nvPr/>
        </p:nvPicPr>
        <p:blipFill>
          <a:blip r:embed="rId6" cstate="print"/>
          <a:srcRect/>
          <a:stretch>
            <a:fillRect/>
          </a:stretch>
        </p:blipFill>
        <p:spPr bwMode="auto">
          <a:xfrm>
            <a:off x="7620000" y="4822208"/>
            <a:ext cx="831850" cy="333375"/>
          </a:xfrm>
          <a:prstGeom prst="rect">
            <a:avLst/>
          </a:prstGeom>
          <a:noFill/>
          <a:ln w="9525">
            <a:noFill/>
            <a:miter lim="800000"/>
            <a:headEnd/>
            <a:tailEnd/>
          </a:ln>
        </p:spPr>
      </p:pic>
      <p:sp>
        <p:nvSpPr>
          <p:cNvPr id="287" name="TextBox 286"/>
          <p:cNvSpPr txBox="1"/>
          <p:nvPr/>
        </p:nvSpPr>
        <p:spPr>
          <a:xfrm>
            <a:off x="7659800" y="5769592"/>
            <a:ext cx="838200" cy="261610"/>
          </a:xfrm>
          <a:prstGeom prst="rect">
            <a:avLst/>
          </a:prstGeom>
          <a:noFill/>
        </p:spPr>
        <p:txBody>
          <a:bodyPr wrap="square" rtlCol="0">
            <a:spAutoFit/>
          </a:bodyPr>
          <a:lstStyle/>
          <a:p>
            <a:pPr algn="ctr"/>
            <a:r>
              <a:rPr lang="en-US" sz="1100" dirty="0" smtClean="0"/>
              <a:t>ETX-220A</a:t>
            </a:r>
            <a:endParaRPr lang="en-US" sz="1100" dirty="0"/>
          </a:p>
        </p:txBody>
      </p:sp>
      <p:pic>
        <p:nvPicPr>
          <p:cNvPr id="288" name="Picture 63" descr="rad7"/>
          <p:cNvPicPr>
            <a:picLocks noChangeAspect="1" noChangeArrowheads="1"/>
          </p:cNvPicPr>
          <p:nvPr/>
        </p:nvPicPr>
        <p:blipFill>
          <a:blip r:embed="rId6" cstate="print"/>
          <a:srcRect/>
          <a:stretch>
            <a:fillRect/>
          </a:stretch>
        </p:blipFill>
        <p:spPr bwMode="auto">
          <a:xfrm>
            <a:off x="7620000" y="6019800"/>
            <a:ext cx="831850" cy="333375"/>
          </a:xfrm>
          <a:prstGeom prst="rect">
            <a:avLst/>
          </a:prstGeom>
          <a:noFill/>
          <a:ln w="9525">
            <a:noFill/>
            <a:miter lim="800000"/>
            <a:headEnd/>
            <a:tailEnd/>
          </a:ln>
        </p:spPr>
      </p:pic>
      <p:pic>
        <p:nvPicPr>
          <p:cNvPr id="289" name="Picture 93" descr="rad18"/>
          <p:cNvPicPr>
            <a:picLocks noChangeAspect="1" noChangeArrowheads="1"/>
          </p:cNvPicPr>
          <p:nvPr/>
        </p:nvPicPr>
        <p:blipFill>
          <a:blip r:embed="rId4" cstate="print"/>
          <a:srcRect/>
          <a:stretch>
            <a:fillRect/>
          </a:stretch>
        </p:blipFill>
        <p:spPr bwMode="auto">
          <a:xfrm>
            <a:off x="762000" y="6019800"/>
            <a:ext cx="1066800" cy="421018"/>
          </a:xfrm>
          <a:prstGeom prst="rect">
            <a:avLst/>
          </a:prstGeom>
          <a:noFill/>
          <a:ln w="9525">
            <a:noFill/>
            <a:miter lim="800000"/>
            <a:headEnd/>
            <a:tailEnd/>
          </a:ln>
        </p:spPr>
      </p:pic>
      <p:sp>
        <p:nvSpPr>
          <p:cNvPr id="290" name="TextBox 289"/>
          <p:cNvSpPr txBox="1"/>
          <p:nvPr/>
        </p:nvSpPr>
        <p:spPr>
          <a:xfrm>
            <a:off x="887104" y="5777552"/>
            <a:ext cx="838200" cy="261610"/>
          </a:xfrm>
          <a:prstGeom prst="rect">
            <a:avLst/>
          </a:prstGeom>
          <a:noFill/>
        </p:spPr>
        <p:txBody>
          <a:bodyPr wrap="square" rtlCol="0">
            <a:spAutoFit/>
          </a:bodyPr>
          <a:lstStyle/>
          <a:p>
            <a:pPr algn="ctr"/>
            <a:r>
              <a:rPr lang="en-US" sz="1100" dirty="0" smtClean="0"/>
              <a:t>IPmux-216</a:t>
            </a:r>
            <a:endParaRPr lang="en-US" sz="1100" dirty="0"/>
          </a:p>
        </p:txBody>
      </p:sp>
      <p:pic>
        <p:nvPicPr>
          <p:cNvPr id="291" name="Picture 63" descr="rad7"/>
          <p:cNvPicPr>
            <a:picLocks noChangeAspect="1" noChangeArrowheads="1"/>
          </p:cNvPicPr>
          <p:nvPr/>
        </p:nvPicPr>
        <p:blipFill>
          <a:blip r:embed="rId6" cstate="print"/>
          <a:srcRect/>
          <a:stretch>
            <a:fillRect/>
          </a:stretch>
        </p:blipFill>
        <p:spPr bwMode="auto">
          <a:xfrm>
            <a:off x="3456296" y="5943600"/>
            <a:ext cx="831850" cy="333375"/>
          </a:xfrm>
          <a:prstGeom prst="rect">
            <a:avLst/>
          </a:prstGeom>
          <a:noFill/>
          <a:ln w="9525">
            <a:noFill/>
            <a:miter lim="800000"/>
            <a:headEnd/>
            <a:tailEnd/>
          </a:ln>
        </p:spPr>
      </p:pic>
      <p:pic>
        <p:nvPicPr>
          <p:cNvPr id="292" name="Picture 63" descr="rad7"/>
          <p:cNvPicPr>
            <a:picLocks noChangeAspect="1" noChangeArrowheads="1"/>
          </p:cNvPicPr>
          <p:nvPr/>
        </p:nvPicPr>
        <p:blipFill>
          <a:blip r:embed="rId6" cstate="print"/>
          <a:srcRect/>
          <a:stretch>
            <a:fillRect/>
          </a:stretch>
        </p:blipFill>
        <p:spPr bwMode="auto">
          <a:xfrm>
            <a:off x="4343400" y="5943600"/>
            <a:ext cx="831850" cy="333375"/>
          </a:xfrm>
          <a:prstGeom prst="rect">
            <a:avLst/>
          </a:prstGeom>
          <a:noFill/>
          <a:ln w="9525">
            <a:noFill/>
            <a:miter lim="800000"/>
            <a:headEnd/>
            <a:tailEnd/>
          </a:ln>
        </p:spPr>
      </p:pic>
      <p:pic>
        <p:nvPicPr>
          <p:cNvPr id="293" name="Picture 63" descr="rad7"/>
          <p:cNvPicPr>
            <a:picLocks noChangeAspect="1" noChangeArrowheads="1"/>
          </p:cNvPicPr>
          <p:nvPr/>
        </p:nvPicPr>
        <p:blipFill>
          <a:blip r:embed="rId6" cstate="print"/>
          <a:srcRect/>
          <a:stretch>
            <a:fillRect/>
          </a:stretch>
        </p:blipFill>
        <p:spPr bwMode="auto">
          <a:xfrm>
            <a:off x="5311444" y="5943600"/>
            <a:ext cx="831850" cy="333375"/>
          </a:xfrm>
          <a:prstGeom prst="rect">
            <a:avLst/>
          </a:prstGeom>
          <a:noFill/>
          <a:ln w="9525">
            <a:noFill/>
            <a:miter lim="800000"/>
            <a:headEnd/>
            <a:tailEnd/>
          </a:ln>
        </p:spPr>
      </p:pic>
      <p:sp>
        <p:nvSpPr>
          <p:cNvPr id="302" name="TextBox 301"/>
          <p:cNvSpPr txBox="1"/>
          <p:nvPr/>
        </p:nvSpPr>
        <p:spPr>
          <a:xfrm>
            <a:off x="3505200" y="6033448"/>
            <a:ext cx="838200" cy="261610"/>
          </a:xfrm>
          <a:prstGeom prst="rect">
            <a:avLst/>
          </a:prstGeom>
          <a:noFill/>
        </p:spPr>
        <p:txBody>
          <a:bodyPr wrap="square" rtlCol="0">
            <a:spAutoFit/>
          </a:bodyPr>
          <a:lstStyle/>
          <a:p>
            <a:pPr algn="ctr"/>
            <a:r>
              <a:rPr lang="en-US" sz="1100" b="1" dirty="0" smtClean="0"/>
              <a:t>IPmux-2L</a:t>
            </a:r>
            <a:endParaRPr lang="en-US" sz="1100" b="1" dirty="0"/>
          </a:p>
        </p:txBody>
      </p:sp>
      <p:sp>
        <p:nvSpPr>
          <p:cNvPr id="303" name="TextBox 302"/>
          <p:cNvSpPr txBox="1"/>
          <p:nvPr/>
        </p:nvSpPr>
        <p:spPr>
          <a:xfrm>
            <a:off x="4397992" y="6047096"/>
            <a:ext cx="838200" cy="261610"/>
          </a:xfrm>
          <a:prstGeom prst="rect">
            <a:avLst/>
          </a:prstGeom>
          <a:noFill/>
        </p:spPr>
        <p:txBody>
          <a:bodyPr wrap="square" rtlCol="0">
            <a:spAutoFit/>
          </a:bodyPr>
          <a:lstStyle/>
          <a:p>
            <a:pPr algn="ctr"/>
            <a:r>
              <a:rPr lang="en-US" sz="1100" b="1" dirty="0" smtClean="0"/>
              <a:t>IPmux-2L</a:t>
            </a:r>
            <a:endParaRPr lang="en-US" sz="1100" b="1" dirty="0"/>
          </a:p>
        </p:txBody>
      </p:sp>
      <p:sp>
        <p:nvSpPr>
          <p:cNvPr id="304" name="TextBox 303"/>
          <p:cNvSpPr txBox="1"/>
          <p:nvPr/>
        </p:nvSpPr>
        <p:spPr>
          <a:xfrm>
            <a:off x="5372672" y="6047096"/>
            <a:ext cx="838200" cy="261610"/>
          </a:xfrm>
          <a:prstGeom prst="rect">
            <a:avLst/>
          </a:prstGeom>
          <a:noFill/>
        </p:spPr>
        <p:txBody>
          <a:bodyPr wrap="square" rtlCol="0">
            <a:spAutoFit/>
          </a:bodyPr>
          <a:lstStyle/>
          <a:p>
            <a:pPr algn="ctr"/>
            <a:r>
              <a:rPr lang="en-US" sz="1100" b="1" dirty="0" smtClean="0"/>
              <a:t>IPmux-2L</a:t>
            </a:r>
            <a:endParaRPr lang="en-US" sz="1100" b="1" dirty="0"/>
          </a:p>
        </p:txBody>
      </p:sp>
      <p:sp>
        <p:nvSpPr>
          <p:cNvPr id="311" name="TextBox 310"/>
          <p:cNvSpPr txBox="1"/>
          <p:nvPr/>
        </p:nvSpPr>
        <p:spPr>
          <a:xfrm>
            <a:off x="658504" y="900752"/>
            <a:ext cx="381000" cy="261610"/>
          </a:xfrm>
          <a:prstGeom prst="rect">
            <a:avLst/>
          </a:prstGeom>
          <a:noFill/>
        </p:spPr>
        <p:txBody>
          <a:bodyPr wrap="square" rtlCol="0">
            <a:spAutoFit/>
          </a:bodyPr>
          <a:lstStyle/>
          <a:p>
            <a:pPr algn="ctr"/>
            <a:r>
              <a:rPr lang="en-US" sz="1100" b="1" dirty="0" smtClean="0">
                <a:solidFill>
                  <a:schemeClr val="bg1"/>
                </a:solidFill>
              </a:rPr>
              <a:t>A1</a:t>
            </a:r>
            <a:endParaRPr lang="en-US" sz="1100" b="1" dirty="0">
              <a:solidFill>
                <a:schemeClr val="bg1"/>
              </a:solidFill>
            </a:endParaRPr>
          </a:p>
        </p:txBody>
      </p:sp>
      <p:sp>
        <p:nvSpPr>
          <p:cNvPr id="312" name="TextBox 311"/>
          <p:cNvSpPr txBox="1"/>
          <p:nvPr/>
        </p:nvSpPr>
        <p:spPr>
          <a:xfrm>
            <a:off x="762000" y="1948190"/>
            <a:ext cx="381000" cy="261610"/>
          </a:xfrm>
          <a:prstGeom prst="rect">
            <a:avLst/>
          </a:prstGeom>
          <a:noFill/>
        </p:spPr>
        <p:txBody>
          <a:bodyPr wrap="square" rtlCol="0">
            <a:spAutoFit/>
          </a:bodyPr>
          <a:lstStyle/>
          <a:p>
            <a:pPr algn="ctr"/>
            <a:r>
              <a:rPr lang="en-US" sz="1100" b="1" dirty="0" smtClean="0">
                <a:solidFill>
                  <a:schemeClr val="bg1"/>
                </a:solidFill>
              </a:rPr>
              <a:t>B1</a:t>
            </a:r>
            <a:endParaRPr lang="en-US" sz="1100" b="1" dirty="0">
              <a:solidFill>
                <a:schemeClr val="bg1"/>
              </a:solidFill>
            </a:endParaRPr>
          </a:p>
        </p:txBody>
      </p:sp>
      <p:sp>
        <p:nvSpPr>
          <p:cNvPr id="313" name="TextBox 312"/>
          <p:cNvSpPr txBox="1"/>
          <p:nvPr/>
        </p:nvSpPr>
        <p:spPr>
          <a:xfrm>
            <a:off x="680112" y="2895600"/>
            <a:ext cx="381000" cy="261610"/>
          </a:xfrm>
          <a:prstGeom prst="rect">
            <a:avLst/>
          </a:prstGeom>
          <a:noFill/>
        </p:spPr>
        <p:txBody>
          <a:bodyPr wrap="square" rtlCol="0">
            <a:spAutoFit/>
          </a:bodyPr>
          <a:lstStyle/>
          <a:p>
            <a:pPr algn="ctr"/>
            <a:r>
              <a:rPr lang="en-US" sz="1100" b="1" dirty="0" smtClean="0">
                <a:solidFill>
                  <a:schemeClr val="bg1"/>
                </a:solidFill>
              </a:rPr>
              <a:t>C1</a:t>
            </a:r>
            <a:endParaRPr lang="en-US" sz="1100" b="1" dirty="0">
              <a:solidFill>
                <a:schemeClr val="bg1"/>
              </a:solidFill>
            </a:endParaRPr>
          </a:p>
        </p:txBody>
      </p:sp>
      <p:sp>
        <p:nvSpPr>
          <p:cNvPr id="314" name="TextBox 313"/>
          <p:cNvSpPr txBox="1"/>
          <p:nvPr/>
        </p:nvSpPr>
        <p:spPr>
          <a:xfrm>
            <a:off x="672152" y="3956686"/>
            <a:ext cx="381000" cy="261610"/>
          </a:xfrm>
          <a:prstGeom prst="rect">
            <a:avLst/>
          </a:prstGeom>
          <a:noFill/>
        </p:spPr>
        <p:txBody>
          <a:bodyPr wrap="square" rtlCol="0">
            <a:spAutoFit/>
          </a:bodyPr>
          <a:lstStyle/>
          <a:p>
            <a:pPr algn="ctr"/>
            <a:r>
              <a:rPr lang="en-US" sz="1100" b="1" dirty="0" smtClean="0">
                <a:solidFill>
                  <a:schemeClr val="bg1"/>
                </a:solidFill>
              </a:rPr>
              <a:t>D1</a:t>
            </a:r>
            <a:endParaRPr lang="en-US" sz="1100" b="1" dirty="0">
              <a:solidFill>
                <a:schemeClr val="bg1"/>
              </a:solidFill>
            </a:endParaRPr>
          </a:p>
        </p:txBody>
      </p:sp>
      <p:sp>
        <p:nvSpPr>
          <p:cNvPr id="315" name="TextBox 314"/>
          <p:cNvSpPr txBox="1"/>
          <p:nvPr/>
        </p:nvSpPr>
        <p:spPr>
          <a:xfrm>
            <a:off x="1096368" y="5175886"/>
            <a:ext cx="381000" cy="261610"/>
          </a:xfrm>
          <a:prstGeom prst="rect">
            <a:avLst/>
          </a:prstGeom>
          <a:noFill/>
        </p:spPr>
        <p:txBody>
          <a:bodyPr wrap="square" rtlCol="0">
            <a:spAutoFit/>
          </a:bodyPr>
          <a:lstStyle/>
          <a:p>
            <a:pPr algn="ctr"/>
            <a:r>
              <a:rPr lang="en-US" sz="1100" b="1" dirty="0" smtClean="0">
                <a:solidFill>
                  <a:schemeClr val="bg1"/>
                </a:solidFill>
              </a:rPr>
              <a:t>E1</a:t>
            </a:r>
            <a:endParaRPr lang="en-US" sz="1100" b="1" dirty="0">
              <a:solidFill>
                <a:schemeClr val="bg1"/>
              </a:solidFill>
            </a:endParaRPr>
          </a:p>
        </p:txBody>
      </p:sp>
      <p:sp>
        <p:nvSpPr>
          <p:cNvPr id="316" name="TextBox 315"/>
          <p:cNvSpPr txBox="1"/>
          <p:nvPr/>
        </p:nvSpPr>
        <p:spPr>
          <a:xfrm>
            <a:off x="1152088" y="6190366"/>
            <a:ext cx="381000" cy="261610"/>
          </a:xfrm>
          <a:prstGeom prst="rect">
            <a:avLst/>
          </a:prstGeom>
          <a:noFill/>
        </p:spPr>
        <p:txBody>
          <a:bodyPr wrap="square" rtlCol="0">
            <a:spAutoFit/>
          </a:bodyPr>
          <a:lstStyle/>
          <a:p>
            <a:pPr algn="ctr"/>
            <a:r>
              <a:rPr lang="en-US" sz="1100" b="1" dirty="0" smtClean="0">
                <a:solidFill>
                  <a:schemeClr val="bg1"/>
                </a:solidFill>
              </a:rPr>
              <a:t>F1</a:t>
            </a:r>
            <a:endParaRPr lang="en-US" sz="1100" b="1" dirty="0">
              <a:solidFill>
                <a:schemeClr val="bg1"/>
              </a:solidFill>
            </a:endParaRPr>
          </a:p>
        </p:txBody>
      </p:sp>
      <p:sp>
        <p:nvSpPr>
          <p:cNvPr id="317" name="TextBox 316"/>
          <p:cNvSpPr txBox="1"/>
          <p:nvPr/>
        </p:nvSpPr>
        <p:spPr>
          <a:xfrm>
            <a:off x="3663256" y="5883294"/>
            <a:ext cx="381000" cy="261610"/>
          </a:xfrm>
          <a:prstGeom prst="rect">
            <a:avLst/>
          </a:prstGeom>
          <a:noFill/>
        </p:spPr>
        <p:txBody>
          <a:bodyPr wrap="square" rtlCol="0">
            <a:spAutoFit/>
          </a:bodyPr>
          <a:lstStyle/>
          <a:p>
            <a:pPr algn="ctr"/>
            <a:r>
              <a:rPr lang="en-US" sz="1100" b="1" dirty="0" smtClean="0">
                <a:solidFill>
                  <a:schemeClr val="bg1"/>
                </a:solidFill>
              </a:rPr>
              <a:t>F2</a:t>
            </a:r>
            <a:endParaRPr lang="en-US" sz="1100" b="1" dirty="0">
              <a:solidFill>
                <a:schemeClr val="bg1"/>
              </a:solidFill>
            </a:endParaRPr>
          </a:p>
        </p:txBody>
      </p:sp>
      <p:sp>
        <p:nvSpPr>
          <p:cNvPr id="318" name="TextBox 317"/>
          <p:cNvSpPr txBox="1"/>
          <p:nvPr/>
        </p:nvSpPr>
        <p:spPr>
          <a:xfrm>
            <a:off x="4601552" y="5883294"/>
            <a:ext cx="381000" cy="261610"/>
          </a:xfrm>
          <a:prstGeom prst="rect">
            <a:avLst/>
          </a:prstGeom>
          <a:noFill/>
        </p:spPr>
        <p:txBody>
          <a:bodyPr wrap="square" rtlCol="0">
            <a:spAutoFit/>
          </a:bodyPr>
          <a:lstStyle/>
          <a:p>
            <a:pPr algn="ctr"/>
            <a:r>
              <a:rPr lang="en-US" sz="1100" b="1" dirty="0" smtClean="0">
                <a:solidFill>
                  <a:schemeClr val="bg1"/>
                </a:solidFill>
              </a:rPr>
              <a:t>F3</a:t>
            </a:r>
            <a:endParaRPr lang="en-US" sz="1100" b="1" dirty="0">
              <a:solidFill>
                <a:schemeClr val="bg1"/>
              </a:solidFill>
            </a:endParaRPr>
          </a:p>
        </p:txBody>
      </p:sp>
      <p:sp>
        <p:nvSpPr>
          <p:cNvPr id="319" name="TextBox 318"/>
          <p:cNvSpPr txBox="1"/>
          <p:nvPr/>
        </p:nvSpPr>
        <p:spPr>
          <a:xfrm>
            <a:off x="5562600" y="5883294"/>
            <a:ext cx="381000" cy="261610"/>
          </a:xfrm>
          <a:prstGeom prst="rect">
            <a:avLst/>
          </a:prstGeom>
          <a:noFill/>
        </p:spPr>
        <p:txBody>
          <a:bodyPr wrap="square" rtlCol="0">
            <a:spAutoFit/>
          </a:bodyPr>
          <a:lstStyle/>
          <a:p>
            <a:pPr algn="ctr"/>
            <a:r>
              <a:rPr lang="en-US" sz="1100" b="1" dirty="0" smtClean="0">
                <a:solidFill>
                  <a:schemeClr val="bg1"/>
                </a:solidFill>
              </a:rPr>
              <a:t>F4</a:t>
            </a:r>
            <a:endParaRPr lang="en-US" sz="1100" b="1" dirty="0">
              <a:solidFill>
                <a:schemeClr val="bg1"/>
              </a:solidFill>
            </a:endParaRPr>
          </a:p>
        </p:txBody>
      </p:sp>
      <p:sp>
        <p:nvSpPr>
          <p:cNvPr id="320" name="TextBox 319"/>
          <p:cNvSpPr txBox="1"/>
          <p:nvPr/>
        </p:nvSpPr>
        <p:spPr>
          <a:xfrm>
            <a:off x="7862248" y="6111894"/>
            <a:ext cx="381000" cy="261610"/>
          </a:xfrm>
          <a:prstGeom prst="rect">
            <a:avLst/>
          </a:prstGeom>
          <a:noFill/>
        </p:spPr>
        <p:txBody>
          <a:bodyPr wrap="square" rtlCol="0">
            <a:spAutoFit/>
          </a:bodyPr>
          <a:lstStyle/>
          <a:p>
            <a:pPr algn="ctr"/>
            <a:r>
              <a:rPr lang="en-US" sz="1100" b="1" dirty="0" smtClean="0">
                <a:solidFill>
                  <a:schemeClr val="bg1"/>
                </a:solidFill>
              </a:rPr>
              <a:t>E3</a:t>
            </a:r>
            <a:endParaRPr lang="en-US" sz="1100" b="1" dirty="0">
              <a:solidFill>
                <a:schemeClr val="bg1"/>
              </a:solidFill>
            </a:endParaRPr>
          </a:p>
        </p:txBody>
      </p:sp>
      <p:sp>
        <p:nvSpPr>
          <p:cNvPr id="321" name="TextBox 320"/>
          <p:cNvSpPr txBox="1"/>
          <p:nvPr/>
        </p:nvSpPr>
        <p:spPr>
          <a:xfrm>
            <a:off x="7848600" y="4920016"/>
            <a:ext cx="381000" cy="261610"/>
          </a:xfrm>
          <a:prstGeom prst="rect">
            <a:avLst/>
          </a:prstGeom>
          <a:noFill/>
        </p:spPr>
        <p:txBody>
          <a:bodyPr wrap="square" rtlCol="0">
            <a:spAutoFit/>
          </a:bodyPr>
          <a:lstStyle/>
          <a:p>
            <a:pPr algn="ctr"/>
            <a:r>
              <a:rPr lang="en-US" sz="1100" b="1" dirty="0" smtClean="0">
                <a:solidFill>
                  <a:schemeClr val="bg1"/>
                </a:solidFill>
              </a:rPr>
              <a:t>E2</a:t>
            </a:r>
            <a:endParaRPr lang="en-US" sz="1100" b="1" dirty="0">
              <a:solidFill>
                <a:schemeClr val="bg1"/>
              </a:solidFill>
            </a:endParaRPr>
          </a:p>
        </p:txBody>
      </p:sp>
      <p:sp>
        <p:nvSpPr>
          <p:cNvPr id="322" name="TextBox 321"/>
          <p:cNvSpPr txBox="1"/>
          <p:nvPr/>
        </p:nvSpPr>
        <p:spPr>
          <a:xfrm>
            <a:off x="8123832" y="3962400"/>
            <a:ext cx="381000" cy="261610"/>
          </a:xfrm>
          <a:prstGeom prst="rect">
            <a:avLst/>
          </a:prstGeom>
          <a:noFill/>
        </p:spPr>
        <p:txBody>
          <a:bodyPr wrap="square" rtlCol="0">
            <a:spAutoFit/>
          </a:bodyPr>
          <a:lstStyle/>
          <a:p>
            <a:pPr algn="ctr"/>
            <a:r>
              <a:rPr lang="en-US" sz="1100" b="1" dirty="0" smtClean="0">
                <a:solidFill>
                  <a:schemeClr val="bg1"/>
                </a:solidFill>
              </a:rPr>
              <a:t>D2</a:t>
            </a:r>
            <a:endParaRPr lang="en-US" sz="1100" b="1" dirty="0">
              <a:solidFill>
                <a:schemeClr val="bg1"/>
              </a:solidFill>
            </a:endParaRPr>
          </a:p>
        </p:txBody>
      </p:sp>
      <p:sp>
        <p:nvSpPr>
          <p:cNvPr id="323" name="TextBox 322"/>
          <p:cNvSpPr txBox="1"/>
          <p:nvPr/>
        </p:nvSpPr>
        <p:spPr>
          <a:xfrm>
            <a:off x="8167048" y="2895600"/>
            <a:ext cx="381000" cy="261610"/>
          </a:xfrm>
          <a:prstGeom prst="rect">
            <a:avLst/>
          </a:prstGeom>
          <a:noFill/>
        </p:spPr>
        <p:txBody>
          <a:bodyPr wrap="square" rtlCol="0">
            <a:spAutoFit/>
          </a:bodyPr>
          <a:lstStyle/>
          <a:p>
            <a:pPr algn="ctr"/>
            <a:r>
              <a:rPr lang="en-US" sz="1100" b="1" dirty="0" smtClean="0">
                <a:solidFill>
                  <a:schemeClr val="bg1"/>
                </a:solidFill>
              </a:rPr>
              <a:t>C2</a:t>
            </a:r>
            <a:endParaRPr lang="en-US" sz="1100" b="1" dirty="0">
              <a:solidFill>
                <a:schemeClr val="bg1"/>
              </a:solidFill>
            </a:endParaRPr>
          </a:p>
        </p:txBody>
      </p:sp>
      <p:sp>
        <p:nvSpPr>
          <p:cNvPr id="324" name="TextBox 323"/>
          <p:cNvSpPr txBox="1"/>
          <p:nvPr/>
        </p:nvSpPr>
        <p:spPr>
          <a:xfrm>
            <a:off x="8060136" y="1965280"/>
            <a:ext cx="381000" cy="261610"/>
          </a:xfrm>
          <a:prstGeom prst="rect">
            <a:avLst/>
          </a:prstGeom>
          <a:noFill/>
        </p:spPr>
        <p:txBody>
          <a:bodyPr wrap="square" rtlCol="0">
            <a:spAutoFit/>
          </a:bodyPr>
          <a:lstStyle/>
          <a:p>
            <a:pPr algn="ctr"/>
            <a:r>
              <a:rPr lang="en-US" sz="1100" b="1" dirty="0" smtClean="0">
                <a:solidFill>
                  <a:schemeClr val="bg1"/>
                </a:solidFill>
              </a:rPr>
              <a:t>B2</a:t>
            </a:r>
            <a:endParaRPr lang="en-US" sz="1100" b="1" dirty="0">
              <a:solidFill>
                <a:schemeClr val="bg1"/>
              </a:solidFill>
            </a:endParaRPr>
          </a:p>
        </p:txBody>
      </p:sp>
      <p:sp>
        <p:nvSpPr>
          <p:cNvPr id="325" name="TextBox 324"/>
          <p:cNvSpPr txBox="1"/>
          <p:nvPr/>
        </p:nvSpPr>
        <p:spPr>
          <a:xfrm>
            <a:off x="8076056" y="857536"/>
            <a:ext cx="381000" cy="261610"/>
          </a:xfrm>
          <a:prstGeom prst="rect">
            <a:avLst/>
          </a:prstGeom>
          <a:noFill/>
        </p:spPr>
        <p:txBody>
          <a:bodyPr wrap="square" rtlCol="0">
            <a:spAutoFit/>
          </a:bodyPr>
          <a:lstStyle/>
          <a:p>
            <a:pPr algn="ctr"/>
            <a:r>
              <a:rPr lang="en-US" sz="1100" b="1" dirty="0" smtClean="0">
                <a:solidFill>
                  <a:schemeClr val="bg1"/>
                </a:solidFill>
              </a:rPr>
              <a:t>A2</a:t>
            </a:r>
            <a:endParaRPr lang="en-US" sz="1100" b="1" dirty="0">
              <a:solidFill>
                <a:schemeClr val="bg1"/>
              </a:solidFill>
            </a:endParaRPr>
          </a:p>
        </p:txBody>
      </p:sp>
      <p:sp>
        <p:nvSpPr>
          <p:cNvPr id="128" name="TextBox 127"/>
          <p:cNvSpPr txBox="1"/>
          <p:nvPr/>
        </p:nvSpPr>
        <p:spPr>
          <a:xfrm>
            <a:off x="3200400" y="1905000"/>
            <a:ext cx="914400"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Pop # 1</a:t>
            </a:r>
            <a:endParaRPr lang="en-US" sz="1100" b="1" dirty="0">
              <a:solidFill>
                <a:schemeClr val="tx1">
                  <a:lumMod val="75000"/>
                  <a:lumOff val="25000"/>
                </a:schemeClr>
              </a:solidFill>
            </a:endParaRPr>
          </a:p>
        </p:txBody>
      </p:sp>
      <p:sp>
        <p:nvSpPr>
          <p:cNvPr id="203" name="TextBox 202"/>
          <p:cNvSpPr txBox="1"/>
          <p:nvPr/>
        </p:nvSpPr>
        <p:spPr>
          <a:xfrm>
            <a:off x="1524000" y="726744"/>
            <a:ext cx="993100" cy="261610"/>
          </a:xfrm>
          <a:prstGeom prst="rect">
            <a:avLst/>
          </a:prstGeom>
          <a:noFill/>
        </p:spPr>
        <p:txBody>
          <a:bodyPr wrap="square" rtlCol="0">
            <a:spAutoFit/>
          </a:bodyPr>
          <a:lstStyle/>
          <a:p>
            <a:pPr algn="ctr"/>
            <a:r>
              <a:rPr lang="en-US" sz="1100" dirty="0" smtClean="0">
                <a:solidFill>
                  <a:srgbClr val="FF0000"/>
                </a:solidFill>
              </a:rPr>
              <a:t>4x2w/ 2.5km</a:t>
            </a:r>
            <a:endParaRPr lang="en-US" sz="1100" dirty="0">
              <a:solidFill>
                <a:srgbClr val="FF0000"/>
              </a:solidFill>
            </a:endParaRPr>
          </a:p>
        </p:txBody>
      </p:sp>
      <p:sp>
        <p:nvSpPr>
          <p:cNvPr id="211" name="TextBox 210"/>
          <p:cNvSpPr txBox="1"/>
          <p:nvPr/>
        </p:nvSpPr>
        <p:spPr>
          <a:xfrm>
            <a:off x="6836392" y="756312"/>
            <a:ext cx="838200" cy="261610"/>
          </a:xfrm>
          <a:prstGeom prst="rect">
            <a:avLst/>
          </a:prstGeom>
          <a:noFill/>
        </p:spPr>
        <p:txBody>
          <a:bodyPr wrap="square" rtlCol="0">
            <a:spAutoFit/>
          </a:bodyPr>
          <a:lstStyle/>
          <a:p>
            <a:pPr algn="ctr"/>
            <a:r>
              <a:rPr lang="en-US" sz="1100" dirty="0" smtClean="0"/>
              <a:t>FO / 25km</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A</a:t>
            </a:r>
            <a:endParaRPr lang="en-US" dirty="0"/>
          </a:p>
        </p:txBody>
      </p:sp>
      <p:sp>
        <p:nvSpPr>
          <p:cNvPr id="4" name="Text Placeholder 3"/>
          <p:cNvSpPr>
            <a:spLocks noGrp="1"/>
          </p:cNvSpPr>
          <p:nvPr>
            <p:ph type="body" sz="quarter" idx="10"/>
          </p:nvPr>
        </p:nvSpPr>
        <p:spPr>
          <a:xfrm>
            <a:off x="381000" y="1143000"/>
            <a:ext cx="7124700" cy="5334000"/>
          </a:xfrm>
        </p:spPr>
        <p:txBody>
          <a:bodyPr/>
          <a:lstStyle/>
          <a:p>
            <a:r>
              <a:rPr lang="en-US" b="1" dirty="0" smtClean="0"/>
              <a:t>Site A1</a:t>
            </a:r>
          </a:p>
          <a:p>
            <a:pPr lvl="1"/>
            <a:r>
              <a:rPr lang="en-US" dirty="0" smtClean="0"/>
              <a:t>Total bandwidth  = 12Mbps, distance =2.5Km</a:t>
            </a:r>
          </a:p>
          <a:p>
            <a:pPr lvl="1"/>
            <a:r>
              <a:rPr lang="en-US" dirty="0" smtClean="0"/>
              <a:t>ASMi-54 </a:t>
            </a:r>
          </a:p>
          <a:p>
            <a:pPr lvl="2"/>
            <a:r>
              <a:rPr lang="en-US" dirty="0" smtClean="0"/>
              <a:t>Supports Max. 4Mbps / 3.2Km / 2w </a:t>
            </a:r>
            <a:r>
              <a:rPr lang="en-US" dirty="0" smtClean="0">
                <a:sym typeface="Wingdings" pitchFamily="2" charset="2"/>
              </a:rPr>
              <a:t> </a:t>
            </a:r>
            <a:r>
              <a:rPr lang="en-US" dirty="0" smtClean="0"/>
              <a:t>We will need 8W</a:t>
            </a:r>
          </a:p>
          <a:p>
            <a:pPr lvl="1"/>
            <a:r>
              <a:rPr lang="en-US" dirty="0" smtClean="0"/>
              <a:t>Ordering option</a:t>
            </a:r>
          </a:p>
          <a:p>
            <a:pPr lvl="2"/>
            <a:r>
              <a:rPr lang="en-US" dirty="0" smtClean="0">
                <a:solidFill>
                  <a:srgbClr val="FF0000"/>
                </a:solidFill>
              </a:rPr>
              <a:t>ASMi-54/E1/4ETH/8W</a:t>
            </a:r>
            <a:endParaRPr lang="en-US" dirty="0" smtClean="0"/>
          </a:p>
          <a:p>
            <a:r>
              <a:rPr lang="en-US" b="1" dirty="0" smtClean="0"/>
              <a:t>Site A2</a:t>
            </a:r>
            <a:endParaRPr lang="en-US" dirty="0" smtClean="0">
              <a:solidFill>
                <a:srgbClr val="FF0000"/>
              </a:solidFill>
            </a:endParaRPr>
          </a:p>
          <a:p>
            <a:pPr lvl="1"/>
            <a:r>
              <a:rPr lang="en-US" dirty="0" smtClean="0"/>
              <a:t>Total bandwidth = 12Mbps</a:t>
            </a:r>
          </a:p>
          <a:p>
            <a:pPr lvl="1"/>
            <a:r>
              <a:rPr lang="en-US" dirty="0" smtClean="0"/>
              <a:t>OP-108L</a:t>
            </a:r>
          </a:p>
          <a:p>
            <a:pPr lvl="2"/>
            <a:r>
              <a:rPr lang="en-US" dirty="0" smtClean="0"/>
              <a:t>E1</a:t>
            </a:r>
          </a:p>
          <a:p>
            <a:pPr lvl="2"/>
            <a:r>
              <a:rPr lang="en-US" dirty="0" smtClean="0"/>
              <a:t>10Mbps Ethernet</a:t>
            </a:r>
          </a:p>
          <a:p>
            <a:pPr lvl="1"/>
            <a:r>
              <a:rPr lang="en-US" dirty="0" smtClean="0"/>
              <a:t>The correct ordering option</a:t>
            </a:r>
          </a:p>
          <a:p>
            <a:pPr lvl="2"/>
            <a:r>
              <a:rPr lang="en-US" dirty="0" smtClean="0">
                <a:solidFill>
                  <a:srgbClr val="FF0000"/>
                </a:solidFill>
              </a:rPr>
              <a:t>OP-108L/B/ETH/SC/13L</a:t>
            </a:r>
          </a:p>
          <a:p>
            <a:pPr lvl="2"/>
            <a:endParaRPr lang="en-US" dirty="0">
              <a:solidFill>
                <a:srgbClr val="FF0000"/>
              </a:solidFill>
            </a:endParaRPr>
          </a:p>
        </p:txBody>
      </p:sp>
      <p:pic>
        <p:nvPicPr>
          <p:cNvPr id="13314" name="Picture 2"/>
          <p:cNvPicPr>
            <a:picLocks noChangeAspect="1" noChangeArrowheads="1"/>
          </p:cNvPicPr>
          <p:nvPr/>
        </p:nvPicPr>
        <p:blipFill>
          <a:blip r:embed="rId3" cstate="print"/>
          <a:srcRect/>
          <a:stretch>
            <a:fillRect/>
          </a:stretch>
        </p:blipFill>
        <p:spPr bwMode="auto">
          <a:xfrm>
            <a:off x="4876800" y="2743200"/>
            <a:ext cx="3876675" cy="3156721"/>
          </a:xfrm>
          <a:prstGeom prst="rect">
            <a:avLst/>
          </a:prstGeom>
          <a:ln>
            <a:noFill/>
          </a:ln>
          <a:effectLst>
            <a:outerShdw blurRad="292100" dist="139700" dir="2700000" algn="tl" rotWithShape="0">
              <a:srgbClr val="333333">
                <a:alpha val="65000"/>
              </a:srgbClr>
            </a:outerShdw>
          </a:effectLst>
        </p:spPr>
      </p:pic>
      <p:pic>
        <p:nvPicPr>
          <p:cNvPr id="13315" name="Picture 3"/>
          <p:cNvPicPr>
            <a:picLocks noChangeAspect="1" noChangeArrowheads="1"/>
          </p:cNvPicPr>
          <p:nvPr/>
        </p:nvPicPr>
        <p:blipFill>
          <a:blip r:embed="rId4" cstate="print"/>
          <a:srcRect/>
          <a:stretch>
            <a:fillRect/>
          </a:stretch>
        </p:blipFill>
        <p:spPr bwMode="auto">
          <a:xfrm>
            <a:off x="6324600" y="1524000"/>
            <a:ext cx="1524000" cy="8382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5" cstate="print"/>
          <a:srcRect/>
          <a:stretch>
            <a:fillRect/>
          </a:stretch>
        </p:blipFill>
        <p:spPr bwMode="auto">
          <a:xfrm>
            <a:off x="3124200" y="4419600"/>
            <a:ext cx="1524000" cy="84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5029200" y="990600"/>
            <a:ext cx="3810000" cy="1603276"/>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Customer B</a:t>
            </a:r>
            <a:endParaRPr lang="en-US" dirty="0"/>
          </a:p>
        </p:txBody>
      </p:sp>
      <p:sp>
        <p:nvSpPr>
          <p:cNvPr id="4" name="Text Placeholder 3"/>
          <p:cNvSpPr>
            <a:spLocks noGrp="1"/>
          </p:cNvSpPr>
          <p:nvPr>
            <p:ph type="body" sz="quarter" idx="10"/>
          </p:nvPr>
        </p:nvSpPr>
        <p:spPr>
          <a:xfrm>
            <a:off x="533400" y="990600"/>
            <a:ext cx="7620000" cy="4800600"/>
          </a:xfrm>
        </p:spPr>
        <p:txBody>
          <a:bodyPr/>
          <a:lstStyle/>
          <a:p>
            <a:r>
              <a:rPr lang="en-US" b="1" dirty="0" smtClean="0"/>
              <a:t>Site B1</a:t>
            </a:r>
          </a:p>
          <a:p>
            <a:pPr lvl="1"/>
            <a:r>
              <a:rPr lang="en-US" dirty="0" smtClean="0"/>
              <a:t>Total bandwidth = 26Mbps</a:t>
            </a:r>
          </a:p>
          <a:p>
            <a:pPr lvl="1"/>
            <a:r>
              <a:rPr lang="en-US" dirty="0" smtClean="0"/>
              <a:t>OP-34</a:t>
            </a:r>
          </a:p>
          <a:p>
            <a:pPr lvl="2"/>
            <a:r>
              <a:rPr lang="en-US" dirty="0" smtClean="0"/>
              <a:t>Operation mode:</a:t>
            </a:r>
          </a:p>
          <a:p>
            <a:pPr lvl="3"/>
            <a:r>
              <a:rPr lang="en-US" dirty="0" smtClean="0"/>
              <a:t>16 x E1 or 32Mbps Ethernet Granularity of 8Mbps </a:t>
            </a:r>
          </a:p>
          <a:p>
            <a:pPr lvl="2"/>
            <a:endParaRPr lang="en-US" dirty="0" smtClean="0"/>
          </a:p>
          <a:p>
            <a:r>
              <a:rPr lang="en-US" b="1" dirty="0" smtClean="0"/>
              <a:t>Site B2</a:t>
            </a:r>
          </a:p>
          <a:p>
            <a:pPr lvl="1"/>
            <a:r>
              <a:rPr lang="en-US" dirty="0" smtClean="0"/>
              <a:t>Same as site B1</a:t>
            </a:r>
          </a:p>
        </p:txBody>
      </p:sp>
      <p:pic>
        <p:nvPicPr>
          <p:cNvPr id="1026" name="Picture 2"/>
          <p:cNvPicPr>
            <a:picLocks noChangeAspect="1" noChangeArrowheads="1"/>
          </p:cNvPicPr>
          <p:nvPr/>
        </p:nvPicPr>
        <p:blipFill>
          <a:blip r:embed="rId4" cstate="print"/>
          <a:srcRect/>
          <a:stretch>
            <a:fillRect/>
          </a:stretch>
        </p:blipFill>
        <p:spPr bwMode="auto">
          <a:xfrm>
            <a:off x="4724400" y="3733800"/>
            <a:ext cx="4229100" cy="2362200"/>
          </a:xfrm>
          <a:prstGeom prst="rect">
            <a:avLst/>
          </a:prstGeom>
          <a:noFill/>
          <a:ln w="9525">
            <a:noFill/>
            <a:miter lim="800000"/>
            <a:headEnd/>
            <a:tailEnd/>
          </a:ln>
          <a:effectLst/>
        </p:spPr>
      </p:pic>
      <p:sp>
        <p:nvSpPr>
          <p:cNvPr id="6" name="Right Arrow 5"/>
          <p:cNvSpPr/>
          <p:nvPr/>
        </p:nvSpPr>
        <p:spPr>
          <a:xfrm>
            <a:off x="6477000" y="4495800"/>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410200" y="4495800"/>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Customer C</a:t>
            </a:r>
            <a:endParaRPr lang="en-US" dirty="0"/>
          </a:p>
        </p:txBody>
      </p:sp>
      <p:sp>
        <p:nvSpPr>
          <p:cNvPr id="11" name="Text Placeholder 3"/>
          <p:cNvSpPr>
            <a:spLocks noGrp="1"/>
          </p:cNvSpPr>
          <p:nvPr>
            <p:ph type="body" sz="quarter" idx="10"/>
          </p:nvPr>
        </p:nvSpPr>
        <p:spPr>
          <a:xfrm>
            <a:off x="609600" y="1219200"/>
            <a:ext cx="7124700" cy="3733800"/>
          </a:xfrm>
        </p:spPr>
        <p:txBody>
          <a:bodyPr/>
          <a:lstStyle/>
          <a:p>
            <a:r>
              <a:rPr lang="en-US" b="1" dirty="0" smtClean="0"/>
              <a:t>Site C1</a:t>
            </a:r>
          </a:p>
          <a:p>
            <a:pPr lvl="1"/>
            <a:r>
              <a:rPr lang="en-US" dirty="0" smtClean="0"/>
              <a:t>Total Bandwidth = 2Mbps / 4km</a:t>
            </a:r>
          </a:p>
          <a:p>
            <a:pPr lvl="1"/>
            <a:r>
              <a:rPr lang="en-US" dirty="0" smtClean="0"/>
              <a:t>OP-108L</a:t>
            </a:r>
          </a:p>
          <a:p>
            <a:pPr lvl="2"/>
            <a:r>
              <a:rPr lang="en-US" dirty="0" smtClean="0"/>
              <a:t>E1 over fiber</a:t>
            </a:r>
          </a:p>
          <a:p>
            <a:r>
              <a:rPr lang="en-US" b="1" dirty="0" smtClean="0"/>
              <a:t>Site C2</a:t>
            </a:r>
          </a:p>
          <a:p>
            <a:pPr lvl="1"/>
            <a:r>
              <a:rPr lang="en-US" dirty="0" smtClean="0"/>
              <a:t>Total bandwidth = 2Mbps</a:t>
            </a:r>
          </a:p>
          <a:p>
            <a:pPr lvl="1"/>
            <a:r>
              <a:rPr lang="en-US" dirty="0" smtClean="0"/>
              <a:t>ASMi-52L</a:t>
            </a:r>
          </a:p>
          <a:p>
            <a:pPr lvl="2"/>
            <a:r>
              <a:rPr lang="en-US" dirty="0" smtClean="0"/>
              <a:t>E1</a:t>
            </a:r>
          </a:p>
          <a:p>
            <a:pPr lvl="2"/>
            <a:r>
              <a:rPr lang="en-US" dirty="0" smtClean="0"/>
              <a:t>1x 2w to support 2Mbps over 4km</a:t>
            </a:r>
          </a:p>
          <a:p>
            <a:pPr lvl="2">
              <a:buNone/>
            </a:pPr>
            <a:endParaRPr lang="en-US" dirty="0" smtClean="0"/>
          </a:p>
          <a:p>
            <a:endParaRPr lang="en-US" dirty="0" smtClean="0">
              <a:solidFill>
                <a:srgbClr val="FF0000"/>
              </a:solidFill>
            </a:endParaRPr>
          </a:p>
        </p:txBody>
      </p:sp>
      <p:pic>
        <p:nvPicPr>
          <p:cNvPr id="15362" name="Picture 2"/>
          <p:cNvPicPr>
            <a:picLocks noChangeAspect="1" noChangeArrowheads="1"/>
          </p:cNvPicPr>
          <p:nvPr/>
        </p:nvPicPr>
        <p:blipFill>
          <a:blip r:embed="rId3" cstate="print"/>
          <a:srcRect/>
          <a:stretch>
            <a:fillRect/>
          </a:stretch>
        </p:blipFill>
        <p:spPr bwMode="auto">
          <a:xfrm>
            <a:off x="5057489" y="2626056"/>
            <a:ext cx="3990975" cy="2914650"/>
          </a:xfrm>
          <a:prstGeom prst="rect">
            <a:avLst/>
          </a:prstGeom>
          <a:noFill/>
          <a:ln w="9525">
            <a:noFill/>
            <a:miter lim="800000"/>
            <a:headEnd/>
            <a:tailEnd/>
          </a:ln>
          <a:effectLst/>
        </p:spPr>
      </p:pic>
      <p:sp>
        <p:nvSpPr>
          <p:cNvPr id="13" name="Right Arrow 12"/>
          <p:cNvSpPr/>
          <p:nvPr/>
        </p:nvSpPr>
        <p:spPr>
          <a:xfrm>
            <a:off x="4933664" y="4397706"/>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52864" y="4397706"/>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D</a:t>
            </a:r>
            <a:endParaRPr lang="en-US" dirty="0"/>
          </a:p>
        </p:txBody>
      </p:sp>
      <p:sp>
        <p:nvSpPr>
          <p:cNvPr id="3" name="Text Placeholder 2"/>
          <p:cNvSpPr>
            <a:spLocks noGrp="1"/>
          </p:cNvSpPr>
          <p:nvPr>
            <p:ph type="body" sz="quarter" idx="10"/>
          </p:nvPr>
        </p:nvSpPr>
        <p:spPr>
          <a:xfrm>
            <a:off x="228600" y="990600"/>
            <a:ext cx="5029200" cy="5867400"/>
          </a:xfrm>
        </p:spPr>
        <p:txBody>
          <a:bodyPr/>
          <a:lstStyle/>
          <a:p>
            <a:r>
              <a:rPr lang="en-US" sz="1800" b="1" dirty="0" smtClean="0"/>
              <a:t>Site D1</a:t>
            </a:r>
          </a:p>
          <a:p>
            <a:pPr lvl="1"/>
            <a:r>
              <a:rPr lang="en-US" sz="1600" dirty="0" smtClean="0"/>
              <a:t>Total bandwidth =&gt; 2Mbps / 5km / nx2w</a:t>
            </a:r>
          </a:p>
          <a:p>
            <a:pPr lvl="1"/>
            <a:r>
              <a:rPr lang="en-US" sz="1600" dirty="0" smtClean="0"/>
              <a:t>ASMi-52L</a:t>
            </a:r>
          </a:p>
          <a:p>
            <a:pPr lvl="2"/>
            <a:r>
              <a:rPr lang="en-US" sz="1400" dirty="0" smtClean="0"/>
              <a:t>Ethernet service</a:t>
            </a:r>
          </a:p>
          <a:p>
            <a:pPr lvl="2"/>
            <a:r>
              <a:rPr lang="en-US" sz="1400" dirty="0" smtClean="0"/>
              <a:t>Wide range PS</a:t>
            </a:r>
          </a:p>
          <a:p>
            <a:pPr lvl="2"/>
            <a:r>
              <a:rPr lang="en-US" sz="1400" dirty="0" smtClean="0"/>
              <a:t>Max 4.7km / 4w……..</a:t>
            </a:r>
          </a:p>
          <a:p>
            <a:pPr lvl="3"/>
            <a:r>
              <a:rPr lang="en-US" sz="1200" dirty="0" smtClean="0"/>
              <a:t>A repeater is needed</a:t>
            </a:r>
          </a:p>
          <a:p>
            <a:pPr lvl="1"/>
            <a:r>
              <a:rPr lang="en-US" sz="1600" dirty="0" smtClean="0"/>
              <a:t>We should order</a:t>
            </a:r>
          </a:p>
          <a:p>
            <a:pPr lvl="2"/>
            <a:r>
              <a:rPr lang="en-US" sz="1400" dirty="0" smtClean="0"/>
              <a:t>ASMi-52L/ETH/2W</a:t>
            </a:r>
          </a:p>
          <a:p>
            <a:pPr lvl="2"/>
            <a:r>
              <a:rPr lang="en-US" sz="1400" dirty="0" smtClean="0"/>
              <a:t>S-RPT</a:t>
            </a:r>
          </a:p>
          <a:p>
            <a:r>
              <a:rPr lang="en-US" sz="1800" b="1" dirty="0" smtClean="0"/>
              <a:t>Site D2</a:t>
            </a:r>
          </a:p>
          <a:p>
            <a:pPr lvl="1"/>
            <a:r>
              <a:rPr lang="en-US" sz="1600" dirty="0" smtClean="0"/>
              <a:t>Total Bandwidth =&gt; 2Mbps / 15km/FO</a:t>
            </a:r>
          </a:p>
          <a:p>
            <a:pPr lvl="1"/>
            <a:r>
              <a:rPr lang="en-US" sz="1600" dirty="0" smtClean="0"/>
              <a:t>OP-108L</a:t>
            </a:r>
          </a:p>
          <a:p>
            <a:pPr lvl="2"/>
            <a:r>
              <a:rPr lang="en-US" sz="1400" dirty="0" smtClean="0"/>
              <a:t>Wide range PS</a:t>
            </a:r>
          </a:p>
          <a:p>
            <a:pPr lvl="2"/>
            <a:r>
              <a:rPr lang="en-US" sz="1400" dirty="0" smtClean="0"/>
              <a:t>Ethernet service</a:t>
            </a:r>
          </a:p>
          <a:p>
            <a:pPr lvl="1"/>
            <a:r>
              <a:rPr lang="en-US" sz="1800" dirty="0" smtClean="0"/>
              <a:t>Ordering  option</a:t>
            </a:r>
          </a:p>
          <a:p>
            <a:pPr lvl="2"/>
            <a:r>
              <a:rPr lang="en-US" sz="1600" dirty="0" smtClean="0"/>
              <a:t>OP-108L/B/ETH/SC/13L</a:t>
            </a:r>
          </a:p>
          <a:p>
            <a:pPr lvl="1"/>
            <a:endParaRPr lang="en-US" sz="1600" dirty="0" smtClean="0"/>
          </a:p>
          <a:p>
            <a:pPr lvl="2"/>
            <a:endParaRPr lang="en-US" sz="1400" dirty="0" smtClean="0"/>
          </a:p>
          <a:p>
            <a:pPr lvl="2"/>
            <a:endParaRPr lang="en-US" sz="1400" dirty="0" smtClean="0"/>
          </a:p>
          <a:p>
            <a:pPr lvl="1"/>
            <a:endParaRPr lang="en-US" sz="1600" dirty="0" smtClean="0"/>
          </a:p>
          <a:p>
            <a:endParaRPr lang="en-US" sz="1800" dirty="0"/>
          </a:p>
        </p:txBody>
      </p:sp>
      <p:pic>
        <p:nvPicPr>
          <p:cNvPr id="1026" name="Picture 2"/>
          <p:cNvPicPr>
            <a:picLocks noChangeAspect="1" noChangeArrowheads="1"/>
          </p:cNvPicPr>
          <p:nvPr/>
        </p:nvPicPr>
        <p:blipFill>
          <a:blip r:embed="rId3" cstate="print"/>
          <a:srcRect/>
          <a:stretch>
            <a:fillRect/>
          </a:stretch>
        </p:blipFill>
        <p:spPr bwMode="auto">
          <a:xfrm>
            <a:off x="5800725" y="685800"/>
            <a:ext cx="3343275" cy="3314700"/>
          </a:xfrm>
          <a:prstGeom prst="rect">
            <a:avLst/>
          </a:prstGeom>
          <a:noFill/>
          <a:ln w="9525">
            <a:noFill/>
            <a:miter lim="800000"/>
            <a:headEnd/>
            <a:tailEnd/>
          </a:ln>
          <a:effectLst/>
        </p:spPr>
      </p:pic>
      <p:sp>
        <p:nvSpPr>
          <p:cNvPr id="5" name="Right Arrow 4"/>
          <p:cNvSpPr/>
          <p:nvPr/>
        </p:nvSpPr>
        <p:spPr>
          <a:xfrm>
            <a:off x="5558191" y="2483888"/>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480551" y="2483888"/>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574647" y="2483888"/>
            <a:ext cx="228600" cy="228600"/>
          </a:xfrm>
          <a:prstGeom prst="righ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3352800" y="3124200"/>
            <a:ext cx="1524000" cy="7334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848225" y="3886200"/>
            <a:ext cx="4295775" cy="2847975"/>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6934200" y="6248400"/>
            <a:ext cx="762000" cy="685800"/>
          </a:xfrm>
          <a:prstGeom prst="ellipse">
            <a:avLst/>
          </a:prstGeom>
          <a:solidFill>
            <a:srgbClr val="F294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4280848"/>
            <a:ext cx="762000" cy="685800"/>
          </a:xfrm>
          <a:prstGeom prst="ellipse">
            <a:avLst/>
          </a:prstGeom>
          <a:solidFill>
            <a:srgbClr val="F294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template-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4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err="1" smtClean="0">
            <a:latin typeface="+mn-lt"/>
          </a:defRPr>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2010</Template>
  <TotalTime>8873</TotalTime>
  <Words>5685</Words>
  <Application>Microsoft Office PowerPoint</Application>
  <PresentationFormat>On-screen Show (4:3)</PresentationFormat>
  <Paragraphs>1623</Paragraphs>
  <Slides>42</Slides>
  <Notes>21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RADtemplate-2010</vt:lpstr>
      <vt:lpstr>Designing RAD Solutions 2012 Workshop</vt:lpstr>
      <vt:lpstr>Purple Telecom Requirements</vt:lpstr>
      <vt:lpstr>Slide 3</vt:lpstr>
      <vt:lpstr>"Purple" Telecom Application</vt:lpstr>
      <vt:lpstr>"Purple" Telecom Solution</vt:lpstr>
      <vt:lpstr>Customer A</vt:lpstr>
      <vt:lpstr>Customer B</vt:lpstr>
      <vt:lpstr>Customer C</vt:lpstr>
      <vt:lpstr>Customer D</vt:lpstr>
      <vt:lpstr>Customer E</vt:lpstr>
      <vt:lpstr>Customer F</vt:lpstr>
      <vt:lpstr>POP # 1, 2</vt:lpstr>
      <vt:lpstr>Point to Point Leased lines Vs. Aggregation Solutions</vt:lpstr>
      <vt:lpstr>SuperEther Requirements</vt:lpstr>
      <vt:lpstr>SuperEther Requirements Cont.</vt:lpstr>
      <vt:lpstr>“SuperEther” Carrier  Application</vt:lpstr>
      <vt:lpstr>“SuperEther” Carrier  Solution</vt:lpstr>
      <vt:lpstr>ETX-5300A :  1GE and 10GE Aggregation for PE</vt:lpstr>
      <vt:lpstr>Ethernet &amp; TDM Pseudowire</vt:lpstr>
      <vt:lpstr>ETX-5300A Front View Description</vt:lpstr>
      <vt:lpstr>ETX-5300A Fully Redundant Platform</vt:lpstr>
      <vt:lpstr>ETX Portfolio – Performance &amp; Scale</vt:lpstr>
      <vt:lpstr>The MiRIC 155</vt:lpstr>
      <vt:lpstr>Gas-Star Requirements</vt:lpstr>
      <vt:lpstr>Gas-Star Requirements</vt:lpstr>
      <vt:lpstr>Gas-Star Utility Application</vt:lpstr>
      <vt:lpstr>Slide 27</vt:lpstr>
      <vt:lpstr>The MP-4100/4104 The NGN  Multi service Access Platform </vt:lpstr>
      <vt:lpstr>Typical Solution for Substation Multiservice Connectivity</vt:lpstr>
      <vt:lpstr>The Airmux Family in Video Surveillance Security Application</vt:lpstr>
      <vt:lpstr>The Airmux -5000 Point- to –Multipoint Wireless Solution</vt:lpstr>
      <vt:lpstr>The DSL Modem Solutions</vt:lpstr>
      <vt:lpstr>The ASMi line SHDSL / SHDSL.Bis Modems</vt:lpstr>
      <vt:lpstr>Ruggedized Industrial Ethernet Switch - Typical Customer Requirements</vt:lpstr>
      <vt:lpstr>RADiflow Solution -   Distributed Automation</vt:lpstr>
      <vt:lpstr>Solution Benefits</vt:lpstr>
      <vt:lpstr>RADiflow 3300/3700/3080</vt:lpstr>
      <vt:lpstr>Smart Power Requirements</vt:lpstr>
      <vt:lpstr>Smart Power Application</vt:lpstr>
      <vt:lpstr>Smart-Power solution</vt:lpstr>
      <vt:lpstr>The ETX-26</vt:lpstr>
      <vt:lpstr>Slide 42</vt:lpstr>
    </vt:vector>
  </TitlesOfParts>
  <Company>RAD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Carrier</dc:title>
  <dc:creator>Patrick Attias</dc:creator>
  <cp:lastModifiedBy>patrick_a</cp:lastModifiedBy>
  <cp:revision>304</cp:revision>
  <dcterms:created xsi:type="dcterms:W3CDTF">2011-11-03T07:10:26Z</dcterms:created>
  <dcterms:modified xsi:type="dcterms:W3CDTF">2012-02-20T21:50:11Z</dcterms:modified>
</cp:coreProperties>
</file>