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Default Extension="gif" ContentType="image/gif"/>
  <Default Extension="tiff" ContentType="image/tif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34" r:id="rId2"/>
    <p:sldId id="335" r:id="rId3"/>
    <p:sldId id="339" r:id="rId4"/>
    <p:sldId id="341" r:id="rId5"/>
    <p:sldId id="342" r:id="rId6"/>
    <p:sldId id="359" r:id="rId7"/>
    <p:sldId id="338" r:id="rId8"/>
    <p:sldId id="348" r:id="rId9"/>
    <p:sldId id="349" r:id="rId10"/>
    <p:sldId id="363" r:id="rId11"/>
    <p:sldId id="352" r:id="rId12"/>
    <p:sldId id="353" r:id="rId13"/>
    <p:sldId id="354" r:id="rId14"/>
    <p:sldId id="343" r:id="rId15"/>
    <p:sldId id="344" r:id="rId16"/>
    <p:sldId id="345" r:id="rId17"/>
    <p:sldId id="346" r:id="rId18"/>
    <p:sldId id="347" r:id="rId19"/>
    <p:sldId id="355" r:id="rId20"/>
    <p:sldId id="356" r:id="rId21"/>
    <p:sldId id="357" r:id="rId22"/>
    <p:sldId id="350" r:id="rId23"/>
    <p:sldId id="351" r:id="rId24"/>
    <p:sldId id="360" r:id="rId25"/>
    <p:sldId id="358" r:id="rId26"/>
    <p:sldId id="361" r:id="rId27"/>
    <p:sldId id="362" r:id="rId28"/>
    <p:sldId id="367" r:id="rId29"/>
    <p:sldId id="364" r:id="rId30"/>
    <p:sldId id="365" r:id="rId31"/>
    <p:sldId id="366" r:id="rId32"/>
    <p:sldId id="368" r:id="rId33"/>
    <p:sldId id="369" r:id="rId34"/>
    <p:sldId id="371" r:id="rId35"/>
    <p:sldId id="372" r:id="rId36"/>
    <p:sldId id="373" r:id="rId37"/>
    <p:sldId id="370" r:id="rId38"/>
    <p:sldId id="333" r:id="rId39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A1"/>
    <a:srgbClr val="00C8D2"/>
    <a:srgbClr val="009E47"/>
    <a:srgbClr val="00DE64"/>
    <a:srgbClr val="A162D0"/>
    <a:srgbClr val="D0DA00"/>
    <a:srgbClr val="C9D200"/>
    <a:srgbClr val="B7C000"/>
    <a:srgbClr val="FDD631"/>
    <a:srgbClr val="F3A3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080" autoAdjust="0"/>
    <p:restoredTop sz="95359" autoAdjust="0"/>
  </p:normalViewPr>
  <p:slideViewPr>
    <p:cSldViewPr snapToGrid="0">
      <p:cViewPr varScale="1">
        <p:scale>
          <a:sx n="110" d="100"/>
          <a:sy n="110" d="100"/>
        </p:scale>
        <p:origin x="-594" y="-96"/>
      </p:cViewPr>
      <p:guideLst>
        <p:guide orient="horz" pos="2714"/>
        <p:guide orient="horz" pos="4135"/>
        <p:guide orient="horz" pos="4224"/>
        <p:guide orient="horz" pos="1580"/>
        <p:guide pos="333"/>
        <p:guide pos="2889"/>
        <p:guide pos="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ED601-18F1-47C0-BB28-37B7388D5C7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E277D6-6639-4889-AB93-817EB22397D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RADview</a:t>
          </a:r>
          <a:endParaRPr lang="en-US" dirty="0"/>
        </a:p>
      </dgm:t>
    </dgm:pt>
    <dgm:pt modelId="{7E99F0EA-C394-46D4-BC89-5AF131103FE8}" type="parTrans" cxnId="{EC0F374F-896D-4002-92A7-8B21CEFC0415}">
      <dgm:prSet/>
      <dgm:spPr/>
      <dgm:t>
        <a:bodyPr/>
        <a:lstStyle/>
        <a:p>
          <a:endParaRPr lang="en-US"/>
        </a:p>
      </dgm:t>
    </dgm:pt>
    <dgm:pt modelId="{1EB3C534-0EE4-4F67-B5BF-290FD37B1E32}" type="sibTrans" cxnId="{EC0F374F-896D-4002-92A7-8B21CEFC0415}">
      <dgm:prSet/>
      <dgm:spPr/>
      <dgm:t>
        <a:bodyPr/>
        <a:lstStyle/>
        <a:p>
          <a:endParaRPr lang="en-US"/>
        </a:p>
      </dgm:t>
    </dgm:pt>
    <dgm:pt modelId="{6D806746-FEC8-4B02-AB48-523249289118}">
      <dgm:prSet/>
      <dgm:spPr/>
      <dgm:t>
        <a:bodyPr/>
        <a:lstStyle/>
        <a:p>
          <a:r>
            <a:rPr lang="en-US" dirty="0" smtClean="0"/>
            <a:t>Performance Monitoring &amp; SLA</a:t>
          </a:r>
        </a:p>
      </dgm:t>
    </dgm:pt>
    <dgm:pt modelId="{5BE66022-54B3-4C38-9DD2-EDBE4C338805}" type="parTrans" cxnId="{DF88BF00-EBC5-4B56-A084-39FF4BD818EE}">
      <dgm:prSet/>
      <dgm:spPr/>
      <dgm:t>
        <a:bodyPr/>
        <a:lstStyle/>
        <a:p>
          <a:endParaRPr lang="en-US" dirty="0"/>
        </a:p>
      </dgm:t>
    </dgm:pt>
    <dgm:pt modelId="{E296D42A-2E85-4955-99E5-AB29C412A377}" type="sibTrans" cxnId="{DF88BF00-EBC5-4B56-A084-39FF4BD818EE}">
      <dgm:prSet/>
      <dgm:spPr/>
      <dgm:t>
        <a:bodyPr/>
        <a:lstStyle/>
        <a:p>
          <a:endParaRPr lang="en-US"/>
        </a:p>
      </dgm:t>
    </dgm:pt>
    <dgm:pt modelId="{A4762903-4E62-4CF5-8F30-272833AEF471}">
      <dgm:prSet/>
      <dgm:spPr/>
      <dgm:t>
        <a:bodyPr/>
        <a:lstStyle/>
        <a:p>
          <a:r>
            <a:rPr lang="en-US" dirty="0" smtClean="0"/>
            <a:t>Premium services</a:t>
          </a:r>
        </a:p>
      </dgm:t>
    </dgm:pt>
    <dgm:pt modelId="{5F61F7AC-3C5D-4225-BB77-BC550C0C155A}" type="parTrans" cxnId="{EF1618A8-BFE1-4DC6-89AF-9BA3AEA15FEC}">
      <dgm:prSet/>
      <dgm:spPr/>
      <dgm:t>
        <a:bodyPr/>
        <a:lstStyle/>
        <a:p>
          <a:endParaRPr lang="en-US" dirty="0"/>
        </a:p>
      </dgm:t>
    </dgm:pt>
    <dgm:pt modelId="{5FF763C2-ADC6-4C8F-87A3-F3561F4500E0}" type="sibTrans" cxnId="{EF1618A8-BFE1-4DC6-89AF-9BA3AEA15FEC}">
      <dgm:prSet/>
      <dgm:spPr/>
      <dgm:t>
        <a:bodyPr/>
        <a:lstStyle/>
        <a:p>
          <a:endParaRPr lang="en-US"/>
        </a:p>
      </dgm:t>
    </dgm:pt>
    <dgm:pt modelId="{2EE2FCA8-4DFB-44CA-A3A4-A74187BC168B}">
      <dgm:prSet/>
      <dgm:spPr/>
      <dgm:t>
        <a:bodyPr/>
        <a:lstStyle/>
        <a:p>
          <a:r>
            <a:rPr lang="en-US" dirty="0" smtClean="0"/>
            <a:t>Service Assured Access</a:t>
          </a:r>
          <a:endParaRPr lang="en-US" dirty="0"/>
        </a:p>
      </dgm:t>
    </dgm:pt>
    <dgm:pt modelId="{E7B986FC-F60E-4B3B-94B5-9982BC65B2B1}" type="parTrans" cxnId="{4AD80A9B-439B-4E0F-922C-3F2F3E8CFF69}">
      <dgm:prSet/>
      <dgm:spPr/>
      <dgm:t>
        <a:bodyPr/>
        <a:lstStyle/>
        <a:p>
          <a:endParaRPr lang="en-US" dirty="0"/>
        </a:p>
      </dgm:t>
    </dgm:pt>
    <dgm:pt modelId="{BC7FB4E4-2D0B-479D-8CA2-A6902514BB9A}" type="sibTrans" cxnId="{4AD80A9B-439B-4E0F-922C-3F2F3E8CFF69}">
      <dgm:prSet/>
      <dgm:spPr/>
      <dgm:t>
        <a:bodyPr/>
        <a:lstStyle/>
        <a:p>
          <a:endParaRPr lang="en-US"/>
        </a:p>
      </dgm:t>
    </dgm:pt>
    <dgm:pt modelId="{C19FBFC9-BBC4-4D75-ADE8-07EA8EBB3AE8}">
      <dgm:prSet/>
      <dgm:spPr/>
      <dgm:t>
        <a:bodyPr/>
        <a:lstStyle/>
        <a:p>
          <a:r>
            <a:rPr lang="en-US" dirty="0" smtClean="0"/>
            <a:t>One Stop Shop</a:t>
          </a:r>
          <a:endParaRPr lang="en-US" dirty="0"/>
        </a:p>
      </dgm:t>
    </dgm:pt>
    <dgm:pt modelId="{1E49B0A5-6ABD-48EC-8A49-D50085D104C1}" type="parTrans" cxnId="{254A15F7-5873-476B-903D-9E02B991BF3F}">
      <dgm:prSet/>
      <dgm:spPr/>
      <dgm:t>
        <a:bodyPr/>
        <a:lstStyle/>
        <a:p>
          <a:endParaRPr lang="en-US"/>
        </a:p>
      </dgm:t>
    </dgm:pt>
    <dgm:pt modelId="{2A0986E8-9E84-43ED-8689-8068CA2A5B21}" type="sibTrans" cxnId="{254A15F7-5873-476B-903D-9E02B991BF3F}">
      <dgm:prSet/>
      <dgm:spPr/>
      <dgm:t>
        <a:bodyPr/>
        <a:lstStyle/>
        <a:p>
          <a:endParaRPr lang="en-US"/>
        </a:p>
      </dgm:t>
    </dgm:pt>
    <dgm:pt modelId="{D9D888CE-900E-4168-8E36-0F176B4C9663}">
      <dgm:prSet/>
      <dgm:spPr/>
      <dgm:t>
        <a:bodyPr/>
        <a:lstStyle/>
        <a:p>
          <a:r>
            <a:rPr lang="en-US" dirty="0" smtClean="0"/>
            <a:t>OPEX reductions</a:t>
          </a:r>
          <a:endParaRPr lang="en-US" dirty="0"/>
        </a:p>
      </dgm:t>
    </dgm:pt>
    <dgm:pt modelId="{19793E5E-656F-4007-BDA0-23FF671B85EF}" type="parTrans" cxnId="{1124836D-5036-4457-AC58-4E2B26332DDE}">
      <dgm:prSet/>
      <dgm:spPr/>
      <dgm:t>
        <a:bodyPr/>
        <a:lstStyle/>
        <a:p>
          <a:endParaRPr lang="en-US"/>
        </a:p>
      </dgm:t>
    </dgm:pt>
    <dgm:pt modelId="{9E674CF6-49A3-4C4D-A4A4-13E21BB25938}" type="sibTrans" cxnId="{1124836D-5036-4457-AC58-4E2B26332DDE}">
      <dgm:prSet/>
      <dgm:spPr/>
      <dgm:t>
        <a:bodyPr/>
        <a:lstStyle/>
        <a:p>
          <a:endParaRPr lang="en-US"/>
        </a:p>
      </dgm:t>
    </dgm:pt>
    <dgm:pt modelId="{94B9A772-3C1F-41C8-B69C-E512631021B3}" type="pres">
      <dgm:prSet presAssocID="{283ED601-18F1-47C0-BB28-37B7388D5C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D903B0-2FA9-471A-91CD-220E702C6DE6}" type="pres">
      <dgm:prSet presAssocID="{5AE277D6-6639-4889-AB93-817EB22397D4}" presName="centerShape" presStyleLbl="node0" presStyleIdx="0" presStyleCnt="1"/>
      <dgm:spPr/>
      <dgm:t>
        <a:bodyPr/>
        <a:lstStyle/>
        <a:p>
          <a:endParaRPr lang="en-US"/>
        </a:p>
      </dgm:t>
    </dgm:pt>
    <dgm:pt modelId="{6A01FD3D-F03F-4269-A49E-44D8D5EBEDCF}" type="pres">
      <dgm:prSet presAssocID="{5BE66022-54B3-4C38-9DD2-EDBE4C338805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A84DFEB5-2C30-47B5-990D-BA212BD4789E}" type="pres">
      <dgm:prSet presAssocID="{6D806746-FEC8-4B02-AB48-52324928911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BA231-29C9-4F0A-8BFB-C10D2C329FB2}" type="pres">
      <dgm:prSet presAssocID="{5F61F7AC-3C5D-4225-BB77-BC550C0C155A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D73E0865-F841-4B4D-B79D-B756017F6224}" type="pres">
      <dgm:prSet presAssocID="{A4762903-4E62-4CF5-8F30-272833AEF47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7C8CA-1B33-4D9B-9A2C-6EC9DF94A5E2}" type="pres">
      <dgm:prSet presAssocID="{E7B986FC-F60E-4B3B-94B5-9982BC65B2B1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96D29333-683E-4039-8135-6C9178BDCEE6}" type="pres">
      <dgm:prSet presAssocID="{2EE2FCA8-4DFB-44CA-A3A4-A74187BC16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3123F-B9D1-4497-B4C1-2DE0E2076448}" type="pres">
      <dgm:prSet presAssocID="{19793E5E-656F-4007-BDA0-23FF671B85EF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37B91550-7B94-46EC-BFEC-6871F31D9D74}" type="pres">
      <dgm:prSet presAssocID="{D9D888CE-900E-4168-8E36-0F176B4C96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22CDE-3731-46FF-8B38-2E0DC50554A9}" type="pres">
      <dgm:prSet presAssocID="{1E49B0A5-6ABD-48EC-8A49-D50085D104C1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F8BEF734-3F96-4800-9F42-94AD44E12BCB}" type="pres">
      <dgm:prSet presAssocID="{C19FBFC9-BBC4-4D75-ADE8-07EA8EBB3A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0F374F-896D-4002-92A7-8B21CEFC0415}" srcId="{283ED601-18F1-47C0-BB28-37B7388D5C73}" destId="{5AE277D6-6639-4889-AB93-817EB22397D4}" srcOrd="0" destOrd="0" parTransId="{7E99F0EA-C394-46D4-BC89-5AF131103FE8}" sibTransId="{1EB3C534-0EE4-4F67-B5BF-290FD37B1E32}"/>
    <dgm:cxn modelId="{1124836D-5036-4457-AC58-4E2B26332DDE}" srcId="{5AE277D6-6639-4889-AB93-817EB22397D4}" destId="{D9D888CE-900E-4168-8E36-0F176B4C9663}" srcOrd="3" destOrd="0" parTransId="{19793E5E-656F-4007-BDA0-23FF671B85EF}" sibTransId="{9E674CF6-49A3-4C4D-A4A4-13E21BB25938}"/>
    <dgm:cxn modelId="{254A15F7-5873-476B-903D-9E02B991BF3F}" srcId="{5AE277D6-6639-4889-AB93-817EB22397D4}" destId="{C19FBFC9-BBC4-4D75-ADE8-07EA8EBB3AE8}" srcOrd="4" destOrd="0" parTransId="{1E49B0A5-6ABD-48EC-8A49-D50085D104C1}" sibTransId="{2A0986E8-9E84-43ED-8689-8068CA2A5B21}"/>
    <dgm:cxn modelId="{7371AC6C-E210-4F4A-992A-639124FB8766}" type="presOf" srcId="{5F61F7AC-3C5D-4225-BB77-BC550C0C155A}" destId="{73CBA231-29C9-4F0A-8BFB-C10D2C329FB2}" srcOrd="0" destOrd="0" presId="urn:microsoft.com/office/officeart/2005/8/layout/radial4"/>
    <dgm:cxn modelId="{84585F4C-F877-4B22-9B84-96E52DFA7044}" type="presOf" srcId="{1E49B0A5-6ABD-48EC-8A49-D50085D104C1}" destId="{64522CDE-3731-46FF-8B38-2E0DC50554A9}" srcOrd="0" destOrd="0" presId="urn:microsoft.com/office/officeart/2005/8/layout/radial4"/>
    <dgm:cxn modelId="{2BBBFF07-AA36-455A-8416-DEBBBC13F307}" type="presOf" srcId="{19793E5E-656F-4007-BDA0-23FF671B85EF}" destId="{C843123F-B9D1-4497-B4C1-2DE0E2076448}" srcOrd="0" destOrd="0" presId="urn:microsoft.com/office/officeart/2005/8/layout/radial4"/>
    <dgm:cxn modelId="{64C95AF9-ADC0-4C5A-B79E-1B798E0D83A4}" type="presOf" srcId="{2EE2FCA8-4DFB-44CA-A3A4-A74187BC168B}" destId="{96D29333-683E-4039-8135-6C9178BDCEE6}" srcOrd="0" destOrd="0" presId="urn:microsoft.com/office/officeart/2005/8/layout/radial4"/>
    <dgm:cxn modelId="{12CB08D5-E547-42FD-95B7-27F64C1A964B}" type="presOf" srcId="{283ED601-18F1-47C0-BB28-37B7388D5C73}" destId="{94B9A772-3C1F-41C8-B69C-E512631021B3}" srcOrd="0" destOrd="0" presId="urn:microsoft.com/office/officeart/2005/8/layout/radial4"/>
    <dgm:cxn modelId="{DF88BF00-EBC5-4B56-A084-39FF4BD818EE}" srcId="{5AE277D6-6639-4889-AB93-817EB22397D4}" destId="{6D806746-FEC8-4B02-AB48-523249289118}" srcOrd="0" destOrd="0" parTransId="{5BE66022-54B3-4C38-9DD2-EDBE4C338805}" sibTransId="{E296D42A-2E85-4955-99E5-AB29C412A377}"/>
    <dgm:cxn modelId="{334E0AC3-C993-4376-9D3B-A213A295F939}" type="presOf" srcId="{6D806746-FEC8-4B02-AB48-523249289118}" destId="{A84DFEB5-2C30-47B5-990D-BA212BD4789E}" srcOrd="0" destOrd="0" presId="urn:microsoft.com/office/officeart/2005/8/layout/radial4"/>
    <dgm:cxn modelId="{58641F92-E630-40DA-855F-861BAD320053}" type="presOf" srcId="{5AE277D6-6639-4889-AB93-817EB22397D4}" destId="{0BD903B0-2FA9-471A-91CD-220E702C6DE6}" srcOrd="0" destOrd="0" presId="urn:microsoft.com/office/officeart/2005/8/layout/radial4"/>
    <dgm:cxn modelId="{9CBEBC0C-4DD0-4594-9344-1E1423E341B9}" type="presOf" srcId="{D9D888CE-900E-4168-8E36-0F176B4C9663}" destId="{37B91550-7B94-46EC-BFEC-6871F31D9D74}" srcOrd="0" destOrd="0" presId="urn:microsoft.com/office/officeart/2005/8/layout/radial4"/>
    <dgm:cxn modelId="{8B49A8B2-3F7B-4FB9-82F7-2D53C708A75B}" type="presOf" srcId="{C19FBFC9-BBC4-4D75-ADE8-07EA8EBB3AE8}" destId="{F8BEF734-3F96-4800-9F42-94AD44E12BCB}" srcOrd="0" destOrd="0" presId="urn:microsoft.com/office/officeart/2005/8/layout/radial4"/>
    <dgm:cxn modelId="{7DC62806-4786-487F-BA44-2E998078E769}" type="presOf" srcId="{5BE66022-54B3-4C38-9DD2-EDBE4C338805}" destId="{6A01FD3D-F03F-4269-A49E-44D8D5EBEDCF}" srcOrd="0" destOrd="0" presId="urn:microsoft.com/office/officeart/2005/8/layout/radial4"/>
    <dgm:cxn modelId="{B8679893-8CFF-4728-B97B-EDF597627827}" type="presOf" srcId="{A4762903-4E62-4CF5-8F30-272833AEF471}" destId="{D73E0865-F841-4B4D-B79D-B756017F6224}" srcOrd="0" destOrd="0" presId="urn:microsoft.com/office/officeart/2005/8/layout/radial4"/>
    <dgm:cxn modelId="{EF1618A8-BFE1-4DC6-89AF-9BA3AEA15FEC}" srcId="{5AE277D6-6639-4889-AB93-817EB22397D4}" destId="{A4762903-4E62-4CF5-8F30-272833AEF471}" srcOrd="1" destOrd="0" parTransId="{5F61F7AC-3C5D-4225-BB77-BC550C0C155A}" sibTransId="{5FF763C2-ADC6-4C8F-87A3-F3561F4500E0}"/>
    <dgm:cxn modelId="{4AD80A9B-439B-4E0F-922C-3F2F3E8CFF69}" srcId="{5AE277D6-6639-4889-AB93-817EB22397D4}" destId="{2EE2FCA8-4DFB-44CA-A3A4-A74187BC168B}" srcOrd="2" destOrd="0" parTransId="{E7B986FC-F60E-4B3B-94B5-9982BC65B2B1}" sibTransId="{BC7FB4E4-2D0B-479D-8CA2-A6902514BB9A}"/>
    <dgm:cxn modelId="{20001603-EEED-4036-BA11-C5895FF01F5C}" type="presOf" srcId="{E7B986FC-F60E-4B3B-94B5-9982BC65B2B1}" destId="{C987C8CA-1B33-4D9B-9A2C-6EC9DF94A5E2}" srcOrd="0" destOrd="0" presId="urn:microsoft.com/office/officeart/2005/8/layout/radial4"/>
    <dgm:cxn modelId="{D37BEB39-611E-46B7-BAA9-B3FEA2883FCD}" type="presParOf" srcId="{94B9A772-3C1F-41C8-B69C-E512631021B3}" destId="{0BD903B0-2FA9-471A-91CD-220E702C6DE6}" srcOrd="0" destOrd="0" presId="urn:microsoft.com/office/officeart/2005/8/layout/radial4"/>
    <dgm:cxn modelId="{5EFA5A4B-87DD-41EC-AD3F-7C78C5E789C2}" type="presParOf" srcId="{94B9A772-3C1F-41C8-B69C-E512631021B3}" destId="{6A01FD3D-F03F-4269-A49E-44D8D5EBEDCF}" srcOrd="1" destOrd="0" presId="urn:microsoft.com/office/officeart/2005/8/layout/radial4"/>
    <dgm:cxn modelId="{DD3354EF-B5E0-45C3-8345-CBE7FE12D380}" type="presParOf" srcId="{94B9A772-3C1F-41C8-B69C-E512631021B3}" destId="{A84DFEB5-2C30-47B5-990D-BA212BD4789E}" srcOrd="2" destOrd="0" presId="urn:microsoft.com/office/officeart/2005/8/layout/radial4"/>
    <dgm:cxn modelId="{C1CC8801-7259-4970-BD3C-AE3DC5B83BD3}" type="presParOf" srcId="{94B9A772-3C1F-41C8-B69C-E512631021B3}" destId="{73CBA231-29C9-4F0A-8BFB-C10D2C329FB2}" srcOrd="3" destOrd="0" presId="urn:microsoft.com/office/officeart/2005/8/layout/radial4"/>
    <dgm:cxn modelId="{6A0D88D8-C925-45B0-94B3-B6915A77610F}" type="presParOf" srcId="{94B9A772-3C1F-41C8-B69C-E512631021B3}" destId="{D73E0865-F841-4B4D-B79D-B756017F6224}" srcOrd="4" destOrd="0" presId="urn:microsoft.com/office/officeart/2005/8/layout/radial4"/>
    <dgm:cxn modelId="{7D63D1B3-99DD-4455-8E8D-B1313FECA507}" type="presParOf" srcId="{94B9A772-3C1F-41C8-B69C-E512631021B3}" destId="{C987C8CA-1B33-4D9B-9A2C-6EC9DF94A5E2}" srcOrd="5" destOrd="0" presId="urn:microsoft.com/office/officeart/2005/8/layout/radial4"/>
    <dgm:cxn modelId="{56E4996C-5E26-403A-BD76-3D8AAA2B05AF}" type="presParOf" srcId="{94B9A772-3C1F-41C8-B69C-E512631021B3}" destId="{96D29333-683E-4039-8135-6C9178BDCEE6}" srcOrd="6" destOrd="0" presId="urn:microsoft.com/office/officeart/2005/8/layout/radial4"/>
    <dgm:cxn modelId="{2A448511-BA3F-46E2-97EE-DBF62A99D5AD}" type="presParOf" srcId="{94B9A772-3C1F-41C8-B69C-E512631021B3}" destId="{C843123F-B9D1-4497-B4C1-2DE0E2076448}" srcOrd="7" destOrd="0" presId="urn:microsoft.com/office/officeart/2005/8/layout/radial4"/>
    <dgm:cxn modelId="{B398348C-D3A2-4687-B005-C7043891871A}" type="presParOf" srcId="{94B9A772-3C1F-41C8-B69C-E512631021B3}" destId="{37B91550-7B94-46EC-BFEC-6871F31D9D74}" srcOrd="8" destOrd="0" presId="urn:microsoft.com/office/officeart/2005/8/layout/radial4"/>
    <dgm:cxn modelId="{AECFBC99-A911-409E-A7ED-AC0151E613C8}" type="presParOf" srcId="{94B9A772-3C1F-41C8-B69C-E512631021B3}" destId="{64522CDE-3731-46FF-8B38-2E0DC50554A9}" srcOrd="9" destOrd="0" presId="urn:microsoft.com/office/officeart/2005/8/layout/radial4"/>
    <dgm:cxn modelId="{559DD9D3-57DA-4851-AF8D-31F49E25F5A8}" type="presParOf" srcId="{94B9A772-3C1F-41C8-B69C-E512631021B3}" destId="{F8BEF734-3F96-4800-9F42-94AD44E12BC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A190F-4545-4E02-981F-497039EDE5FA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51644D-9D1F-4BEE-AE80-807B21FF20F0}">
      <dgm:prSet phldrT="[Text]"/>
      <dgm:spPr/>
      <dgm:t>
        <a:bodyPr/>
        <a:lstStyle/>
        <a:p>
          <a:r>
            <a:rPr lang="en-US" dirty="0" smtClean="0"/>
            <a:t>KPI</a:t>
          </a:r>
          <a:endParaRPr lang="en-US" dirty="0"/>
        </a:p>
      </dgm:t>
    </dgm:pt>
    <dgm:pt modelId="{B0C56379-A7C8-453C-B0CE-23183B5858C3}" type="parTrans" cxnId="{77FBF337-7D45-490D-8A6F-05CB06F21B48}">
      <dgm:prSet/>
      <dgm:spPr/>
      <dgm:t>
        <a:bodyPr/>
        <a:lstStyle/>
        <a:p>
          <a:endParaRPr lang="en-US"/>
        </a:p>
      </dgm:t>
    </dgm:pt>
    <dgm:pt modelId="{6C10B9EA-8FD8-4265-8F92-2BFDB365092B}" type="sibTrans" cxnId="{77FBF337-7D45-490D-8A6F-05CB06F21B48}">
      <dgm:prSet/>
      <dgm:spPr/>
      <dgm:t>
        <a:bodyPr/>
        <a:lstStyle/>
        <a:p>
          <a:endParaRPr lang="en-US"/>
        </a:p>
      </dgm:t>
    </dgm:pt>
    <dgm:pt modelId="{394C656E-2627-4699-8BDA-EEB9C9A5D383}">
      <dgm:prSet phldrT="[Text]"/>
      <dgm:spPr/>
      <dgm:t>
        <a:bodyPr/>
        <a:lstStyle/>
        <a:p>
          <a:r>
            <a:rPr lang="en-US" dirty="0" smtClean="0"/>
            <a:t>Thresholds </a:t>
          </a:r>
          <a:endParaRPr lang="en-US" dirty="0"/>
        </a:p>
      </dgm:t>
    </dgm:pt>
    <dgm:pt modelId="{854FBCCF-9D50-4AA6-92F4-18CD77D2958E}" type="parTrans" cxnId="{F27C45A8-11C5-44CE-A342-5C729543061A}">
      <dgm:prSet/>
      <dgm:spPr/>
      <dgm:t>
        <a:bodyPr/>
        <a:lstStyle/>
        <a:p>
          <a:endParaRPr lang="en-US"/>
        </a:p>
      </dgm:t>
    </dgm:pt>
    <dgm:pt modelId="{18121671-8F1B-48AE-B445-80169F9C1FE2}" type="sibTrans" cxnId="{F27C45A8-11C5-44CE-A342-5C729543061A}">
      <dgm:prSet/>
      <dgm:spPr/>
      <dgm:t>
        <a:bodyPr/>
        <a:lstStyle/>
        <a:p>
          <a:endParaRPr lang="en-US"/>
        </a:p>
      </dgm:t>
    </dgm:pt>
    <dgm:pt modelId="{E129304E-64E2-4562-9374-1B4D7CD4530A}">
      <dgm:prSet phldrT="[Text]"/>
      <dgm:spPr/>
      <dgm:t>
        <a:bodyPr/>
        <a:lstStyle/>
        <a:p>
          <a:r>
            <a:rPr lang="en-US" dirty="0" smtClean="0"/>
            <a:t>Customers &amp; CoS</a:t>
          </a:r>
          <a:endParaRPr lang="en-US" dirty="0"/>
        </a:p>
      </dgm:t>
    </dgm:pt>
    <dgm:pt modelId="{BED1FFF4-1CAC-40F2-A034-4E201E5AD1E8}" type="parTrans" cxnId="{1BEC6D1A-BB18-48DE-8C56-57FCA560FBCD}">
      <dgm:prSet/>
      <dgm:spPr/>
      <dgm:t>
        <a:bodyPr/>
        <a:lstStyle/>
        <a:p>
          <a:endParaRPr lang="en-US"/>
        </a:p>
      </dgm:t>
    </dgm:pt>
    <dgm:pt modelId="{B3195142-26BF-406D-841A-9B419FFB9BF7}" type="sibTrans" cxnId="{1BEC6D1A-BB18-48DE-8C56-57FCA560FBCD}">
      <dgm:prSet/>
      <dgm:spPr/>
      <dgm:t>
        <a:bodyPr/>
        <a:lstStyle/>
        <a:p>
          <a:endParaRPr lang="en-US"/>
        </a:p>
      </dgm:t>
    </dgm:pt>
    <dgm:pt modelId="{644CB779-0F90-4927-B967-9E680FE494D6}">
      <dgm:prSet phldrT="[Text]"/>
      <dgm:spPr/>
      <dgm:t>
        <a:bodyPr/>
        <a:lstStyle/>
        <a:p>
          <a:r>
            <a:rPr lang="en-US" dirty="0" smtClean="0"/>
            <a:t>Policy=SLA</a:t>
          </a:r>
          <a:endParaRPr lang="en-US" dirty="0"/>
        </a:p>
      </dgm:t>
    </dgm:pt>
    <dgm:pt modelId="{93F95854-AAE2-40EC-9F91-F147830B71FA}" type="parTrans" cxnId="{6B9D464B-4BC9-4C0E-B905-64577C3D0341}">
      <dgm:prSet/>
      <dgm:spPr/>
      <dgm:t>
        <a:bodyPr/>
        <a:lstStyle/>
        <a:p>
          <a:endParaRPr lang="en-US"/>
        </a:p>
      </dgm:t>
    </dgm:pt>
    <dgm:pt modelId="{E5206A5C-B77A-42FF-A5C1-3DCAD4F58D12}" type="sibTrans" cxnId="{6B9D464B-4BC9-4C0E-B905-64577C3D0341}">
      <dgm:prSet/>
      <dgm:spPr/>
      <dgm:t>
        <a:bodyPr/>
        <a:lstStyle/>
        <a:p>
          <a:endParaRPr lang="en-US"/>
        </a:p>
      </dgm:t>
    </dgm:pt>
    <dgm:pt modelId="{14DC9ECC-654D-4D23-AD9A-9A44033C1E24}" type="pres">
      <dgm:prSet presAssocID="{2DDA190F-4545-4E02-981F-497039EDE5F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C45DD6-F7D0-4CA4-9FD2-18E1365D7069}" type="pres">
      <dgm:prSet presAssocID="{2DDA190F-4545-4E02-981F-497039EDE5FA}" presName="ellipse" presStyleLbl="trBgShp" presStyleIdx="0" presStyleCnt="1"/>
      <dgm:spPr/>
    </dgm:pt>
    <dgm:pt modelId="{F32B7332-D670-46F0-8D37-14800C0BE865}" type="pres">
      <dgm:prSet presAssocID="{2DDA190F-4545-4E02-981F-497039EDE5FA}" presName="arrow1" presStyleLbl="fgShp" presStyleIdx="0" presStyleCnt="1"/>
      <dgm:spPr/>
    </dgm:pt>
    <dgm:pt modelId="{6A7FEC27-5C3C-46B3-AC98-A925E6B6D057}" type="pres">
      <dgm:prSet presAssocID="{2DDA190F-4545-4E02-981F-497039EDE5F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7C182-6709-42BE-9823-E091485DF1C5}" type="pres">
      <dgm:prSet presAssocID="{394C656E-2627-4699-8BDA-EEB9C9A5D38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20E57-4242-493E-9D96-B63C4D789D50}" type="pres">
      <dgm:prSet presAssocID="{E129304E-64E2-4562-9374-1B4D7CD4530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4A0C5-E8AB-4A8A-8F6E-30399FDB4D11}" type="pres">
      <dgm:prSet presAssocID="{644CB779-0F90-4927-B967-9E680FE494D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44AD8-DEBF-4044-946D-6CA0234E8912}" type="pres">
      <dgm:prSet presAssocID="{2DDA190F-4545-4E02-981F-497039EDE5FA}" presName="funnel" presStyleLbl="trAlignAcc1" presStyleIdx="0" presStyleCnt="1"/>
      <dgm:spPr/>
    </dgm:pt>
  </dgm:ptLst>
  <dgm:cxnLst>
    <dgm:cxn modelId="{77FBF337-7D45-490D-8A6F-05CB06F21B48}" srcId="{2DDA190F-4545-4E02-981F-497039EDE5FA}" destId="{A351644D-9D1F-4BEE-AE80-807B21FF20F0}" srcOrd="0" destOrd="0" parTransId="{B0C56379-A7C8-453C-B0CE-23183B5858C3}" sibTransId="{6C10B9EA-8FD8-4265-8F92-2BFDB365092B}"/>
    <dgm:cxn modelId="{E34B8D5E-FE9D-473E-B56E-EB1D6090D8B0}" type="presOf" srcId="{E129304E-64E2-4562-9374-1B4D7CD4530A}" destId="{0FB7C182-6709-42BE-9823-E091485DF1C5}" srcOrd="0" destOrd="0" presId="urn:microsoft.com/office/officeart/2005/8/layout/funnel1"/>
    <dgm:cxn modelId="{1BEC6D1A-BB18-48DE-8C56-57FCA560FBCD}" srcId="{2DDA190F-4545-4E02-981F-497039EDE5FA}" destId="{E129304E-64E2-4562-9374-1B4D7CD4530A}" srcOrd="2" destOrd="0" parTransId="{BED1FFF4-1CAC-40F2-A034-4E201E5AD1E8}" sibTransId="{B3195142-26BF-406D-841A-9B419FFB9BF7}"/>
    <dgm:cxn modelId="{6B9D464B-4BC9-4C0E-B905-64577C3D0341}" srcId="{2DDA190F-4545-4E02-981F-497039EDE5FA}" destId="{644CB779-0F90-4927-B967-9E680FE494D6}" srcOrd="3" destOrd="0" parTransId="{93F95854-AAE2-40EC-9F91-F147830B71FA}" sibTransId="{E5206A5C-B77A-42FF-A5C1-3DCAD4F58D12}"/>
    <dgm:cxn modelId="{F003A126-EB57-4342-9F8A-A5162B307195}" type="presOf" srcId="{644CB779-0F90-4927-B967-9E680FE494D6}" destId="{6A7FEC27-5C3C-46B3-AC98-A925E6B6D057}" srcOrd="0" destOrd="0" presId="urn:microsoft.com/office/officeart/2005/8/layout/funnel1"/>
    <dgm:cxn modelId="{7229E6E1-1D74-4B16-9519-99DC1400B522}" type="presOf" srcId="{A351644D-9D1F-4BEE-AE80-807B21FF20F0}" destId="{67A4A0C5-E8AB-4A8A-8F6E-30399FDB4D11}" srcOrd="0" destOrd="0" presId="urn:microsoft.com/office/officeart/2005/8/layout/funnel1"/>
    <dgm:cxn modelId="{EB4387BA-E2D4-4531-9997-56D38D825091}" type="presOf" srcId="{394C656E-2627-4699-8BDA-EEB9C9A5D383}" destId="{74920E57-4242-493E-9D96-B63C4D789D50}" srcOrd="0" destOrd="0" presId="urn:microsoft.com/office/officeart/2005/8/layout/funnel1"/>
    <dgm:cxn modelId="{F27C45A8-11C5-44CE-A342-5C729543061A}" srcId="{2DDA190F-4545-4E02-981F-497039EDE5FA}" destId="{394C656E-2627-4699-8BDA-EEB9C9A5D383}" srcOrd="1" destOrd="0" parTransId="{854FBCCF-9D50-4AA6-92F4-18CD77D2958E}" sibTransId="{18121671-8F1B-48AE-B445-80169F9C1FE2}"/>
    <dgm:cxn modelId="{75E6A741-2E10-430D-9347-102D84270968}" type="presOf" srcId="{2DDA190F-4545-4E02-981F-497039EDE5FA}" destId="{14DC9ECC-654D-4D23-AD9A-9A44033C1E24}" srcOrd="0" destOrd="0" presId="urn:microsoft.com/office/officeart/2005/8/layout/funnel1"/>
    <dgm:cxn modelId="{E55A757E-C302-4A13-BA2F-0730445554F9}" type="presParOf" srcId="{14DC9ECC-654D-4D23-AD9A-9A44033C1E24}" destId="{BFC45DD6-F7D0-4CA4-9FD2-18E1365D7069}" srcOrd="0" destOrd="0" presId="urn:microsoft.com/office/officeart/2005/8/layout/funnel1"/>
    <dgm:cxn modelId="{EC6C7FD1-23C1-488B-AF31-D2F4FC216C08}" type="presParOf" srcId="{14DC9ECC-654D-4D23-AD9A-9A44033C1E24}" destId="{F32B7332-D670-46F0-8D37-14800C0BE865}" srcOrd="1" destOrd="0" presId="urn:microsoft.com/office/officeart/2005/8/layout/funnel1"/>
    <dgm:cxn modelId="{F7206E1C-688B-4188-B126-939FE975CEA0}" type="presParOf" srcId="{14DC9ECC-654D-4D23-AD9A-9A44033C1E24}" destId="{6A7FEC27-5C3C-46B3-AC98-A925E6B6D057}" srcOrd="2" destOrd="0" presId="urn:microsoft.com/office/officeart/2005/8/layout/funnel1"/>
    <dgm:cxn modelId="{BBDC4C42-DEF7-4236-A1E9-2F6768939B05}" type="presParOf" srcId="{14DC9ECC-654D-4D23-AD9A-9A44033C1E24}" destId="{0FB7C182-6709-42BE-9823-E091485DF1C5}" srcOrd="3" destOrd="0" presId="urn:microsoft.com/office/officeart/2005/8/layout/funnel1"/>
    <dgm:cxn modelId="{E5CCDFDF-A13F-4890-811C-DC257654E97A}" type="presParOf" srcId="{14DC9ECC-654D-4D23-AD9A-9A44033C1E24}" destId="{74920E57-4242-493E-9D96-B63C4D789D50}" srcOrd="4" destOrd="0" presId="urn:microsoft.com/office/officeart/2005/8/layout/funnel1"/>
    <dgm:cxn modelId="{4E9FD7D4-71EB-4923-9FA2-94D77FC4B913}" type="presParOf" srcId="{14DC9ECC-654D-4D23-AD9A-9A44033C1E24}" destId="{67A4A0C5-E8AB-4A8A-8F6E-30399FDB4D11}" srcOrd="5" destOrd="0" presId="urn:microsoft.com/office/officeart/2005/8/layout/funnel1"/>
    <dgm:cxn modelId="{6C763B06-5390-4069-AD2F-DACB5302F7F9}" type="presParOf" srcId="{14DC9ECC-654D-4D23-AD9A-9A44033C1E24}" destId="{26D44AD8-DEBF-4044-946D-6CA0234E891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3EAB08-8F0B-4C76-BF52-C914F6D74227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 phldr="1"/>
      <dgm:spPr/>
    </dgm:pt>
    <dgm:pt modelId="{CE63C045-A579-4251-A584-3E05E7E06ABD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0"/>
            </a:spcAft>
          </a:pPr>
          <a:r>
            <a:rPr lang="en-US" sz="2000" b="1" dirty="0" smtClean="0"/>
            <a:t>Service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lang="en-US" sz="2000" b="1" dirty="0" smtClean="0"/>
            <a:t>Turn-up</a:t>
          </a:r>
          <a:endParaRPr lang="en-US" sz="2000" b="1" dirty="0"/>
        </a:p>
      </dgm:t>
    </dgm:pt>
    <dgm:pt modelId="{22065FC1-C201-4DCF-9393-6D8ECB72D9AB}" type="parTrans" cxnId="{25FAB94A-48F1-4856-8F37-D662A1D92953}">
      <dgm:prSet/>
      <dgm:spPr/>
      <dgm:t>
        <a:bodyPr/>
        <a:lstStyle/>
        <a:p>
          <a:endParaRPr lang="en-US" sz="1800"/>
        </a:p>
      </dgm:t>
    </dgm:pt>
    <dgm:pt modelId="{20997B77-00D9-4155-954A-2941154789D4}" type="sibTrans" cxnId="{25FAB94A-48F1-4856-8F37-D662A1D92953}">
      <dgm:prSet/>
      <dgm:spPr/>
      <dgm:t>
        <a:bodyPr/>
        <a:lstStyle/>
        <a:p>
          <a:endParaRPr lang="en-US" sz="1800"/>
        </a:p>
      </dgm:t>
    </dgm:pt>
    <dgm:pt modelId="{B88ABBFF-FF4F-432E-BBAB-B54B9CF71306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0"/>
            </a:spcAft>
          </a:pPr>
          <a:r>
            <a:rPr lang="en-US" sz="2000" b="1" dirty="0" smtClean="0"/>
            <a:t>Ongoing </a:t>
          </a:r>
          <a:br>
            <a:rPr lang="en-US" sz="2000" b="1" dirty="0" smtClean="0"/>
          </a:br>
          <a:r>
            <a:rPr lang="en-US" sz="2000" b="1" dirty="0" smtClean="0"/>
            <a:t>Monitoring</a:t>
          </a:r>
          <a:endParaRPr lang="en-US" sz="2000" b="1" dirty="0"/>
        </a:p>
      </dgm:t>
    </dgm:pt>
    <dgm:pt modelId="{20E37337-805E-466D-9CB7-7938D873415C}" type="parTrans" cxnId="{FB61AE38-A208-478E-A787-A8C88A400BA7}">
      <dgm:prSet/>
      <dgm:spPr/>
      <dgm:t>
        <a:bodyPr/>
        <a:lstStyle/>
        <a:p>
          <a:endParaRPr lang="en-US" sz="1800"/>
        </a:p>
      </dgm:t>
    </dgm:pt>
    <dgm:pt modelId="{E909630A-8CDD-4B4D-88B8-0D7FF97C7008}" type="sibTrans" cxnId="{FB61AE38-A208-478E-A787-A8C88A400BA7}">
      <dgm:prSet/>
      <dgm:spPr/>
      <dgm:t>
        <a:bodyPr/>
        <a:lstStyle/>
        <a:p>
          <a:endParaRPr lang="en-US" sz="1800"/>
        </a:p>
      </dgm:t>
    </dgm:pt>
    <dgm:pt modelId="{FA7368D8-FDD0-43B6-986E-E389AC1B7AC7}">
      <dgm:prSet phldrT="[Text]" custT="1"/>
      <dgm:spPr/>
      <dgm:t>
        <a:bodyPr/>
        <a:lstStyle/>
        <a:p>
          <a:r>
            <a:rPr lang="en-US" sz="2000" b="1" dirty="0" smtClean="0"/>
            <a:t>Fault Management</a:t>
          </a:r>
          <a:br>
            <a:rPr lang="en-US" sz="2000" b="1" dirty="0" smtClean="0"/>
          </a:br>
          <a:r>
            <a:rPr lang="en-US" sz="2000" b="1" dirty="0" smtClean="0"/>
            <a:t> &amp; Recovery</a:t>
          </a:r>
          <a:endParaRPr lang="en-US" sz="2000" b="1" dirty="0"/>
        </a:p>
      </dgm:t>
    </dgm:pt>
    <dgm:pt modelId="{54C87B18-59ED-47A1-910F-B5C67D20CD8B}" type="parTrans" cxnId="{AD305E61-A7F9-4F41-9407-234924055985}">
      <dgm:prSet/>
      <dgm:spPr/>
      <dgm:t>
        <a:bodyPr/>
        <a:lstStyle/>
        <a:p>
          <a:endParaRPr lang="en-US" sz="1800"/>
        </a:p>
      </dgm:t>
    </dgm:pt>
    <dgm:pt modelId="{CB0754A4-7529-40F9-B664-36FADFE8471A}" type="sibTrans" cxnId="{AD305E61-A7F9-4F41-9407-234924055985}">
      <dgm:prSet/>
      <dgm:spPr/>
      <dgm:t>
        <a:bodyPr/>
        <a:lstStyle/>
        <a:p>
          <a:endParaRPr lang="en-US" sz="1800"/>
        </a:p>
      </dgm:t>
    </dgm:pt>
    <dgm:pt modelId="{E328AF1B-B3A9-45B2-BFBE-0A462996C8DA}" type="pres">
      <dgm:prSet presAssocID="{7D3EAB08-8F0B-4C76-BF52-C914F6D74227}" presName="Name0" presStyleCnt="0">
        <dgm:presLayoutVars>
          <dgm:dir/>
          <dgm:animLvl val="lvl"/>
          <dgm:resizeHandles val="exact"/>
        </dgm:presLayoutVars>
      </dgm:prSet>
      <dgm:spPr/>
    </dgm:pt>
    <dgm:pt modelId="{6CAEFDE5-DC03-4E8E-AA63-1E783B14EB0B}" type="pres">
      <dgm:prSet presAssocID="{CE63C045-A579-4251-A584-3E05E7E06ABD}" presName="parTxOnly" presStyleLbl="node1" presStyleIdx="0" presStyleCnt="3" custScaleX="69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B91A2-6DC0-43FD-9C3B-05E5F1C75223}" type="pres">
      <dgm:prSet presAssocID="{20997B77-00D9-4155-954A-2941154789D4}" presName="parTxOnlySpace" presStyleCnt="0"/>
      <dgm:spPr/>
    </dgm:pt>
    <dgm:pt modelId="{0C831E14-CDE5-4294-AF8C-5303B3055884}" type="pres">
      <dgm:prSet presAssocID="{B88ABBFF-FF4F-432E-BBAB-B54B9CF71306}" presName="parTxOnly" presStyleLbl="node1" presStyleIdx="1" presStyleCnt="3" custScaleX="69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D0480-DD01-46CA-ACAD-F117AD95A03E}" type="pres">
      <dgm:prSet presAssocID="{E909630A-8CDD-4B4D-88B8-0D7FF97C7008}" presName="parTxOnlySpace" presStyleCnt="0"/>
      <dgm:spPr/>
    </dgm:pt>
    <dgm:pt modelId="{F08E3AE9-0D9D-4D94-86CB-2866EE8E5889}" type="pres">
      <dgm:prSet presAssocID="{FA7368D8-FDD0-43B6-986E-E389AC1B7AC7}" presName="parTxOnly" presStyleLbl="node1" presStyleIdx="2" presStyleCnt="3" custScaleX="69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393EDE-11B8-4F0A-BBAD-0D710EF08E8F}" type="presOf" srcId="{7D3EAB08-8F0B-4C76-BF52-C914F6D74227}" destId="{E328AF1B-B3A9-45B2-BFBE-0A462996C8DA}" srcOrd="0" destOrd="0" presId="urn:microsoft.com/office/officeart/2005/8/layout/chevron1"/>
    <dgm:cxn modelId="{24921137-7DDA-4336-8767-D7492C64EBD5}" type="presOf" srcId="{FA7368D8-FDD0-43B6-986E-E389AC1B7AC7}" destId="{F08E3AE9-0D9D-4D94-86CB-2866EE8E5889}" srcOrd="0" destOrd="0" presId="urn:microsoft.com/office/officeart/2005/8/layout/chevron1"/>
    <dgm:cxn modelId="{295ED803-D247-41D2-9B69-24E03E766AA5}" type="presOf" srcId="{CE63C045-A579-4251-A584-3E05E7E06ABD}" destId="{6CAEFDE5-DC03-4E8E-AA63-1E783B14EB0B}" srcOrd="0" destOrd="0" presId="urn:microsoft.com/office/officeart/2005/8/layout/chevron1"/>
    <dgm:cxn modelId="{AD305E61-A7F9-4F41-9407-234924055985}" srcId="{7D3EAB08-8F0B-4C76-BF52-C914F6D74227}" destId="{FA7368D8-FDD0-43B6-986E-E389AC1B7AC7}" srcOrd="2" destOrd="0" parTransId="{54C87B18-59ED-47A1-910F-B5C67D20CD8B}" sibTransId="{CB0754A4-7529-40F9-B664-36FADFE8471A}"/>
    <dgm:cxn modelId="{7DBE8C74-2C6C-427D-A753-8E45B71A4D55}" type="presOf" srcId="{B88ABBFF-FF4F-432E-BBAB-B54B9CF71306}" destId="{0C831E14-CDE5-4294-AF8C-5303B3055884}" srcOrd="0" destOrd="0" presId="urn:microsoft.com/office/officeart/2005/8/layout/chevron1"/>
    <dgm:cxn modelId="{25FAB94A-48F1-4856-8F37-D662A1D92953}" srcId="{7D3EAB08-8F0B-4C76-BF52-C914F6D74227}" destId="{CE63C045-A579-4251-A584-3E05E7E06ABD}" srcOrd="0" destOrd="0" parTransId="{22065FC1-C201-4DCF-9393-6D8ECB72D9AB}" sibTransId="{20997B77-00D9-4155-954A-2941154789D4}"/>
    <dgm:cxn modelId="{FB61AE38-A208-478E-A787-A8C88A400BA7}" srcId="{7D3EAB08-8F0B-4C76-BF52-C914F6D74227}" destId="{B88ABBFF-FF4F-432E-BBAB-B54B9CF71306}" srcOrd="1" destOrd="0" parTransId="{20E37337-805E-466D-9CB7-7938D873415C}" sibTransId="{E909630A-8CDD-4B4D-88B8-0D7FF97C7008}"/>
    <dgm:cxn modelId="{8C1FE6C4-D044-482E-B1CA-6B80BB3E77F2}" type="presParOf" srcId="{E328AF1B-B3A9-45B2-BFBE-0A462996C8DA}" destId="{6CAEFDE5-DC03-4E8E-AA63-1E783B14EB0B}" srcOrd="0" destOrd="0" presId="urn:microsoft.com/office/officeart/2005/8/layout/chevron1"/>
    <dgm:cxn modelId="{01BC0B16-33BA-4C75-9D92-6D314F58A997}" type="presParOf" srcId="{E328AF1B-B3A9-45B2-BFBE-0A462996C8DA}" destId="{774B91A2-6DC0-43FD-9C3B-05E5F1C75223}" srcOrd="1" destOrd="0" presId="urn:microsoft.com/office/officeart/2005/8/layout/chevron1"/>
    <dgm:cxn modelId="{7BF6A864-75C6-4DB3-8431-4FA4AD7929D5}" type="presParOf" srcId="{E328AF1B-B3A9-45B2-BFBE-0A462996C8DA}" destId="{0C831E14-CDE5-4294-AF8C-5303B3055884}" srcOrd="2" destOrd="0" presId="urn:microsoft.com/office/officeart/2005/8/layout/chevron1"/>
    <dgm:cxn modelId="{DEF697C6-E75D-46E2-B18D-BE1D5865CA05}" type="presParOf" srcId="{E328AF1B-B3A9-45B2-BFBE-0A462996C8DA}" destId="{8DFD0480-DD01-46CA-ACAD-F117AD95A03E}" srcOrd="3" destOrd="0" presId="urn:microsoft.com/office/officeart/2005/8/layout/chevron1"/>
    <dgm:cxn modelId="{0F74CD2F-516B-4A9C-A471-E50710081978}" type="presParOf" srcId="{E328AF1B-B3A9-45B2-BFBE-0A462996C8DA}" destId="{F08E3AE9-0D9D-4D94-86CB-2866EE8E588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3EAB08-8F0B-4C76-BF52-C914F6D742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E63C045-A579-4251-A584-3E05E7E06ABD}">
      <dgm:prSet phldrT="[Text]"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85000"/>
            </a:lnSpc>
            <a:spcAft>
              <a:spcPts val="0"/>
            </a:spcAft>
          </a:pPr>
          <a:r>
            <a:rPr lang="en-US" sz="2000" b="1" dirty="0" smtClean="0"/>
            <a:t>Service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lang="en-US" sz="2000" b="1" dirty="0" smtClean="0"/>
            <a:t>Turn-up</a:t>
          </a:r>
          <a:endParaRPr lang="en-US" sz="2000" b="1" dirty="0"/>
        </a:p>
      </dgm:t>
    </dgm:pt>
    <dgm:pt modelId="{22065FC1-C201-4DCF-9393-6D8ECB72D9AB}" type="parTrans" cxnId="{25FAB94A-48F1-4856-8F37-D662A1D92953}">
      <dgm:prSet/>
      <dgm:spPr/>
      <dgm:t>
        <a:bodyPr/>
        <a:lstStyle/>
        <a:p>
          <a:endParaRPr lang="en-US"/>
        </a:p>
      </dgm:t>
    </dgm:pt>
    <dgm:pt modelId="{20997B77-00D9-4155-954A-2941154789D4}" type="sibTrans" cxnId="{25FAB94A-48F1-4856-8F37-D662A1D92953}">
      <dgm:prSet/>
      <dgm:spPr/>
      <dgm:t>
        <a:bodyPr/>
        <a:lstStyle/>
        <a:p>
          <a:endParaRPr lang="en-US"/>
        </a:p>
      </dgm:t>
    </dgm:pt>
    <dgm:pt modelId="{B88ABBFF-FF4F-432E-BBAB-B54B9CF71306}">
      <dgm:prSet phldrT="[Text]" custT="1"/>
      <dgm:spPr>
        <a:solidFill>
          <a:srgbClr val="3D7FC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85000"/>
            </a:lnSpc>
            <a:spcAft>
              <a:spcPts val="0"/>
            </a:spcAft>
          </a:pPr>
          <a:r>
            <a:rPr lang="en-US" sz="2000" b="1" dirty="0" smtClean="0"/>
            <a:t>On-going </a:t>
          </a:r>
          <a:br>
            <a:rPr lang="en-US" sz="2000" b="1" dirty="0" smtClean="0"/>
          </a:br>
          <a:r>
            <a:rPr lang="en-US" sz="2000" b="1" dirty="0" smtClean="0"/>
            <a:t>Monitoring</a:t>
          </a:r>
          <a:endParaRPr lang="en-US" sz="2000" b="1" dirty="0"/>
        </a:p>
      </dgm:t>
    </dgm:pt>
    <dgm:pt modelId="{20E37337-805E-466D-9CB7-7938D873415C}" type="parTrans" cxnId="{FB61AE38-A208-478E-A787-A8C88A400BA7}">
      <dgm:prSet/>
      <dgm:spPr/>
      <dgm:t>
        <a:bodyPr/>
        <a:lstStyle/>
        <a:p>
          <a:endParaRPr lang="en-US"/>
        </a:p>
      </dgm:t>
    </dgm:pt>
    <dgm:pt modelId="{E909630A-8CDD-4B4D-88B8-0D7FF97C7008}" type="sibTrans" cxnId="{FB61AE38-A208-478E-A787-A8C88A400BA7}">
      <dgm:prSet/>
      <dgm:spPr/>
      <dgm:t>
        <a:bodyPr/>
        <a:lstStyle/>
        <a:p>
          <a:endParaRPr lang="en-US"/>
        </a:p>
      </dgm:t>
    </dgm:pt>
    <dgm:pt modelId="{FA7368D8-FDD0-43B6-986E-E389AC1B7AC7}">
      <dgm:prSet phldrT="[Text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 smtClean="0"/>
            <a:t>Fault Management</a:t>
          </a:r>
          <a:br>
            <a:rPr lang="en-US" sz="2000" b="1" dirty="0" smtClean="0"/>
          </a:br>
          <a:r>
            <a:rPr lang="en-US" sz="2000" b="1" dirty="0" smtClean="0"/>
            <a:t> &amp; Recovery</a:t>
          </a:r>
          <a:endParaRPr lang="en-US" sz="2000" b="1" dirty="0"/>
        </a:p>
      </dgm:t>
    </dgm:pt>
    <dgm:pt modelId="{54C87B18-59ED-47A1-910F-B5C67D20CD8B}" type="parTrans" cxnId="{AD305E61-A7F9-4F41-9407-234924055985}">
      <dgm:prSet/>
      <dgm:spPr/>
      <dgm:t>
        <a:bodyPr/>
        <a:lstStyle/>
        <a:p>
          <a:endParaRPr lang="en-US"/>
        </a:p>
      </dgm:t>
    </dgm:pt>
    <dgm:pt modelId="{CB0754A4-7529-40F9-B664-36FADFE8471A}" type="sibTrans" cxnId="{AD305E61-A7F9-4F41-9407-234924055985}">
      <dgm:prSet/>
      <dgm:spPr/>
      <dgm:t>
        <a:bodyPr/>
        <a:lstStyle/>
        <a:p>
          <a:endParaRPr lang="en-US"/>
        </a:p>
      </dgm:t>
    </dgm:pt>
    <dgm:pt modelId="{E328AF1B-B3A9-45B2-BFBE-0A462996C8DA}" type="pres">
      <dgm:prSet presAssocID="{7D3EAB08-8F0B-4C76-BF52-C914F6D74227}" presName="Name0" presStyleCnt="0">
        <dgm:presLayoutVars>
          <dgm:dir/>
          <dgm:animLvl val="lvl"/>
          <dgm:resizeHandles val="exact"/>
        </dgm:presLayoutVars>
      </dgm:prSet>
      <dgm:spPr/>
    </dgm:pt>
    <dgm:pt modelId="{6CAEFDE5-DC03-4E8E-AA63-1E783B14EB0B}" type="pres">
      <dgm:prSet presAssocID="{CE63C045-A579-4251-A584-3E05E7E06ABD}" presName="parTxOnly" presStyleLbl="node1" presStyleIdx="0" presStyleCnt="3" custScaleX="69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B91A2-6DC0-43FD-9C3B-05E5F1C75223}" type="pres">
      <dgm:prSet presAssocID="{20997B77-00D9-4155-954A-2941154789D4}" presName="parTxOnlySpace" presStyleCnt="0"/>
      <dgm:spPr/>
    </dgm:pt>
    <dgm:pt modelId="{0C831E14-CDE5-4294-AF8C-5303B3055884}" type="pres">
      <dgm:prSet presAssocID="{B88ABBFF-FF4F-432E-BBAB-B54B9CF71306}" presName="parTxOnly" presStyleLbl="node1" presStyleIdx="1" presStyleCnt="3" custScaleX="69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D0480-DD01-46CA-ACAD-F117AD95A03E}" type="pres">
      <dgm:prSet presAssocID="{E909630A-8CDD-4B4D-88B8-0D7FF97C7008}" presName="parTxOnlySpace" presStyleCnt="0"/>
      <dgm:spPr/>
    </dgm:pt>
    <dgm:pt modelId="{F08E3AE9-0D9D-4D94-86CB-2866EE8E5889}" type="pres">
      <dgm:prSet presAssocID="{FA7368D8-FDD0-43B6-986E-E389AC1B7AC7}" presName="parTxOnly" presStyleLbl="node1" presStyleIdx="2" presStyleCnt="3" custScaleX="69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05E61-A7F9-4F41-9407-234924055985}" srcId="{7D3EAB08-8F0B-4C76-BF52-C914F6D74227}" destId="{FA7368D8-FDD0-43B6-986E-E389AC1B7AC7}" srcOrd="2" destOrd="0" parTransId="{54C87B18-59ED-47A1-910F-B5C67D20CD8B}" sibTransId="{CB0754A4-7529-40F9-B664-36FADFE8471A}"/>
    <dgm:cxn modelId="{25FAB94A-48F1-4856-8F37-D662A1D92953}" srcId="{7D3EAB08-8F0B-4C76-BF52-C914F6D74227}" destId="{CE63C045-A579-4251-A584-3E05E7E06ABD}" srcOrd="0" destOrd="0" parTransId="{22065FC1-C201-4DCF-9393-6D8ECB72D9AB}" sibTransId="{20997B77-00D9-4155-954A-2941154789D4}"/>
    <dgm:cxn modelId="{08D2057D-E0CA-41D2-93C6-8B8C82FC70FE}" type="presOf" srcId="{B88ABBFF-FF4F-432E-BBAB-B54B9CF71306}" destId="{0C831E14-CDE5-4294-AF8C-5303B3055884}" srcOrd="0" destOrd="0" presId="urn:microsoft.com/office/officeart/2005/8/layout/chevron1"/>
    <dgm:cxn modelId="{FB61AE38-A208-478E-A787-A8C88A400BA7}" srcId="{7D3EAB08-8F0B-4C76-BF52-C914F6D74227}" destId="{B88ABBFF-FF4F-432E-BBAB-B54B9CF71306}" srcOrd="1" destOrd="0" parTransId="{20E37337-805E-466D-9CB7-7938D873415C}" sibTransId="{E909630A-8CDD-4B4D-88B8-0D7FF97C7008}"/>
    <dgm:cxn modelId="{F6ACEFDE-8BD8-41C9-9075-DD3880EFA2D7}" type="presOf" srcId="{7D3EAB08-8F0B-4C76-BF52-C914F6D74227}" destId="{E328AF1B-B3A9-45B2-BFBE-0A462996C8DA}" srcOrd="0" destOrd="0" presId="urn:microsoft.com/office/officeart/2005/8/layout/chevron1"/>
    <dgm:cxn modelId="{5329FB6D-CB01-4E17-827D-004D9E5C8D30}" type="presOf" srcId="{CE63C045-A579-4251-A584-3E05E7E06ABD}" destId="{6CAEFDE5-DC03-4E8E-AA63-1E783B14EB0B}" srcOrd="0" destOrd="0" presId="urn:microsoft.com/office/officeart/2005/8/layout/chevron1"/>
    <dgm:cxn modelId="{1A7DE25D-4259-4FE4-842D-7EBBB8DAC101}" type="presOf" srcId="{FA7368D8-FDD0-43B6-986E-E389AC1B7AC7}" destId="{F08E3AE9-0D9D-4D94-86CB-2866EE8E5889}" srcOrd="0" destOrd="0" presId="urn:microsoft.com/office/officeart/2005/8/layout/chevron1"/>
    <dgm:cxn modelId="{92CA0ACF-E759-425D-8628-6870EBC7C5A8}" type="presParOf" srcId="{E328AF1B-B3A9-45B2-BFBE-0A462996C8DA}" destId="{6CAEFDE5-DC03-4E8E-AA63-1E783B14EB0B}" srcOrd="0" destOrd="0" presId="urn:microsoft.com/office/officeart/2005/8/layout/chevron1"/>
    <dgm:cxn modelId="{1EB64D3C-F7FA-4DCE-B28B-51307C87EEE0}" type="presParOf" srcId="{E328AF1B-B3A9-45B2-BFBE-0A462996C8DA}" destId="{774B91A2-6DC0-43FD-9C3B-05E5F1C75223}" srcOrd="1" destOrd="0" presId="urn:microsoft.com/office/officeart/2005/8/layout/chevron1"/>
    <dgm:cxn modelId="{570AB09E-138D-4281-A300-63EA9EFE743E}" type="presParOf" srcId="{E328AF1B-B3A9-45B2-BFBE-0A462996C8DA}" destId="{0C831E14-CDE5-4294-AF8C-5303B3055884}" srcOrd="2" destOrd="0" presId="urn:microsoft.com/office/officeart/2005/8/layout/chevron1"/>
    <dgm:cxn modelId="{F8075B30-E07F-4857-A929-6BEFC5B2B300}" type="presParOf" srcId="{E328AF1B-B3A9-45B2-BFBE-0A462996C8DA}" destId="{8DFD0480-DD01-46CA-ACAD-F117AD95A03E}" srcOrd="3" destOrd="0" presId="urn:microsoft.com/office/officeart/2005/8/layout/chevron1"/>
    <dgm:cxn modelId="{8AD33778-D3AB-48F6-9574-10B6712B9604}" type="presParOf" srcId="{E328AF1B-B3A9-45B2-BFBE-0A462996C8DA}" destId="{F08E3AE9-0D9D-4D94-86CB-2866EE8E588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DC158F-2F66-414A-800E-3E7FAFB470D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DF02232-B659-418F-B99E-E30D86855795}">
      <dgm:prSet phldrT="[Text]" custT="1"/>
      <dgm:spPr/>
      <dgm:t>
        <a:bodyPr/>
        <a:lstStyle/>
        <a:p>
          <a:r>
            <a:rPr lang="en-US" sz="2400" b="1" dirty="0" smtClean="0">
              <a:solidFill>
                <a:sysClr val="windowText" lastClr="000000"/>
              </a:solidFill>
              <a:effectLst/>
            </a:rPr>
            <a:t>Backup and Restore</a:t>
          </a:r>
          <a:endParaRPr lang="en-US" sz="2400" dirty="0"/>
        </a:p>
      </dgm:t>
    </dgm:pt>
    <dgm:pt modelId="{2E803B3D-73E7-4E8D-A734-7A8264B7EFA0}" type="parTrans" cxnId="{2C2C8FB2-091B-42DD-B567-C980BB9B566C}">
      <dgm:prSet/>
      <dgm:spPr/>
      <dgm:t>
        <a:bodyPr/>
        <a:lstStyle/>
        <a:p>
          <a:endParaRPr lang="en-US"/>
        </a:p>
      </dgm:t>
    </dgm:pt>
    <dgm:pt modelId="{6034171F-3EC8-47C2-92B4-CF4B6394BA21}" type="sibTrans" cxnId="{2C2C8FB2-091B-42DD-B567-C980BB9B566C}">
      <dgm:prSet/>
      <dgm:spPr/>
      <dgm:t>
        <a:bodyPr/>
        <a:lstStyle/>
        <a:p>
          <a:endParaRPr lang="en-US"/>
        </a:p>
      </dgm:t>
    </dgm:pt>
    <dgm:pt modelId="{B9A888F4-E9ED-49BC-949D-8BFF5D303F55}">
      <dgm:prSet phldrT="[Text]" custT="1"/>
      <dgm:spPr/>
      <dgm:t>
        <a:bodyPr/>
        <a:lstStyle/>
        <a:p>
          <a:r>
            <a:rPr lang="en-US" sz="2400" b="1" dirty="0" smtClean="0">
              <a:solidFill>
                <a:sysClr val="windowText" lastClr="000000"/>
              </a:solidFill>
              <a:effectLst/>
            </a:rPr>
            <a:t>High Availability (HA) Cluster</a:t>
          </a:r>
          <a:endParaRPr lang="en-US" sz="2400" dirty="0"/>
        </a:p>
      </dgm:t>
    </dgm:pt>
    <dgm:pt modelId="{162C5186-A469-41FB-A1EC-D8A3754A6C69}" type="parTrans" cxnId="{92828765-07B4-443F-BE60-537B4C19020F}">
      <dgm:prSet/>
      <dgm:spPr/>
      <dgm:t>
        <a:bodyPr/>
        <a:lstStyle/>
        <a:p>
          <a:endParaRPr lang="en-US"/>
        </a:p>
      </dgm:t>
    </dgm:pt>
    <dgm:pt modelId="{DFBF7847-474E-4191-B986-AC5B27B1845F}" type="sibTrans" cxnId="{92828765-07B4-443F-BE60-537B4C19020F}">
      <dgm:prSet/>
      <dgm:spPr/>
      <dgm:t>
        <a:bodyPr/>
        <a:lstStyle/>
        <a:p>
          <a:endParaRPr lang="en-US"/>
        </a:p>
      </dgm:t>
    </dgm:pt>
    <dgm:pt modelId="{F7200EDD-5C0A-47AF-851A-0B7C607D93F9}">
      <dgm:prSet phldrT="[Text]" custT="1"/>
      <dgm:spPr/>
      <dgm:t>
        <a:bodyPr/>
        <a:lstStyle/>
        <a:p>
          <a:r>
            <a:rPr lang="en-US" sz="2400" b="1" dirty="0" smtClean="0">
              <a:solidFill>
                <a:sysClr val="windowText" lastClr="000000"/>
              </a:solidFill>
              <a:effectLst/>
            </a:rPr>
            <a:t>Disaster Recovery (DR) 1+1</a:t>
          </a:r>
          <a:endParaRPr lang="en-US" sz="2400" dirty="0"/>
        </a:p>
      </dgm:t>
    </dgm:pt>
    <dgm:pt modelId="{A1F3E40C-5E92-413A-AC01-D814A4277C3B}" type="parTrans" cxnId="{3D9BC3E2-62B9-4CC4-AC80-8BA23065F7C2}">
      <dgm:prSet/>
      <dgm:spPr/>
      <dgm:t>
        <a:bodyPr/>
        <a:lstStyle/>
        <a:p>
          <a:endParaRPr lang="en-US"/>
        </a:p>
      </dgm:t>
    </dgm:pt>
    <dgm:pt modelId="{01013355-9D67-4BC5-8612-605D737687AA}" type="sibTrans" cxnId="{3D9BC3E2-62B9-4CC4-AC80-8BA23065F7C2}">
      <dgm:prSet/>
      <dgm:spPr/>
      <dgm:t>
        <a:bodyPr/>
        <a:lstStyle/>
        <a:p>
          <a:endParaRPr lang="en-US"/>
        </a:p>
      </dgm:t>
    </dgm:pt>
    <dgm:pt modelId="{31EDE67B-2311-4252-87A1-E34720096BDD}" type="pres">
      <dgm:prSet presAssocID="{23DC158F-2F66-414A-800E-3E7FAFB470DE}" presName="arrowDiagram" presStyleCnt="0">
        <dgm:presLayoutVars>
          <dgm:chMax val="5"/>
          <dgm:dir/>
          <dgm:resizeHandles val="exact"/>
        </dgm:presLayoutVars>
      </dgm:prSet>
      <dgm:spPr/>
    </dgm:pt>
    <dgm:pt modelId="{764BC6D2-EEC8-4AA1-B745-D4AA4C304DC4}" type="pres">
      <dgm:prSet presAssocID="{23DC158F-2F66-414A-800E-3E7FAFB470DE}" presName="arrow" presStyleLbl="bgShp" presStyleIdx="0" presStyleCn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</dgm:spPr>
    </dgm:pt>
    <dgm:pt modelId="{24AFD231-1546-4ACE-BC1A-BA418EC84606}" type="pres">
      <dgm:prSet presAssocID="{23DC158F-2F66-414A-800E-3E7FAFB470DE}" presName="arrowDiagram3" presStyleCnt="0"/>
      <dgm:spPr/>
    </dgm:pt>
    <dgm:pt modelId="{93917720-9F68-4A3E-B80C-2BDAC85F63E1}" type="pres">
      <dgm:prSet presAssocID="{CDF02232-B659-418F-B99E-E30D86855795}" presName="bullet3a" presStyleLbl="node1" presStyleIdx="0" presStyleCnt="3"/>
      <dgm:spPr/>
    </dgm:pt>
    <dgm:pt modelId="{81CB55FF-871C-4A1E-A6DA-185D8E869AD4}" type="pres">
      <dgm:prSet presAssocID="{CDF02232-B659-418F-B99E-E30D8685579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7BE98-9376-4C9A-B928-4394E70117FC}" type="pres">
      <dgm:prSet presAssocID="{B9A888F4-E9ED-49BC-949D-8BFF5D303F55}" presName="bullet3b" presStyleLbl="node1" presStyleIdx="1" presStyleCnt="3"/>
      <dgm:spPr/>
    </dgm:pt>
    <dgm:pt modelId="{74A2B307-B6EA-49E1-AF7F-FDEF8ACA0DC7}" type="pres">
      <dgm:prSet presAssocID="{B9A888F4-E9ED-49BC-949D-8BFF5D303F5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BC743-0614-4906-A08A-A551D2718B3F}" type="pres">
      <dgm:prSet presAssocID="{F7200EDD-5C0A-47AF-851A-0B7C607D93F9}" presName="bullet3c" presStyleLbl="node1" presStyleIdx="2" presStyleCnt="3"/>
      <dgm:spPr/>
    </dgm:pt>
    <dgm:pt modelId="{1DB7D34A-A6C1-4CF0-AECE-5F004E7E519E}" type="pres">
      <dgm:prSet presAssocID="{F7200EDD-5C0A-47AF-851A-0B7C607D93F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B8377E-F2CA-400E-94C6-F3A196F8A09F}" type="presOf" srcId="{B9A888F4-E9ED-49BC-949D-8BFF5D303F55}" destId="{74A2B307-B6EA-49E1-AF7F-FDEF8ACA0DC7}" srcOrd="0" destOrd="0" presId="urn:microsoft.com/office/officeart/2005/8/layout/arrow2"/>
    <dgm:cxn modelId="{5F4D477A-DE06-49AD-830C-533657D63574}" type="presOf" srcId="{F7200EDD-5C0A-47AF-851A-0B7C607D93F9}" destId="{1DB7D34A-A6C1-4CF0-AECE-5F004E7E519E}" srcOrd="0" destOrd="0" presId="urn:microsoft.com/office/officeart/2005/8/layout/arrow2"/>
    <dgm:cxn modelId="{2C2C8FB2-091B-42DD-B567-C980BB9B566C}" srcId="{23DC158F-2F66-414A-800E-3E7FAFB470DE}" destId="{CDF02232-B659-418F-B99E-E30D86855795}" srcOrd="0" destOrd="0" parTransId="{2E803B3D-73E7-4E8D-A734-7A8264B7EFA0}" sibTransId="{6034171F-3EC8-47C2-92B4-CF4B6394BA21}"/>
    <dgm:cxn modelId="{92828765-07B4-443F-BE60-537B4C19020F}" srcId="{23DC158F-2F66-414A-800E-3E7FAFB470DE}" destId="{B9A888F4-E9ED-49BC-949D-8BFF5D303F55}" srcOrd="1" destOrd="0" parTransId="{162C5186-A469-41FB-A1EC-D8A3754A6C69}" sibTransId="{DFBF7847-474E-4191-B986-AC5B27B1845F}"/>
    <dgm:cxn modelId="{3D9BC3E2-62B9-4CC4-AC80-8BA23065F7C2}" srcId="{23DC158F-2F66-414A-800E-3E7FAFB470DE}" destId="{F7200EDD-5C0A-47AF-851A-0B7C607D93F9}" srcOrd="2" destOrd="0" parTransId="{A1F3E40C-5E92-413A-AC01-D814A4277C3B}" sibTransId="{01013355-9D67-4BC5-8612-605D737687AA}"/>
    <dgm:cxn modelId="{5FEEA567-33F7-4450-B0EC-AEBA5E71142C}" type="presOf" srcId="{CDF02232-B659-418F-B99E-E30D86855795}" destId="{81CB55FF-871C-4A1E-A6DA-185D8E869AD4}" srcOrd="0" destOrd="0" presId="urn:microsoft.com/office/officeart/2005/8/layout/arrow2"/>
    <dgm:cxn modelId="{F09F90B8-C07C-441B-A194-CADB71E7D7F6}" type="presOf" srcId="{23DC158F-2F66-414A-800E-3E7FAFB470DE}" destId="{31EDE67B-2311-4252-87A1-E34720096BDD}" srcOrd="0" destOrd="0" presId="urn:microsoft.com/office/officeart/2005/8/layout/arrow2"/>
    <dgm:cxn modelId="{5F64A528-5411-4341-AEDB-20BD2E30ACCE}" type="presParOf" srcId="{31EDE67B-2311-4252-87A1-E34720096BDD}" destId="{764BC6D2-EEC8-4AA1-B745-D4AA4C304DC4}" srcOrd="0" destOrd="0" presId="urn:microsoft.com/office/officeart/2005/8/layout/arrow2"/>
    <dgm:cxn modelId="{4DF959C0-FE67-4E51-B2E9-E56F9A3F6AEF}" type="presParOf" srcId="{31EDE67B-2311-4252-87A1-E34720096BDD}" destId="{24AFD231-1546-4ACE-BC1A-BA418EC84606}" srcOrd="1" destOrd="0" presId="urn:microsoft.com/office/officeart/2005/8/layout/arrow2"/>
    <dgm:cxn modelId="{EADAC7DA-95C4-41F6-9ADC-ADD5A6CF4155}" type="presParOf" srcId="{24AFD231-1546-4ACE-BC1A-BA418EC84606}" destId="{93917720-9F68-4A3E-B80C-2BDAC85F63E1}" srcOrd="0" destOrd="0" presId="urn:microsoft.com/office/officeart/2005/8/layout/arrow2"/>
    <dgm:cxn modelId="{9B6606AF-0676-4442-AF45-C35570A56853}" type="presParOf" srcId="{24AFD231-1546-4ACE-BC1A-BA418EC84606}" destId="{81CB55FF-871C-4A1E-A6DA-185D8E869AD4}" srcOrd="1" destOrd="0" presId="urn:microsoft.com/office/officeart/2005/8/layout/arrow2"/>
    <dgm:cxn modelId="{EA0E5D5C-D6CD-448D-A913-9975669DB348}" type="presParOf" srcId="{24AFD231-1546-4ACE-BC1A-BA418EC84606}" destId="{6167BE98-9376-4C9A-B928-4394E70117FC}" srcOrd="2" destOrd="0" presId="urn:microsoft.com/office/officeart/2005/8/layout/arrow2"/>
    <dgm:cxn modelId="{96AE9703-A6D6-46E8-9AF4-3FD4A2911684}" type="presParOf" srcId="{24AFD231-1546-4ACE-BC1A-BA418EC84606}" destId="{74A2B307-B6EA-49E1-AF7F-FDEF8ACA0DC7}" srcOrd="3" destOrd="0" presId="urn:microsoft.com/office/officeart/2005/8/layout/arrow2"/>
    <dgm:cxn modelId="{F46F790F-FD5B-494A-A289-1D99CF6A2425}" type="presParOf" srcId="{24AFD231-1546-4ACE-BC1A-BA418EC84606}" destId="{531BC743-0614-4906-A08A-A551D2718B3F}" srcOrd="4" destOrd="0" presId="urn:microsoft.com/office/officeart/2005/8/layout/arrow2"/>
    <dgm:cxn modelId="{6243EE45-147A-46A2-8AD0-444E71E37138}" type="presParOf" srcId="{24AFD231-1546-4ACE-BC1A-BA418EC84606}" destId="{1DB7D34A-A6C1-4CF0-AECE-5F004E7E519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A0FA4-A556-4A11-B973-7D82994258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C7C87E-A928-4881-83D0-F17FB6567BC0}">
      <dgm:prSet phldrT="[Text]" custT="1"/>
      <dgm:spPr>
        <a:xfrm>
          <a:off x="506" y="55"/>
          <a:ext cx="2032718" cy="2207732"/>
        </a:xfrm>
        <a:solidFill>
          <a:srgbClr val="00B05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</a:rPr>
            <a:t>OSS - Operation Support Systems  </a:t>
          </a:r>
          <a:endParaRPr lang="en-US" sz="1500" b="1" dirty="0">
            <a:solidFill>
              <a:schemeClr val="bg1"/>
            </a:solidFill>
          </a:endParaRPr>
        </a:p>
      </dgm:t>
    </dgm:pt>
    <dgm:pt modelId="{FBF436F3-59CA-4544-8041-AEA14DE3217B}" type="parTrans" cxnId="{DEB50A9B-FEC0-4F27-B025-091725CD38B6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11696C33-FDC5-4A14-9702-ECA7C9496FF4}" type="sibTrans" cxnId="{DEB50A9B-FEC0-4F27-B025-091725CD38B6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D8CF95EA-87A5-4104-9535-F47031C33E6C}">
      <dgm:prSet phldrT="[Text]" custT="1"/>
      <dgm:spPr>
        <a:xfrm rot="5400000">
          <a:off x="4248066" y="-1994012"/>
          <a:ext cx="1766186" cy="6195868"/>
        </a:xfrm>
        <a:solidFill>
          <a:srgbClr val="29A329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Fault Management – NetCool (validated by IBM)</a:t>
          </a:r>
          <a:endParaRPr lang="en-US" sz="1500" b="0" dirty="0">
            <a:solidFill>
              <a:schemeClr val="bg1"/>
            </a:solidFill>
          </a:endParaRPr>
        </a:p>
      </dgm:t>
    </dgm:pt>
    <dgm:pt modelId="{8BD3FED3-B6D2-4DE9-9480-9B091C1E2F2E}" type="parTrans" cxnId="{14C8CD93-2624-42AC-B84F-4DEBD1ACA380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30D697E3-3A47-4CCF-A827-B52AB5F7F403}" type="sibTrans" cxnId="{14C8CD93-2624-42AC-B84F-4DEBD1ACA380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91CAD88C-C643-4F81-9BD2-8EF7CA26D539}">
      <dgm:prSet phldrT="[Text]" custT="1"/>
      <dgm:spPr>
        <a:xfrm>
          <a:off x="506" y="2318174"/>
          <a:ext cx="2032718" cy="2207732"/>
        </a:xfrm>
        <a:solidFill>
          <a:srgbClr val="3333FF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</a:rPr>
            <a:t>3rd  Party EMS/NMS application</a:t>
          </a:r>
        </a:p>
      </dgm:t>
    </dgm:pt>
    <dgm:pt modelId="{EF21F8E0-2343-4072-8DEC-0CF205017B10}" type="parTrans" cxnId="{DC801B0B-EE9E-4196-ABC1-6A8935BDFF1E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F2A37F8E-B75A-4401-8132-9ABF787901AB}" type="sibTrans" cxnId="{DC801B0B-EE9E-4196-ABC1-6A8935BDFF1E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537FD089-2645-45B6-A9D9-9A2A2AA394DE}">
      <dgm:prSet phldrT="[Text]" custT="1"/>
      <dgm:spPr>
        <a:xfrm rot="5400000">
          <a:off x="4248066" y="324107"/>
          <a:ext cx="1766186" cy="6195868"/>
        </a:xfrm>
        <a:solidFill>
          <a:srgbClr val="008BBC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Cisco-ANA</a:t>
          </a:r>
          <a:endParaRPr lang="en-US" sz="1500" b="0" dirty="0">
            <a:solidFill>
              <a:schemeClr val="bg1"/>
            </a:solidFill>
          </a:endParaRPr>
        </a:p>
      </dgm:t>
    </dgm:pt>
    <dgm:pt modelId="{03CA7715-1899-4678-80E7-512127D94508}" type="parTrans" cxnId="{B74062CA-8D5B-426B-B838-FD38A2AB1D8E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D52FB3DE-3AEA-4AA8-AF0D-096AA8703514}" type="sibTrans" cxnId="{B74062CA-8D5B-426B-B838-FD38A2AB1D8E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BA903CB9-C196-44D8-9E32-DBE9E86C1C1D}">
      <dgm:prSet phldrT="[Text]" custT="1"/>
      <dgm:spPr>
        <a:xfrm rot="5400000">
          <a:off x="4248066" y="-1994012"/>
          <a:ext cx="1766186" cy="6195868"/>
        </a:xfrm>
        <a:solidFill>
          <a:srgbClr val="29A329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Carrier’s in-house</a:t>
          </a:r>
          <a:endParaRPr lang="en-US" sz="1500" b="0" dirty="0">
            <a:solidFill>
              <a:schemeClr val="bg1"/>
            </a:solidFill>
          </a:endParaRPr>
        </a:p>
      </dgm:t>
    </dgm:pt>
    <dgm:pt modelId="{5F1AB8BC-2DFE-4A98-89B7-D724F63A92F2}" type="parTrans" cxnId="{D275C246-6D3F-4F4A-8E96-F80087A31BE5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B9A3E84E-45FD-4BE3-85C8-674E1621CE96}" type="sibTrans" cxnId="{D275C246-6D3F-4F4A-8E96-F80087A31BE5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774DA0A4-CAF9-4FB0-9649-95974175471A}">
      <dgm:prSet phldrT="[Text]" custT="1"/>
      <dgm:spPr>
        <a:xfrm rot="5400000">
          <a:off x="4248066" y="324107"/>
          <a:ext cx="1766186" cy="6195868"/>
        </a:xfrm>
        <a:solidFill>
          <a:srgbClr val="008BBC">
            <a:alpha val="89804"/>
          </a:srgbClr>
        </a:solidFill>
        <a:ln>
          <a:noFill/>
        </a:ln>
      </dgm:spPr>
      <dgm:t>
        <a:bodyPr rIns="360000"/>
        <a:lstStyle/>
        <a:p>
          <a:pPr marL="457200" indent="-279400"/>
          <a:r>
            <a:rPr lang="en-US" sz="1500" b="0" dirty="0" smtClean="0">
              <a:solidFill>
                <a:schemeClr val="bg1"/>
              </a:solidFill>
            </a:rPr>
            <a:t>GNE certification program For CLI based devices </a:t>
          </a:r>
          <a:br>
            <a:rPr lang="en-US" sz="1500" b="0" dirty="0" smtClean="0">
              <a:solidFill>
                <a:schemeClr val="bg1"/>
              </a:solidFill>
            </a:rPr>
          </a:br>
          <a:endParaRPr lang="en-US" sz="1500" b="0" dirty="0">
            <a:solidFill>
              <a:schemeClr val="bg1"/>
            </a:solidFill>
          </a:endParaRPr>
        </a:p>
      </dgm:t>
    </dgm:pt>
    <dgm:pt modelId="{E837C057-967B-48D9-A2B3-5E05A2E73974}" type="sibTrans" cxnId="{EDCE59C1-2EA3-424C-A245-6B5FD76682C7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B67FB24A-8A42-4374-859E-2CD1E6A9EB99}" type="parTrans" cxnId="{EDCE59C1-2EA3-424C-A245-6B5FD76682C7}">
      <dgm:prSet/>
      <dgm:spPr/>
      <dgm:t>
        <a:bodyPr/>
        <a:lstStyle/>
        <a:p>
          <a:endParaRPr lang="en-US" sz="1500" b="0">
            <a:solidFill>
              <a:schemeClr val="bg1"/>
            </a:solidFill>
          </a:endParaRPr>
        </a:p>
      </dgm:t>
    </dgm:pt>
    <dgm:pt modelId="{1250D270-A430-4CB1-929F-8B8FA69F12B5}">
      <dgm:prSet phldrT="[Text]" custT="1"/>
      <dgm:spPr>
        <a:xfrm>
          <a:off x="506" y="55"/>
          <a:ext cx="2032718" cy="2207732"/>
        </a:xfrm>
        <a:solidFill>
          <a:srgbClr val="C0000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</a:rPr>
            <a:t>Northbound interface (NBI)</a:t>
          </a:r>
          <a:endParaRPr lang="en-US" sz="1500" b="1" dirty="0">
            <a:solidFill>
              <a:schemeClr val="bg1"/>
            </a:solidFill>
          </a:endParaRPr>
        </a:p>
      </dgm:t>
    </dgm:pt>
    <dgm:pt modelId="{8E7E9D2C-4072-43DF-9D78-D9807164B117}" type="parTrans" cxnId="{3679D7B8-B86F-41B8-BB74-D6F84DC76FBA}">
      <dgm:prSet/>
      <dgm:spPr/>
      <dgm:t>
        <a:bodyPr/>
        <a:lstStyle/>
        <a:p>
          <a:endParaRPr lang="en-US"/>
        </a:p>
      </dgm:t>
    </dgm:pt>
    <dgm:pt modelId="{409E410D-4E9A-486F-A37B-BCD5CFA2F60B}" type="sibTrans" cxnId="{3679D7B8-B86F-41B8-BB74-D6F84DC76FBA}">
      <dgm:prSet/>
      <dgm:spPr/>
      <dgm:t>
        <a:bodyPr/>
        <a:lstStyle/>
        <a:p>
          <a:endParaRPr lang="en-US"/>
        </a:p>
      </dgm:t>
    </dgm:pt>
    <dgm:pt modelId="{7EAFDA9D-988E-40F3-94D0-2B758F5DD187}">
      <dgm:prSet phldrT="[Text]" custT="1"/>
      <dgm:spPr>
        <a:xfrm>
          <a:off x="506" y="55"/>
          <a:ext cx="2032718" cy="2207732"/>
        </a:xfrm>
        <a:solidFill>
          <a:srgbClr val="D20000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CORBA northbound</a:t>
          </a:r>
          <a:endParaRPr lang="en-US" sz="1500" b="0" dirty="0">
            <a:solidFill>
              <a:schemeClr val="bg1"/>
            </a:solidFill>
          </a:endParaRPr>
        </a:p>
      </dgm:t>
    </dgm:pt>
    <dgm:pt modelId="{5F30357D-75A8-4C57-80F9-403EC40DC545}" type="parTrans" cxnId="{4D9BA2D1-D007-421C-AC69-99BC377DC3E5}">
      <dgm:prSet/>
      <dgm:spPr/>
      <dgm:t>
        <a:bodyPr/>
        <a:lstStyle/>
        <a:p>
          <a:endParaRPr lang="en-US"/>
        </a:p>
      </dgm:t>
    </dgm:pt>
    <dgm:pt modelId="{3F427E5F-A90E-4008-895B-E2E4DBA7329C}" type="sibTrans" cxnId="{4D9BA2D1-D007-421C-AC69-99BC377DC3E5}">
      <dgm:prSet/>
      <dgm:spPr/>
      <dgm:t>
        <a:bodyPr/>
        <a:lstStyle/>
        <a:p>
          <a:endParaRPr lang="en-US"/>
        </a:p>
      </dgm:t>
    </dgm:pt>
    <dgm:pt modelId="{980BCE5E-2655-4129-BAB1-325972A14C87}">
      <dgm:prSet phldrT="[Text]" custT="1"/>
      <dgm:spPr>
        <a:xfrm>
          <a:off x="506" y="55"/>
          <a:ext cx="2032718" cy="2207732"/>
        </a:xfrm>
        <a:solidFill>
          <a:srgbClr val="D20000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SNMP Fault Management northbound</a:t>
          </a:r>
          <a:endParaRPr lang="en-US" sz="1500" b="0" dirty="0">
            <a:solidFill>
              <a:schemeClr val="bg1"/>
            </a:solidFill>
          </a:endParaRPr>
        </a:p>
      </dgm:t>
    </dgm:pt>
    <dgm:pt modelId="{84682C95-541D-4537-9B6A-512D845EA5B1}" type="parTrans" cxnId="{777EE9FC-7413-4B1B-B2EA-C8C2B310876D}">
      <dgm:prSet/>
      <dgm:spPr/>
      <dgm:t>
        <a:bodyPr/>
        <a:lstStyle/>
        <a:p>
          <a:endParaRPr lang="en-US"/>
        </a:p>
      </dgm:t>
    </dgm:pt>
    <dgm:pt modelId="{BB6AF7D6-093D-4632-9597-F62EC3877B28}" type="sibTrans" cxnId="{777EE9FC-7413-4B1B-B2EA-C8C2B310876D}">
      <dgm:prSet/>
      <dgm:spPr/>
      <dgm:t>
        <a:bodyPr/>
        <a:lstStyle/>
        <a:p>
          <a:endParaRPr lang="en-US"/>
        </a:p>
      </dgm:t>
    </dgm:pt>
    <dgm:pt modelId="{049D6867-813A-4634-9477-908F14136521}">
      <dgm:prSet phldrT="[Text]" custT="1"/>
      <dgm:spPr>
        <a:xfrm>
          <a:off x="506" y="55"/>
          <a:ext cx="2032718" cy="2207732"/>
        </a:xfrm>
        <a:solidFill>
          <a:srgbClr val="D20000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CSV PM files</a:t>
          </a:r>
          <a:endParaRPr lang="en-US" sz="1500" b="0" dirty="0">
            <a:solidFill>
              <a:schemeClr val="bg1"/>
            </a:solidFill>
          </a:endParaRPr>
        </a:p>
      </dgm:t>
    </dgm:pt>
    <dgm:pt modelId="{423044BF-B999-4E69-A1DA-B1D3CB86E9F0}" type="parTrans" cxnId="{639BA368-6438-406B-8458-7F5360B6278D}">
      <dgm:prSet/>
      <dgm:spPr/>
      <dgm:t>
        <a:bodyPr/>
        <a:lstStyle/>
        <a:p>
          <a:endParaRPr lang="en-US"/>
        </a:p>
      </dgm:t>
    </dgm:pt>
    <dgm:pt modelId="{DCE3F657-5000-475A-9B61-89BCE9A43AC5}" type="sibTrans" cxnId="{639BA368-6438-406B-8458-7F5360B6278D}">
      <dgm:prSet/>
      <dgm:spPr/>
      <dgm:t>
        <a:bodyPr/>
        <a:lstStyle/>
        <a:p>
          <a:endParaRPr lang="en-US"/>
        </a:p>
      </dgm:t>
    </dgm:pt>
    <dgm:pt modelId="{B35887A6-72B3-4381-B8F9-5E35C45EDDF2}">
      <dgm:prSet phldrT="[Text]" custT="1"/>
      <dgm:spPr>
        <a:xfrm>
          <a:off x="506" y="55"/>
          <a:ext cx="2032718" cy="2207732"/>
        </a:xfrm>
        <a:solidFill>
          <a:srgbClr val="D20000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OSS heartbeat</a:t>
          </a:r>
          <a:endParaRPr lang="en-US" sz="1500" b="0" dirty="0">
            <a:solidFill>
              <a:schemeClr val="bg1"/>
            </a:solidFill>
          </a:endParaRPr>
        </a:p>
      </dgm:t>
    </dgm:pt>
    <dgm:pt modelId="{9DF2A8F7-2CEC-473D-88F3-3E0CA6879981}" type="parTrans" cxnId="{D17A9379-8342-4C8E-A766-8ACF1D53DDB3}">
      <dgm:prSet/>
      <dgm:spPr/>
      <dgm:t>
        <a:bodyPr/>
        <a:lstStyle/>
        <a:p>
          <a:endParaRPr lang="en-US"/>
        </a:p>
      </dgm:t>
    </dgm:pt>
    <dgm:pt modelId="{1CC86F2D-A803-4BF4-9C2F-53E88F0371C3}" type="sibTrans" cxnId="{D17A9379-8342-4C8E-A766-8ACF1D53DDB3}">
      <dgm:prSet/>
      <dgm:spPr/>
      <dgm:t>
        <a:bodyPr/>
        <a:lstStyle/>
        <a:p>
          <a:endParaRPr lang="en-US"/>
        </a:p>
      </dgm:t>
    </dgm:pt>
    <dgm:pt modelId="{AD6DA18C-6AAE-42BF-AB74-CCF2AA61AE26}">
      <dgm:prSet phldrT="[Text]" custT="1"/>
      <dgm:spPr>
        <a:xfrm rot="5400000">
          <a:off x="4248066" y="324107"/>
          <a:ext cx="1766186" cy="6195868"/>
        </a:xfrm>
        <a:solidFill>
          <a:srgbClr val="008BBC">
            <a:alpha val="89804"/>
          </a:srgbClr>
        </a:solidFill>
        <a:ln>
          <a:noFill/>
        </a:ln>
      </dgm:spPr>
      <dgm:t>
        <a:bodyPr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ALU 5620SAM</a:t>
          </a:r>
          <a:endParaRPr lang="en-US" sz="1500" b="0" dirty="0">
            <a:solidFill>
              <a:schemeClr val="bg1"/>
            </a:solidFill>
          </a:endParaRPr>
        </a:p>
      </dgm:t>
    </dgm:pt>
    <dgm:pt modelId="{9BB05BC7-4498-4851-BD20-F82751AD8E04}" type="parTrans" cxnId="{05F41C56-63CD-470D-813D-017A2A608202}">
      <dgm:prSet/>
      <dgm:spPr/>
      <dgm:t>
        <a:bodyPr/>
        <a:lstStyle/>
        <a:p>
          <a:endParaRPr lang="en-US"/>
        </a:p>
      </dgm:t>
    </dgm:pt>
    <dgm:pt modelId="{0ADE6EE1-C811-4865-8F46-C3F9CDFB8CD7}" type="sibTrans" cxnId="{05F41C56-63CD-470D-813D-017A2A608202}">
      <dgm:prSet/>
      <dgm:spPr/>
      <dgm:t>
        <a:bodyPr/>
        <a:lstStyle/>
        <a:p>
          <a:endParaRPr lang="en-US"/>
        </a:p>
      </dgm:t>
    </dgm:pt>
    <dgm:pt modelId="{AA266C54-87ED-4161-AD2A-17595C8A201B}">
      <dgm:prSet phldrT="[Text]" custT="1"/>
      <dgm:spPr>
        <a:xfrm rot="5400000">
          <a:off x="4248066" y="-1994012"/>
          <a:ext cx="1766186" cy="6195868"/>
        </a:xfrm>
        <a:solidFill>
          <a:srgbClr val="29A329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endParaRPr lang="en-US" sz="1500" b="0" dirty="0">
            <a:solidFill>
              <a:schemeClr val="bg1"/>
            </a:solidFill>
          </a:endParaRPr>
        </a:p>
      </dgm:t>
    </dgm:pt>
    <dgm:pt modelId="{35602DF7-B583-4D32-B7FD-7E049F635E53}" type="parTrans" cxnId="{A232AE3D-CCB4-419E-B5E3-A051137EDEB8}">
      <dgm:prSet/>
      <dgm:spPr/>
      <dgm:t>
        <a:bodyPr/>
        <a:lstStyle/>
        <a:p>
          <a:endParaRPr lang="en-US"/>
        </a:p>
      </dgm:t>
    </dgm:pt>
    <dgm:pt modelId="{2EFB6886-6732-4E5C-AC6B-41A55D93AF35}" type="sibTrans" cxnId="{A232AE3D-CCB4-419E-B5E3-A051137EDEB8}">
      <dgm:prSet/>
      <dgm:spPr/>
      <dgm:t>
        <a:bodyPr/>
        <a:lstStyle/>
        <a:p>
          <a:endParaRPr lang="en-US"/>
        </a:p>
      </dgm:t>
    </dgm:pt>
    <dgm:pt modelId="{8270BDDB-7770-4B02-AAC0-138342B02574}">
      <dgm:prSet phldrT="[Text]" custT="1"/>
      <dgm:spPr>
        <a:xfrm rot="5400000">
          <a:off x="4248066" y="-1994012"/>
          <a:ext cx="1766186" cy="6195868"/>
        </a:xfrm>
        <a:solidFill>
          <a:srgbClr val="29A329">
            <a:alpha val="89804"/>
          </a:srgbClr>
        </a:solidFill>
        <a:ln>
          <a:noFill/>
        </a:ln>
      </dgm:spPr>
      <dgm:t>
        <a:bodyPr rIns="360000"/>
        <a:lstStyle/>
        <a:p>
          <a:pPr marL="174625" indent="-174625"/>
          <a:r>
            <a:rPr lang="en-US" sz="1500" b="0" dirty="0" smtClean="0">
              <a:solidFill>
                <a:schemeClr val="bg1"/>
              </a:solidFill>
            </a:rPr>
            <a:t>Cramer – in process  </a:t>
          </a:r>
          <a:endParaRPr lang="en-US" sz="1500" b="0" dirty="0">
            <a:solidFill>
              <a:schemeClr val="bg1"/>
            </a:solidFill>
          </a:endParaRPr>
        </a:p>
      </dgm:t>
    </dgm:pt>
    <dgm:pt modelId="{D20959DA-F756-454A-A848-5A8E8B0449D8}" type="parTrans" cxnId="{ABF0322C-75E2-4341-B175-02DBF8AFA594}">
      <dgm:prSet/>
      <dgm:spPr/>
      <dgm:t>
        <a:bodyPr/>
        <a:lstStyle/>
        <a:p>
          <a:endParaRPr lang="en-US"/>
        </a:p>
      </dgm:t>
    </dgm:pt>
    <dgm:pt modelId="{FA0C5D18-DE2B-491B-8AC3-B0B9FE0A1569}" type="sibTrans" cxnId="{ABF0322C-75E2-4341-B175-02DBF8AFA594}">
      <dgm:prSet/>
      <dgm:spPr/>
      <dgm:t>
        <a:bodyPr/>
        <a:lstStyle/>
        <a:p>
          <a:endParaRPr lang="en-US"/>
        </a:p>
      </dgm:t>
    </dgm:pt>
    <dgm:pt modelId="{FE28486B-E76A-434B-AF77-435FE34CFBD5}" type="pres">
      <dgm:prSet presAssocID="{598A0FA4-A556-4A11-B973-7D82994258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D5CA50-AFD9-400E-9564-41408906E79E}" type="pres">
      <dgm:prSet presAssocID="{42C7C87E-A928-4881-83D0-F17FB6567BC0}" presName="parentLin" presStyleCnt="0"/>
      <dgm:spPr/>
      <dgm:t>
        <a:bodyPr/>
        <a:lstStyle/>
        <a:p>
          <a:endParaRPr lang="en-US"/>
        </a:p>
      </dgm:t>
    </dgm:pt>
    <dgm:pt modelId="{7CA26FAC-2D42-4093-BD05-46004E00D738}" type="pres">
      <dgm:prSet presAssocID="{42C7C87E-A928-4881-83D0-F17FB6567BC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BBEC31-B74B-4A47-826F-3535B05FF080}" type="pres">
      <dgm:prSet presAssocID="{42C7C87E-A928-4881-83D0-F17FB6567BC0}" presName="parentText" presStyleLbl="node1" presStyleIdx="0" presStyleCnt="3" custScaleX="874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1C899-5CE9-43FB-A95C-D77C4EE8D25B}" type="pres">
      <dgm:prSet presAssocID="{42C7C87E-A928-4881-83D0-F17FB6567BC0}" presName="negativeSpace" presStyleCnt="0"/>
      <dgm:spPr/>
      <dgm:t>
        <a:bodyPr/>
        <a:lstStyle/>
        <a:p>
          <a:endParaRPr lang="en-US"/>
        </a:p>
      </dgm:t>
    </dgm:pt>
    <dgm:pt modelId="{6666B16E-CD81-40BD-900B-2145C09BA679}" type="pres">
      <dgm:prSet presAssocID="{42C7C87E-A928-4881-83D0-F17FB6567BC0}" presName="childText" presStyleLbl="conFgAcc1" presStyleIdx="0" presStyleCnt="3" custScaleX="99021" custLinFactNeighborX="-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93EE9-4024-4F90-BF8F-D6950D1E6C61}" type="pres">
      <dgm:prSet presAssocID="{11696C33-FDC5-4A14-9702-ECA7C9496FF4}" presName="spaceBetweenRectangles" presStyleCnt="0"/>
      <dgm:spPr/>
      <dgm:t>
        <a:bodyPr/>
        <a:lstStyle/>
        <a:p>
          <a:endParaRPr lang="en-US"/>
        </a:p>
      </dgm:t>
    </dgm:pt>
    <dgm:pt modelId="{18AF9D11-5E09-4F3C-B329-18426C5C19BF}" type="pres">
      <dgm:prSet presAssocID="{91CAD88C-C643-4F81-9BD2-8EF7CA26D539}" presName="parentLin" presStyleCnt="0"/>
      <dgm:spPr/>
      <dgm:t>
        <a:bodyPr/>
        <a:lstStyle/>
        <a:p>
          <a:endParaRPr lang="en-US"/>
        </a:p>
      </dgm:t>
    </dgm:pt>
    <dgm:pt modelId="{5A3AFD1F-F942-4FF8-8C0B-586863402086}" type="pres">
      <dgm:prSet presAssocID="{91CAD88C-C643-4F81-9BD2-8EF7CA26D53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71156C0-61DC-4CAE-B1C7-8A7251272D86}" type="pres">
      <dgm:prSet presAssocID="{91CAD88C-C643-4F81-9BD2-8EF7CA26D539}" presName="parentText" presStyleLbl="node1" presStyleIdx="1" presStyleCnt="3" custScaleX="874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2FBE1-BCE0-48D3-9971-0A19DD375759}" type="pres">
      <dgm:prSet presAssocID="{91CAD88C-C643-4F81-9BD2-8EF7CA26D539}" presName="negativeSpace" presStyleCnt="0"/>
      <dgm:spPr/>
      <dgm:t>
        <a:bodyPr/>
        <a:lstStyle/>
        <a:p>
          <a:endParaRPr lang="en-US"/>
        </a:p>
      </dgm:t>
    </dgm:pt>
    <dgm:pt modelId="{5B366FA3-6F19-42A6-A04D-CD08926E1C24}" type="pres">
      <dgm:prSet presAssocID="{91CAD88C-C643-4F81-9BD2-8EF7CA26D539}" presName="childText" presStyleLbl="conFgAcc1" presStyleIdx="1" presStyleCnt="3" custScaleX="99021" custLinFactNeighborX="-2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47250-B0E0-4EB3-B8E5-645BC8B95C85}" type="pres">
      <dgm:prSet presAssocID="{F2A37F8E-B75A-4401-8132-9ABF787901AB}" presName="spaceBetweenRectangles" presStyleCnt="0"/>
      <dgm:spPr/>
    </dgm:pt>
    <dgm:pt modelId="{445C5219-DC2C-429A-8E16-2CDEA6B65C34}" type="pres">
      <dgm:prSet presAssocID="{1250D270-A430-4CB1-929F-8B8FA69F12B5}" presName="parentLin" presStyleCnt="0"/>
      <dgm:spPr/>
    </dgm:pt>
    <dgm:pt modelId="{576B04B2-19DE-4554-B388-2CB85D100DF1}" type="pres">
      <dgm:prSet presAssocID="{1250D270-A430-4CB1-929F-8B8FA69F12B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4B7F51E-642E-422E-AE46-34FB757870C9}" type="pres">
      <dgm:prSet presAssocID="{1250D270-A430-4CB1-929F-8B8FA69F12B5}" presName="parentText" presStyleLbl="node1" presStyleIdx="2" presStyleCnt="3" custScaleX="874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F94EF-BED4-4BD4-A3FD-924DA39F3A16}" type="pres">
      <dgm:prSet presAssocID="{1250D270-A430-4CB1-929F-8B8FA69F12B5}" presName="negativeSpace" presStyleCnt="0"/>
      <dgm:spPr/>
    </dgm:pt>
    <dgm:pt modelId="{0DF94A2A-BE5D-44B2-89EB-5CFECC54299D}" type="pres">
      <dgm:prSet presAssocID="{1250D270-A430-4CB1-929F-8B8FA69F12B5}" presName="childText" presStyleLbl="conFgAcc1" presStyleIdx="2" presStyleCnt="3" custScaleX="99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07A50D-2017-418B-89E8-C2849F7E26DA}" type="presOf" srcId="{91CAD88C-C643-4F81-9BD2-8EF7CA26D539}" destId="{B71156C0-61DC-4CAE-B1C7-8A7251272D86}" srcOrd="1" destOrd="0" presId="urn:microsoft.com/office/officeart/2005/8/layout/list1"/>
    <dgm:cxn modelId="{BE24A464-C628-44EF-B3A1-C292D908B963}" type="presOf" srcId="{537FD089-2645-45B6-A9D9-9A2A2AA394DE}" destId="{5B366FA3-6F19-42A6-A04D-CD08926E1C24}" srcOrd="0" destOrd="0" presId="urn:microsoft.com/office/officeart/2005/8/layout/list1"/>
    <dgm:cxn modelId="{777EE9FC-7413-4B1B-B2EA-C8C2B310876D}" srcId="{1250D270-A430-4CB1-929F-8B8FA69F12B5}" destId="{980BCE5E-2655-4129-BAB1-325972A14C87}" srcOrd="1" destOrd="0" parTransId="{84682C95-541D-4537-9B6A-512D845EA5B1}" sibTransId="{BB6AF7D6-093D-4632-9597-F62EC3877B28}"/>
    <dgm:cxn modelId="{A232AE3D-CCB4-419E-B5E3-A051137EDEB8}" srcId="{42C7C87E-A928-4881-83D0-F17FB6567BC0}" destId="{AA266C54-87ED-4161-AD2A-17595C8A201B}" srcOrd="3" destOrd="0" parTransId="{35602DF7-B583-4D32-B7FD-7E049F635E53}" sibTransId="{2EFB6886-6732-4E5C-AC6B-41A55D93AF35}"/>
    <dgm:cxn modelId="{B74062CA-8D5B-426B-B838-FD38A2AB1D8E}" srcId="{91CAD88C-C643-4F81-9BD2-8EF7CA26D539}" destId="{537FD089-2645-45B6-A9D9-9A2A2AA394DE}" srcOrd="0" destOrd="0" parTransId="{03CA7715-1899-4678-80E7-512127D94508}" sibTransId="{D52FB3DE-3AEA-4AA8-AF0D-096AA8703514}"/>
    <dgm:cxn modelId="{05F41C56-63CD-470D-813D-017A2A608202}" srcId="{91CAD88C-C643-4F81-9BD2-8EF7CA26D539}" destId="{AD6DA18C-6AAE-42BF-AB74-CCF2AA61AE26}" srcOrd="1" destOrd="0" parTransId="{9BB05BC7-4498-4851-BD20-F82751AD8E04}" sibTransId="{0ADE6EE1-C811-4865-8F46-C3F9CDFB8CD7}"/>
    <dgm:cxn modelId="{1C8D13F6-17EE-43FF-8297-A1F4FD8058BB}" type="presOf" srcId="{B35887A6-72B3-4381-B8F9-5E35C45EDDF2}" destId="{0DF94A2A-BE5D-44B2-89EB-5CFECC54299D}" srcOrd="0" destOrd="3" presId="urn:microsoft.com/office/officeart/2005/8/layout/list1"/>
    <dgm:cxn modelId="{746804AB-370F-43A8-87FF-4F2ABF5C10DC}" type="presOf" srcId="{598A0FA4-A556-4A11-B973-7D8299425872}" destId="{FE28486B-E76A-434B-AF77-435FE34CFBD5}" srcOrd="0" destOrd="0" presId="urn:microsoft.com/office/officeart/2005/8/layout/list1"/>
    <dgm:cxn modelId="{FF81546D-C3AA-4315-9215-563036E007A4}" type="presOf" srcId="{1250D270-A430-4CB1-929F-8B8FA69F12B5}" destId="{E4B7F51E-642E-422E-AE46-34FB757870C9}" srcOrd="1" destOrd="0" presId="urn:microsoft.com/office/officeart/2005/8/layout/list1"/>
    <dgm:cxn modelId="{572EF265-C000-4ADF-9A26-46BB8298F236}" type="presOf" srcId="{91CAD88C-C643-4F81-9BD2-8EF7CA26D539}" destId="{5A3AFD1F-F942-4FF8-8C0B-586863402086}" srcOrd="0" destOrd="0" presId="urn:microsoft.com/office/officeart/2005/8/layout/list1"/>
    <dgm:cxn modelId="{B77DBD7F-4A9F-41B1-8FD0-C0AFBB63A291}" type="presOf" srcId="{D8CF95EA-87A5-4104-9535-F47031C33E6C}" destId="{6666B16E-CD81-40BD-900B-2145C09BA679}" srcOrd="0" destOrd="0" presId="urn:microsoft.com/office/officeart/2005/8/layout/list1"/>
    <dgm:cxn modelId="{ABF0322C-75E2-4341-B175-02DBF8AFA594}" srcId="{42C7C87E-A928-4881-83D0-F17FB6567BC0}" destId="{8270BDDB-7770-4B02-AAC0-138342B02574}" srcOrd="2" destOrd="0" parTransId="{D20959DA-F756-454A-A848-5A8E8B0449D8}" sibTransId="{FA0C5D18-DE2B-491B-8AC3-B0B9FE0A1569}"/>
    <dgm:cxn modelId="{C172D1F3-1214-455C-BE8C-917A3FFCFCE0}" type="presOf" srcId="{7EAFDA9D-988E-40F3-94D0-2B758F5DD187}" destId="{0DF94A2A-BE5D-44B2-89EB-5CFECC54299D}" srcOrd="0" destOrd="0" presId="urn:microsoft.com/office/officeart/2005/8/layout/list1"/>
    <dgm:cxn modelId="{3679D7B8-B86F-41B8-BB74-D6F84DC76FBA}" srcId="{598A0FA4-A556-4A11-B973-7D8299425872}" destId="{1250D270-A430-4CB1-929F-8B8FA69F12B5}" srcOrd="2" destOrd="0" parTransId="{8E7E9D2C-4072-43DF-9D78-D9807164B117}" sibTransId="{409E410D-4E9A-486F-A37B-BCD5CFA2F60B}"/>
    <dgm:cxn modelId="{43BAF08D-0B4D-434C-BB43-EEEC6F99CBA9}" type="presOf" srcId="{049D6867-813A-4634-9477-908F14136521}" destId="{0DF94A2A-BE5D-44B2-89EB-5CFECC54299D}" srcOrd="0" destOrd="2" presId="urn:microsoft.com/office/officeart/2005/8/layout/list1"/>
    <dgm:cxn modelId="{65C94895-7F57-4596-828E-BBABEB2B62E7}" type="presOf" srcId="{AA266C54-87ED-4161-AD2A-17595C8A201B}" destId="{6666B16E-CD81-40BD-900B-2145C09BA679}" srcOrd="0" destOrd="3" presId="urn:microsoft.com/office/officeart/2005/8/layout/list1"/>
    <dgm:cxn modelId="{639BA368-6438-406B-8458-7F5360B6278D}" srcId="{1250D270-A430-4CB1-929F-8B8FA69F12B5}" destId="{049D6867-813A-4634-9477-908F14136521}" srcOrd="2" destOrd="0" parTransId="{423044BF-B999-4E69-A1DA-B1D3CB86E9F0}" sibTransId="{DCE3F657-5000-475A-9B61-89BCE9A43AC5}"/>
    <dgm:cxn modelId="{EDCE59C1-2EA3-424C-A245-6B5FD76682C7}" srcId="{AD6DA18C-6AAE-42BF-AB74-CCF2AA61AE26}" destId="{774DA0A4-CAF9-4FB0-9649-95974175471A}" srcOrd="0" destOrd="0" parTransId="{B67FB24A-8A42-4374-859E-2CD1E6A9EB99}" sibTransId="{E837C057-967B-48D9-A2B3-5E05A2E73974}"/>
    <dgm:cxn modelId="{DC801B0B-EE9E-4196-ABC1-6A8935BDFF1E}" srcId="{598A0FA4-A556-4A11-B973-7D8299425872}" destId="{91CAD88C-C643-4F81-9BD2-8EF7CA26D539}" srcOrd="1" destOrd="0" parTransId="{EF21F8E0-2343-4072-8DEC-0CF205017B10}" sibTransId="{F2A37F8E-B75A-4401-8132-9ABF787901AB}"/>
    <dgm:cxn modelId="{38AE6A32-C0B3-4337-AD0F-9031727ADD4A}" type="presOf" srcId="{980BCE5E-2655-4129-BAB1-325972A14C87}" destId="{0DF94A2A-BE5D-44B2-89EB-5CFECC54299D}" srcOrd="0" destOrd="1" presId="urn:microsoft.com/office/officeart/2005/8/layout/list1"/>
    <dgm:cxn modelId="{8C2918CF-42C8-4B81-9495-B5F45E4BEDA2}" type="presOf" srcId="{BA903CB9-C196-44D8-9E32-DBE9E86C1C1D}" destId="{6666B16E-CD81-40BD-900B-2145C09BA679}" srcOrd="0" destOrd="1" presId="urn:microsoft.com/office/officeart/2005/8/layout/list1"/>
    <dgm:cxn modelId="{828F2684-C6B0-4045-AF38-86F3D919A4CE}" type="presOf" srcId="{42C7C87E-A928-4881-83D0-F17FB6567BC0}" destId="{58BBEC31-B74B-4A47-826F-3535B05FF080}" srcOrd="1" destOrd="0" presId="urn:microsoft.com/office/officeart/2005/8/layout/list1"/>
    <dgm:cxn modelId="{8704FA6A-743F-4866-984E-66EEAB3ED018}" type="presOf" srcId="{8270BDDB-7770-4B02-AAC0-138342B02574}" destId="{6666B16E-CD81-40BD-900B-2145C09BA679}" srcOrd="0" destOrd="2" presId="urn:microsoft.com/office/officeart/2005/8/layout/list1"/>
    <dgm:cxn modelId="{D275C246-6D3F-4F4A-8E96-F80087A31BE5}" srcId="{42C7C87E-A928-4881-83D0-F17FB6567BC0}" destId="{BA903CB9-C196-44D8-9E32-DBE9E86C1C1D}" srcOrd="1" destOrd="0" parTransId="{5F1AB8BC-2DFE-4A98-89B7-D724F63A92F2}" sibTransId="{B9A3E84E-45FD-4BE3-85C8-674E1621CE96}"/>
    <dgm:cxn modelId="{14C8CD93-2624-42AC-B84F-4DEBD1ACA380}" srcId="{42C7C87E-A928-4881-83D0-F17FB6567BC0}" destId="{D8CF95EA-87A5-4104-9535-F47031C33E6C}" srcOrd="0" destOrd="0" parTransId="{8BD3FED3-B6D2-4DE9-9480-9B091C1E2F2E}" sibTransId="{30D697E3-3A47-4CCF-A827-B52AB5F7F403}"/>
    <dgm:cxn modelId="{8209C098-F180-4C88-80A2-12AF23620366}" type="presOf" srcId="{42C7C87E-A928-4881-83D0-F17FB6567BC0}" destId="{7CA26FAC-2D42-4093-BD05-46004E00D738}" srcOrd="0" destOrd="0" presId="urn:microsoft.com/office/officeart/2005/8/layout/list1"/>
    <dgm:cxn modelId="{DEB50A9B-FEC0-4F27-B025-091725CD38B6}" srcId="{598A0FA4-A556-4A11-B973-7D8299425872}" destId="{42C7C87E-A928-4881-83D0-F17FB6567BC0}" srcOrd="0" destOrd="0" parTransId="{FBF436F3-59CA-4544-8041-AEA14DE3217B}" sibTransId="{11696C33-FDC5-4A14-9702-ECA7C9496FF4}"/>
    <dgm:cxn modelId="{77675580-1A16-4555-ACC9-D7C12E5A7D0F}" type="presOf" srcId="{AD6DA18C-6AAE-42BF-AB74-CCF2AA61AE26}" destId="{5B366FA3-6F19-42A6-A04D-CD08926E1C24}" srcOrd="0" destOrd="1" presId="urn:microsoft.com/office/officeart/2005/8/layout/list1"/>
    <dgm:cxn modelId="{A8E0E9D7-AE9B-49F6-BB06-ED5A04EBB797}" type="presOf" srcId="{1250D270-A430-4CB1-929F-8B8FA69F12B5}" destId="{576B04B2-19DE-4554-B388-2CB85D100DF1}" srcOrd="0" destOrd="0" presId="urn:microsoft.com/office/officeart/2005/8/layout/list1"/>
    <dgm:cxn modelId="{CE85EC04-8957-4C22-A076-C29CE0CF9396}" type="presOf" srcId="{774DA0A4-CAF9-4FB0-9649-95974175471A}" destId="{5B366FA3-6F19-42A6-A04D-CD08926E1C24}" srcOrd="0" destOrd="2" presId="urn:microsoft.com/office/officeart/2005/8/layout/list1"/>
    <dgm:cxn modelId="{4D9BA2D1-D007-421C-AC69-99BC377DC3E5}" srcId="{1250D270-A430-4CB1-929F-8B8FA69F12B5}" destId="{7EAFDA9D-988E-40F3-94D0-2B758F5DD187}" srcOrd="0" destOrd="0" parTransId="{5F30357D-75A8-4C57-80F9-403EC40DC545}" sibTransId="{3F427E5F-A90E-4008-895B-E2E4DBA7329C}"/>
    <dgm:cxn modelId="{D17A9379-8342-4C8E-A766-8ACF1D53DDB3}" srcId="{1250D270-A430-4CB1-929F-8B8FA69F12B5}" destId="{B35887A6-72B3-4381-B8F9-5E35C45EDDF2}" srcOrd="3" destOrd="0" parTransId="{9DF2A8F7-2CEC-473D-88F3-3E0CA6879981}" sibTransId="{1CC86F2D-A803-4BF4-9C2F-53E88F0371C3}"/>
    <dgm:cxn modelId="{0460A3F6-FE3C-4BA1-9469-233B051142AB}" type="presParOf" srcId="{FE28486B-E76A-434B-AF77-435FE34CFBD5}" destId="{90D5CA50-AFD9-400E-9564-41408906E79E}" srcOrd="0" destOrd="0" presId="urn:microsoft.com/office/officeart/2005/8/layout/list1"/>
    <dgm:cxn modelId="{CF7D873C-EAE6-40EA-B544-5683343F1C8C}" type="presParOf" srcId="{90D5CA50-AFD9-400E-9564-41408906E79E}" destId="{7CA26FAC-2D42-4093-BD05-46004E00D738}" srcOrd="0" destOrd="0" presId="urn:microsoft.com/office/officeart/2005/8/layout/list1"/>
    <dgm:cxn modelId="{FDBF52D8-7369-4A54-A771-5A094BC0C12F}" type="presParOf" srcId="{90D5CA50-AFD9-400E-9564-41408906E79E}" destId="{58BBEC31-B74B-4A47-826F-3535B05FF080}" srcOrd="1" destOrd="0" presId="urn:microsoft.com/office/officeart/2005/8/layout/list1"/>
    <dgm:cxn modelId="{E313627E-6F9D-4E47-93BE-A15558686C2D}" type="presParOf" srcId="{FE28486B-E76A-434B-AF77-435FE34CFBD5}" destId="{0211C899-5CE9-43FB-A95C-D77C4EE8D25B}" srcOrd="1" destOrd="0" presId="urn:microsoft.com/office/officeart/2005/8/layout/list1"/>
    <dgm:cxn modelId="{2568A70D-52D7-44CB-A17E-1D30D7547E8A}" type="presParOf" srcId="{FE28486B-E76A-434B-AF77-435FE34CFBD5}" destId="{6666B16E-CD81-40BD-900B-2145C09BA679}" srcOrd="2" destOrd="0" presId="urn:microsoft.com/office/officeart/2005/8/layout/list1"/>
    <dgm:cxn modelId="{F1125629-40F2-4080-BD33-2ACCEF1CAC7E}" type="presParOf" srcId="{FE28486B-E76A-434B-AF77-435FE34CFBD5}" destId="{CA993EE9-4024-4F90-BF8F-D6950D1E6C61}" srcOrd="3" destOrd="0" presId="urn:microsoft.com/office/officeart/2005/8/layout/list1"/>
    <dgm:cxn modelId="{338FF0CD-3ED4-4C82-BB39-8D3C722724B9}" type="presParOf" srcId="{FE28486B-E76A-434B-AF77-435FE34CFBD5}" destId="{18AF9D11-5E09-4F3C-B329-18426C5C19BF}" srcOrd="4" destOrd="0" presId="urn:microsoft.com/office/officeart/2005/8/layout/list1"/>
    <dgm:cxn modelId="{55AEA701-9CA0-4AF3-B055-48CABFF1A77B}" type="presParOf" srcId="{18AF9D11-5E09-4F3C-B329-18426C5C19BF}" destId="{5A3AFD1F-F942-4FF8-8C0B-586863402086}" srcOrd="0" destOrd="0" presId="urn:microsoft.com/office/officeart/2005/8/layout/list1"/>
    <dgm:cxn modelId="{37BD4A8E-D27E-4527-BCC6-DBC6E2A46E21}" type="presParOf" srcId="{18AF9D11-5E09-4F3C-B329-18426C5C19BF}" destId="{B71156C0-61DC-4CAE-B1C7-8A7251272D86}" srcOrd="1" destOrd="0" presId="urn:microsoft.com/office/officeart/2005/8/layout/list1"/>
    <dgm:cxn modelId="{5EC6D33F-56E1-4CC0-B1C4-027F354C2F69}" type="presParOf" srcId="{FE28486B-E76A-434B-AF77-435FE34CFBD5}" destId="{92D2FBE1-BCE0-48D3-9971-0A19DD375759}" srcOrd="5" destOrd="0" presId="urn:microsoft.com/office/officeart/2005/8/layout/list1"/>
    <dgm:cxn modelId="{D3920774-3660-4C04-8036-4005B97CD808}" type="presParOf" srcId="{FE28486B-E76A-434B-AF77-435FE34CFBD5}" destId="{5B366FA3-6F19-42A6-A04D-CD08926E1C24}" srcOrd="6" destOrd="0" presId="urn:microsoft.com/office/officeart/2005/8/layout/list1"/>
    <dgm:cxn modelId="{53AC947C-CE4C-4465-9883-2C24DFBB16B4}" type="presParOf" srcId="{FE28486B-E76A-434B-AF77-435FE34CFBD5}" destId="{7CD47250-B0E0-4EB3-B8E5-645BC8B95C85}" srcOrd="7" destOrd="0" presId="urn:microsoft.com/office/officeart/2005/8/layout/list1"/>
    <dgm:cxn modelId="{805E0857-3201-4F88-95C8-C41373534FF1}" type="presParOf" srcId="{FE28486B-E76A-434B-AF77-435FE34CFBD5}" destId="{445C5219-DC2C-429A-8E16-2CDEA6B65C34}" srcOrd="8" destOrd="0" presId="urn:microsoft.com/office/officeart/2005/8/layout/list1"/>
    <dgm:cxn modelId="{7914B988-E09F-4962-9F69-BC8953621684}" type="presParOf" srcId="{445C5219-DC2C-429A-8E16-2CDEA6B65C34}" destId="{576B04B2-19DE-4554-B388-2CB85D100DF1}" srcOrd="0" destOrd="0" presId="urn:microsoft.com/office/officeart/2005/8/layout/list1"/>
    <dgm:cxn modelId="{EEC7DAA1-CC57-4294-8DE7-57972445DD2A}" type="presParOf" srcId="{445C5219-DC2C-429A-8E16-2CDEA6B65C34}" destId="{E4B7F51E-642E-422E-AE46-34FB757870C9}" srcOrd="1" destOrd="0" presId="urn:microsoft.com/office/officeart/2005/8/layout/list1"/>
    <dgm:cxn modelId="{26837E0F-8346-44CC-B273-5B73C1731FEA}" type="presParOf" srcId="{FE28486B-E76A-434B-AF77-435FE34CFBD5}" destId="{2D2F94EF-BED4-4BD4-A3FD-924DA39F3A16}" srcOrd="9" destOrd="0" presId="urn:microsoft.com/office/officeart/2005/8/layout/list1"/>
    <dgm:cxn modelId="{9D15247C-BC17-4BFD-9E81-00718DCD42C4}" type="presParOf" srcId="{FE28486B-E76A-434B-AF77-435FE34CFBD5}" destId="{0DF94A2A-BE5D-44B2-89EB-5CFECC5429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903B0-2FA9-471A-91CD-220E702C6DE6}">
      <dsp:nvSpPr>
        <dsp:cNvPr id="0" name=""/>
        <dsp:cNvSpPr/>
      </dsp:nvSpPr>
      <dsp:spPr>
        <a:xfrm>
          <a:off x="3518386" y="2844846"/>
          <a:ext cx="2107227" cy="210722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RADview</a:t>
          </a:r>
          <a:endParaRPr lang="en-US" sz="3100" kern="1200" dirty="0"/>
        </a:p>
      </dsp:txBody>
      <dsp:txXfrm>
        <a:off x="3518386" y="2844846"/>
        <a:ext cx="2107227" cy="2107227"/>
      </dsp:txXfrm>
    </dsp:sp>
    <dsp:sp modelId="{6A01FD3D-F03F-4269-A49E-44D8D5EBEDCF}">
      <dsp:nvSpPr>
        <dsp:cNvPr id="0" name=""/>
        <dsp:cNvSpPr/>
      </dsp:nvSpPr>
      <dsp:spPr>
        <a:xfrm rot="10800000">
          <a:off x="1475213" y="3598179"/>
          <a:ext cx="1930798" cy="600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DFEB5-2C30-47B5-990D-BA212BD4789E}">
      <dsp:nvSpPr>
        <dsp:cNvPr id="0" name=""/>
        <dsp:cNvSpPr/>
      </dsp:nvSpPr>
      <dsp:spPr>
        <a:xfrm>
          <a:off x="474279" y="3097713"/>
          <a:ext cx="2001866" cy="16014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Performance Monitoring &amp; SLA</a:t>
          </a:r>
        </a:p>
      </dsp:txBody>
      <dsp:txXfrm>
        <a:off x="474279" y="3097713"/>
        <a:ext cx="2001866" cy="1601493"/>
      </dsp:txXfrm>
    </dsp:sp>
    <dsp:sp modelId="{73CBA231-29C9-4F0A-8BFB-C10D2C329FB2}">
      <dsp:nvSpPr>
        <dsp:cNvPr id="0" name=""/>
        <dsp:cNvSpPr/>
      </dsp:nvSpPr>
      <dsp:spPr>
        <a:xfrm rot="13500000">
          <a:off x="2099481" y="2091061"/>
          <a:ext cx="1930798" cy="600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E0865-F841-4B4D-B79D-B756017F6224}">
      <dsp:nvSpPr>
        <dsp:cNvPr id="0" name=""/>
        <dsp:cNvSpPr/>
      </dsp:nvSpPr>
      <dsp:spPr>
        <a:xfrm>
          <a:off x="1381307" y="907954"/>
          <a:ext cx="2001866" cy="16014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Premium services</a:t>
          </a:r>
        </a:p>
      </dsp:txBody>
      <dsp:txXfrm>
        <a:off x="1381307" y="907954"/>
        <a:ext cx="2001866" cy="1601493"/>
      </dsp:txXfrm>
    </dsp:sp>
    <dsp:sp modelId="{C987C8CA-1B33-4D9B-9A2C-6EC9DF94A5E2}">
      <dsp:nvSpPr>
        <dsp:cNvPr id="0" name=""/>
        <dsp:cNvSpPr/>
      </dsp:nvSpPr>
      <dsp:spPr>
        <a:xfrm rot="16200000">
          <a:off x="3606600" y="1466792"/>
          <a:ext cx="1930798" cy="600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29333-683E-4039-8135-6C9178BDCEE6}">
      <dsp:nvSpPr>
        <dsp:cNvPr id="0" name=""/>
        <dsp:cNvSpPr/>
      </dsp:nvSpPr>
      <dsp:spPr>
        <a:xfrm>
          <a:off x="3571066" y="926"/>
          <a:ext cx="2001866" cy="16014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Service Assured Access</a:t>
          </a:r>
          <a:endParaRPr lang="en-US" sz="2700" kern="1200" dirty="0"/>
        </a:p>
      </dsp:txBody>
      <dsp:txXfrm>
        <a:off x="3571066" y="926"/>
        <a:ext cx="2001866" cy="1601493"/>
      </dsp:txXfrm>
    </dsp:sp>
    <dsp:sp modelId="{C843123F-B9D1-4497-B4C1-2DE0E2076448}">
      <dsp:nvSpPr>
        <dsp:cNvPr id="0" name=""/>
        <dsp:cNvSpPr/>
      </dsp:nvSpPr>
      <dsp:spPr>
        <a:xfrm rot="18900000">
          <a:off x="5113719" y="2091061"/>
          <a:ext cx="1930798" cy="600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91550-7B94-46EC-BFEC-6871F31D9D74}">
      <dsp:nvSpPr>
        <dsp:cNvPr id="0" name=""/>
        <dsp:cNvSpPr/>
      </dsp:nvSpPr>
      <dsp:spPr>
        <a:xfrm>
          <a:off x="5760825" y="907954"/>
          <a:ext cx="2001866" cy="16014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OPEX reductions</a:t>
          </a:r>
          <a:endParaRPr lang="en-US" sz="2700" kern="1200" dirty="0"/>
        </a:p>
      </dsp:txBody>
      <dsp:txXfrm>
        <a:off x="5760825" y="907954"/>
        <a:ext cx="2001866" cy="1601493"/>
      </dsp:txXfrm>
    </dsp:sp>
    <dsp:sp modelId="{64522CDE-3731-46FF-8B38-2E0DC50554A9}">
      <dsp:nvSpPr>
        <dsp:cNvPr id="0" name=""/>
        <dsp:cNvSpPr/>
      </dsp:nvSpPr>
      <dsp:spPr>
        <a:xfrm>
          <a:off x="5737988" y="3598179"/>
          <a:ext cx="1930798" cy="600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EF734-3F96-4800-9F42-94AD44E12BCB}">
      <dsp:nvSpPr>
        <dsp:cNvPr id="0" name=""/>
        <dsp:cNvSpPr/>
      </dsp:nvSpPr>
      <dsp:spPr>
        <a:xfrm>
          <a:off x="6667853" y="3097713"/>
          <a:ext cx="2001866" cy="16014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One Stop Shop</a:t>
          </a:r>
          <a:endParaRPr lang="en-US" sz="2700" kern="1200" dirty="0"/>
        </a:p>
      </dsp:txBody>
      <dsp:txXfrm>
        <a:off x="6667853" y="3097713"/>
        <a:ext cx="2001866" cy="16014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C45DD6-F7D0-4CA4-9FD2-18E1365D7069}">
      <dsp:nvSpPr>
        <dsp:cNvPr id="0" name=""/>
        <dsp:cNvSpPr/>
      </dsp:nvSpPr>
      <dsp:spPr>
        <a:xfrm>
          <a:off x="605384" y="203890"/>
          <a:ext cx="2212311" cy="76830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B7332-D670-46F0-8D37-14800C0BE865}">
      <dsp:nvSpPr>
        <dsp:cNvPr id="0" name=""/>
        <dsp:cNvSpPr/>
      </dsp:nvSpPr>
      <dsp:spPr>
        <a:xfrm>
          <a:off x="1500598" y="2085212"/>
          <a:ext cx="428742" cy="274395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FEC27-5C3C-46B3-AC98-A925E6B6D057}">
      <dsp:nvSpPr>
        <dsp:cNvPr id="0" name=""/>
        <dsp:cNvSpPr/>
      </dsp:nvSpPr>
      <dsp:spPr>
        <a:xfrm>
          <a:off x="685987" y="2304728"/>
          <a:ext cx="2057964" cy="51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Policy=SLA</a:t>
          </a:r>
          <a:endParaRPr lang="en-US" sz="1800" kern="1200" dirty="0"/>
        </a:p>
      </dsp:txBody>
      <dsp:txXfrm>
        <a:off x="685987" y="2304728"/>
        <a:ext cx="2057964" cy="514491"/>
      </dsp:txXfrm>
    </dsp:sp>
    <dsp:sp modelId="{0FB7C182-6709-42BE-9823-E091485DF1C5}">
      <dsp:nvSpPr>
        <dsp:cNvPr id="0" name=""/>
        <dsp:cNvSpPr/>
      </dsp:nvSpPr>
      <dsp:spPr>
        <a:xfrm>
          <a:off x="1409705" y="1031534"/>
          <a:ext cx="771736" cy="7717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Customers &amp; CoS</a:t>
          </a:r>
          <a:endParaRPr lang="en-US" sz="900" kern="1200" dirty="0"/>
        </a:p>
      </dsp:txBody>
      <dsp:txXfrm>
        <a:off x="1409705" y="1031534"/>
        <a:ext cx="771736" cy="771736"/>
      </dsp:txXfrm>
    </dsp:sp>
    <dsp:sp modelId="{74920E57-4242-493E-9D96-B63C4D789D50}">
      <dsp:nvSpPr>
        <dsp:cNvPr id="0" name=""/>
        <dsp:cNvSpPr/>
      </dsp:nvSpPr>
      <dsp:spPr>
        <a:xfrm>
          <a:off x="857485" y="452560"/>
          <a:ext cx="771736" cy="771736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Thresholds </a:t>
          </a:r>
          <a:endParaRPr lang="en-US" sz="900" kern="1200" dirty="0"/>
        </a:p>
      </dsp:txBody>
      <dsp:txXfrm>
        <a:off x="857485" y="452560"/>
        <a:ext cx="771736" cy="771736"/>
      </dsp:txXfrm>
    </dsp:sp>
    <dsp:sp modelId="{67A4A0C5-E8AB-4A8A-8F6E-30399FDB4D11}">
      <dsp:nvSpPr>
        <dsp:cNvPr id="0" name=""/>
        <dsp:cNvSpPr/>
      </dsp:nvSpPr>
      <dsp:spPr>
        <a:xfrm>
          <a:off x="1646371" y="265971"/>
          <a:ext cx="771736" cy="771736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KPI</a:t>
          </a:r>
          <a:endParaRPr lang="en-US" sz="900" kern="1200" dirty="0"/>
        </a:p>
      </dsp:txBody>
      <dsp:txXfrm>
        <a:off x="1646371" y="265971"/>
        <a:ext cx="771736" cy="771736"/>
      </dsp:txXfrm>
    </dsp:sp>
    <dsp:sp modelId="{26D44AD8-DEBF-4044-946D-6CA0234E8912}">
      <dsp:nvSpPr>
        <dsp:cNvPr id="0" name=""/>
        <dsp:cNvSpPr/>
      </dsp:nvSpPr>
      <dsp:spPr>
        <a:xfrm>
          <a:off x="514490" y="109566"/>
          <a:ext cx="2400958" cy="19207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EFDE5-DC03-4E8E-AA63-1E783B14EB0B}">
      <dsp:nvSpPr>
        <dsp:cNvPr id="0" name=""/>
        <dsp:cNvSpPr/>
      </dsp:nvSpPr>
      <dsp:spPr>
        <a:xfrm>
          <a:off x="3168" y="0"/>
          <a:ext cx="3175634" cy="158184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Service</a:t>
          </a:r>
        </a:p>
        <a:p>
          <a:pPr lvl="0" algn="ctr" defTabSz="8890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Turn-up</a:t>
          </a:r>
          <a:endParaRPr lang="en-US" sz="2000" b="1" kern="1200" dirty="0"/>
        </a:p>
      </dsp:txBody>
      <dsp:txXfrm>
        <a:off x="3168" y="0"/>
        <a:ext cx="3175634" cy="1581845"/>
      </dsp:txXfrm>
    </dsp:sp>
    <dsp:sp modelId="{0C831E14-CDE5-4294-AF8C-5303B3055884}">
      <dsp:nvSpPr>
        <dsp:cNvPr id="0" name=""/>
        <dsp:cNvSpPr/>
      </dsp:nvSpPr>
      <dsp:spPr>
        <a:xfrm>
          <a:off x="2719364" y="0"/>
          <a:ext cx="3184639" cy="1581845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Ongoing </a:t>
          </a:r>
          <a:br>
            <a:rPr lang="en-US" sz="2000" b="1" kern="1200" dirty="0" smtClean="0"/>
          </a:br>
          <a:r>
            <a:rPr lang="en-US" sz="2000" b="1" kern="1200" dirty="0" smtClean="0"/>
            <a:t>Monitoring</a:t>
          </a:r>
          <a:endParaRPr lang="en-US" sz="2000" b="1" kern="1200" dirty="0"/>
        </a:p>
      </dsp:txBody>
      <dsp:txXfrm>
        <a:off x="2719364" y="0"/>
        <a:ext cx="3184639" cy="1581845"/>
      </dsp:txXfrm>
    </dsp:sp>
    <dsp:sp modelId="{F08E3AE9-0D9D-4D94-86CB-2866EE8E5889}">
      <dsp:nvSpPr>
        <dsp:cNvPr id="0" name=""/>
        <dsp:cNvSpPr/>
      </dsp:nvSpPr>
      <dsp:spPr>
        <a:xfrm>
          <a:off x="5444566" y="0"/>
          <a:ext cx="3184639" cy="1581845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Fault Management</a:t>
          </a:r>
          <a:br>
            <a:rPr lang="en-US" sz="2000" b="1" kern="1200" dirty="0" smtClean="0"/>
          </a:br>
          <a:r>
            <a:rPr lang="en-US" sz="2000" b="1" kern="1200" dirty="0" smtClean="0"/>
            <a:t> &amp; Recovery</a:t>
          </a:r>
          <a:endParaRPr lang="en-US" sz="2000" b="1" kern="1200" dirty="0"/>
        </a:p>
      </dsp:txBody>
      <dsp:txXfrm>
        <a:off x="5444566" y="0"/>
        <a:ext cx="3184639" cy="15818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EFDE5-DC03-4E8E-AA63-1E783B14EB0B}">
      <dsp:nvSpPr>
        <dsp:cNvPr id="0" name=""/>
        <dsp:cNvSpPr/>
      </dsp:nvSpPr>
      <dsp:spPr>
        <a:xfrm>
          <a:off x="3168" y="0"/>
          <a:ext cx="3175634" cy="72208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Service</a:t>
          </a:r>
        </a:p>
        <a:p>
          <a:pPr lvl="0" algn="ctr" defTabSz="8890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Turn-up</a:t>
          </a:r>
          <a:endParaRPr lang="en-US" sz="2000" b="1" kern="1200" dirty="0"/>
        </a:p>
      </dsp:txBody>
      <dsp:txXfrm>
        <a:off x="3168" y="0"/>
        <a:ext cx="3175634" cy="722088"/>
      </dsp:txXfrm>
    </dsp:sp>
    <dsp:sp modelId="{0C831E14-CDE5-4294-AF8C-5303B3055884}">
      <dsp:nvSpPr>
        <dsp:cNvPr id="0" name=""/>
        <dsp:cNvSpPr/>
      </dsp:nvSpPr>
      <dsp:spPr>
        <a:xfrm>
          <a:off x="2719364" y="0"/>
          <a:ext cx="3184639" cy="722088"/>
        </a:xfrm>
        <a:prstGeom prst="chevron">
          <a:avLst/>
        </a:prstGeom>
        <a:solidFill>
          <a:srgbClr val="3D7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On-going </a:t>
          </a:r>
          <a:br>
            <a:rPr lang="en-US" sz="2000" b="1" kern="1200" dirty="0" smtClean="0"/>
          </a:br>
          <a:r>
            <a:rPr lang="en-US" sz="2000" b="1" kern="1200" dirty="0" smtClean="0"/>
            <a:t>Monitoring</a:t>
          </a:r>
          <a:endParaRPr lang="en-US" sz="2000" b="1" kern="1200" dirty="0"/>
        </a:p>
      </dsp:txBody>
      <dsp:txXfrm>
        <a:off x="2719364" y="0"/>
        <a:ext cx="3184639" cy="722088"/>
      </dsp:txXfrm>
    </dsp:sp>
    <dsp:sp modelId="{F08E3AE9-0D9D-4D94-86CB-2866EE8E5889}">
      <dsp:nvSpPr>
        <dsp:cNvPr id="0" name=""/>
        <dsp:cNvSpPr/>
      </dsp:nvSpPr>
      <dsp:spPr>
        <a:xfrm>
          <a:off x="5444566" y="0"/>
          <a:ext cx="3184639" cy="722088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Fault Management</a:t>
          </a:r>
          <a:br>
            <a:rPr lang="en-US" sz="2000" b="1" kern="1200" dirty="0" smtClean="0"/>
          </a:br>
          <a:r>
            <a:rPr lang="en-US" sz="2000" b="1" kern="1200" dirty="0" smtClean="0"/>
            <a:t> &amp; Recovery</a:t>
          </a:r>
          <a:endParaRPr lang="en-US" sz="2000" b="1" kern="1200" dirty="0"/>
        </a:p>
      </dsp:txBody>
      <dsp:txXfrm>
        <a:off x="5444566" y="0"/>
        <a:ext cx="3184639" cy="7220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4BC6D2-EEC8-4AA1-B745-D4AA4C304DC4}">
      <dsp:nvSpPr>
        <dsp:cNvPr id="0" name=""/>
        <dsp:cNvSpPr/>
      </dsp:nvSpPr>
      <dsp:spPr>
        <a:xfrm>
          <a:off x="310369" y="0"/>
          <a:ext cx="7594630" cy="4746644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17720-9F68-4A3E-B80C-2BDAC85F63E1}">
      <dsp:nvSpPr>
        <dsp:cNvPr id="0" name=""/>
        <dsp:cNvSpPr/>
      </dsp:nvSpPr>
      <dsp:spPr>
        <a:xfrm>
          <a:off x="1274887" y="3276133"/>
          <a:ext cx="197460" cy="1974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B55FF-871C-4A1E-A6DA-185D8E869AD4}">
      <dsp:nvSpPr>
        <dsp:cNvPr id="0" name=""/>
        <dsp:cNvSpPr/>
      </dsp:nvSpPr>
      <dsp:spPr>
        <a:xfrm>
          <a:off x="1373618" y="3374863"/>
          <a:ext cx="1769548" cy="1371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3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  <a:effectLst/>
            </a:rPr>
            <a:t>Backup and Restore</a:t>
          </a:r>
          <a:endParaRPr lang="en-US" sz="2400" kern="1200" dirty="0"/>
        </a:p>
      </dsp:txBody>
      <dsp:txXfrm>
        <a:off x="1373618" y="3374863"/>
        <a:ext cx="1769548" cy="1371780"/>
      </dsp:txXfrm>
    </dsp:sp>
    <dsp:sp modelId="{6167BE98-9376-4C9A-B928-4394E70117FC}">
      <dsp:nvSpPr>
        <dsp:cNvPr id="0" name=""/>
        <dsp:cNvSpPr/>
      </dsp:nvSpPr>
      <dsp:spPr>
        <a:xfrm>
          <a:off x="3017855" y="1985995"/>
          <a:ext cx="356947" cy="356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2B307-B6EA-49E1-AF7F-FDEF8ACA0DC7}">
      <dsp:nvSpPr>
        <dsp:cNvPr id="0" name=""/>
        <dsp:cNvSpPr/>
      </dsp:nvSpPr>
      <dsp:spPr>
        <a:xfrm>
          <a:off x="3196329" y="2164469"/>
          <a:ext cx="1822711" cy="2582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13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  <a:effectLst/>
            </a:rPr>
            <a:t>High Availability (HA) Cluster</a:t>
          </a:r>
          <a:endParaRPr lang="en-US" sz="2400" kern="1200" dirty="0"/>
        </a:p>
      </dsp:txBody>
      <dsp:txXfrm>
        <a:off x="3196329" y="2164469"/>
        <a:ext cx="1822711" cy="2582174"/>
      </dsp:txXfrm>
    </dsp:sp>
    <dsp:sp modelId="{531BC743-0614-4906-A08A-A551D2718B3F}">
      <dsp:nvSpPr>
        <dsp:cNvPr id="0" name=""/>
        <dsp:cNvSpPr/>
      </dsp:nvSpPr>
      <dsp:spPr>
        <a:xfrm>
          <a:off x="5113973" y="1200900"/>
          <a:ext cx="493650" cy="493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7D34A-A6C1-4CF0-AECE-5F004E7E519E}">
      <dsp:nvSpPr>
        <dsp:cNvPr id="0" name=""/>
        <dsp:cNvSpPr/>
      </dsp:nvSpPr>
      <dsp:spPr>
        <a:xfrm>
          <a:off x="5360799" y="1447726"/>
          <a:ext cx="1822711" cy="3298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57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  <a:effectLst/>
            </a:rPr>
            <a:t>Disaster Recovery (DR) 1+1</a:t>
          </a:r>
          <a:endParaRPr lang="en-US" sz="2400" kern="1200" dirty="0"/>
        </a:p>
      </dsp:txBody>
      <dsp:txXfrm>
        <a:off x="5360799" y="1447726"/>
        <a:ext cx="1822711" cy="329891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66B16E-CD81-40BD-900B-2145C09BA679}">
      <dsp:nvSpPr>
        <dsp:cNvPr id="0" name=""/>
        <dsp:cNvSpPr/>
      </dsp:nvSpPr>
      <dsp:spPr>
        <a:xfrm>
          <a:off x="0" y="267603"/>
          <a:ext cx="7048292" cy="1386000"/>
        </a:xfrm>
        <a:prstGeom prst="rect">
          <a:avLst/>
        </a:prstGeom>
        <a:solidFill>
          <a:srgbClr val="29A329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34" tIns="333248" rIns="360000" bIns="106680" numCol="1" spcCol="1270" anchor="t" anchorCtr="0">
          <a:noAutofit/>
        </a:bodyPr>
        <a:lstStyle/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Fault Management – NetCool (validated by IBM)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Carrier’s in-house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Cramer – in process  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0" kern="1200" dirty="0">
            <a:solidFill>
              <a:schemeClr val="bg1"/>
            </a:solidFill>
          </a:endParaRPr>
        </a:p>
      </dsp:txBody>
      <dsp:txXfrm>
        <a:off x="0" y="267603"/>
        <a:ext cx="7048292" cy="1386000"/>
      </dsp:txXfrm>
    </dsp:sp>
    <dsp:sp modelId="{58BBEC31-B74B-4A47-826F-3535B05FF080}">
      <dsp:nvSpPr>
        <dsp:cNvPr id="0" name=""/>
        <dsp:cNvSpPr/>
      </dsp:nvSpPr>
      <dsp:spPr>
        <a:xfrm>
          <a:off x="355898" y="31443"/>
          <a:ext cx="4357967" cy="47232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30" tIns="0" rIns="18833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OSS - Operation Support Systems  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355898" y="31443"/>
        <a:ext cx="4357967" cy="472320"/>
      </dsp:txXfrm>
    </dsp:sp>
    <dsp:sp modelId="{5B366FA3-6F19-42A6-A04D-CD08926E1C24}">
      <dsp:nvSpPr>
        <dsp:cNvPr id="0" name=""/>
        <dsp:cNvSpPr/>
      </dsp:nvSpPr>
      <dsp:spPr>
        <a:xfrm>
          <a:off x="0" y="1976164"/>
          <a:ext cx="7048292" cy="1360800"/>
        </a:xfrm>
        <a:prstGeom prst="rect">
          <a:avLst/>
        </a:prstGeom>
        <a:solidFill>
          <a:srgbClr val="008BBC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34" tIns="333248" rIns="360000" bIns="106680" numCol="1" spcCol="1270" anchor="t" anchorCtr="0">
          <a:noAutofit/>
        </a:bodyPr>
        <a:lstStyle/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Cisco-ANA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ALU 5620SAM</a:t>
          </a:r>
          <a:endParaRPr lang="en-US" sz="1500" b="0" kern="1200" dirty="0">
            <a:solidFill>
              <a:schemeClr val="bg1"/>
            </a:solidFill>
          </a:endParaRPr>
        </a:p>
        <a:p>
          <a:pPr marL="457200" lvl="2" indent="-2794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GNE certification program For CLI based devices </a:t>
          </a:r>
          <a:br>
            <a:rPr lang="en-US" sz="1500" b="0" kern="1200" dirty="0" smtClean="0">
              <a:solidFill>
                <a:schemeClr val="bg1"/>
              </a:solidFill>
            </a:rPr>
          </a:br>
          <a:endParaRPr lang="en-US" sz="1500" b="0" kern="1200" dirty="0">
            <a:solidFill>
              <a:schemeClr val="bg1"/>
            </a:solidFill>
          </a:endParaRPr>
        </a:p>
      </dsp:txBody>
      <dsp:txXfrm>
        <a:off x="0" y="1976164"/>
        <a:ext cx="7048292" cy="1360800"/>
      </dsp:txXfrm>
    </dsp:sp>
    <dsp:sp modelId="{B71156C0-61DC-4CAE-B1C7-8A7251272D86}">
      <dsp:nvSpPr>
        <dsp:cNvPr id="0" name=""/>
        <dsp:cNvSpPr/>
      </dsp:nvSpPr>
      <dsp:spPr>
        <a:xfrm>
          <a:off x="355898" y="1740003"/>
          <a:ext cx="4357967" cy="472320"/>
        </a:xfrm>
        <a:prstGeom prst="roundRect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30" tIns="0" rIns="18833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3rd  Party EMS/NMS application</a:t>
          </a:r>
        </a:p>
      </dsp:txBody>
      <dsp:txXfrm>
        <a:off x="355898" y="1740003"/>
        <a:ext cx="4357967" cy="472320"/>
      </dsp:txXfrm>
    </dsp:sp>
    <dsp:sp modelId="{0DF94A2A-BE5D-44B2-89EB-5CFECC54299D}">
      <dsp:nvSpPr>
        <dsp:cNvPr id="0" name=""/>
        <dsp:cNvSpPr/>
      </dsp:nvSpPr>
      <dsp:spPr>
        <a:xfrm>
          <a:off x="0" y="3659524"/>
          <a:ext cx="7048292" cy="1386000"/>
        </a:xfrm>
        <a:prstGeom prst="rect">
          <a:avLst/>
        </a:prstGeom>
        <a:solidFill>
          <a:srgbClr val="D20000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34" tIns="333248" rIns="360000" bIns="106680" numCol="1" spcCol="1270" anchor="t" anchorCtr="0">
          <a:noAutofit/>
        </a:bodyPr>
        <a:lstStyle/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CORBA northbound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SNMP Fault Management northbound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CSV PM files</a:t>
          </a:r>
          <a:endParaRPr lang="en-US" sz="1500" b="0" kern="1200" dirty="0">
            <a:solidFill>
              <a:schemeClr val="bg1"/>
            </a:solidFill>
          </a:endParaRPr>
        </a:p>
        <a:p>
          <a:pPr marL="174625" lvl="1" indent="-1746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bg1"/>
              </a:solidFill>
            </a:rPr>
            <a:t>OSS heartbeat</a:t>
          </a:r>
          <a:endParaRPr lang="en-US" sz="1500" b="0" kern="1200" dirty="0">
            <a:solidFill>
              <a:schemeClr val="bg1"/>
            </a:solidFill>
          </a:endParaRPr>
        </a:p>
      </dsp:txBody>
      <dsp:txXfrm>
        <a:off x="0" y="3659524"/>
        <a:ext cx="7048292" cy="1386000"/>
      </dsp:txXfrm>
    </dsp:sp>
    <dsp:sp modelId="{E4B7F51E-642E-422E-AE46-34FB757870C9}">
      <dsp:nvSpPr>
        <dsp:cNvPr id="0" name=""/>
        <dsp:cNvSpPr/>
      </dsp:nvSpPr>
      <dsp:spPr>
        <a:xfrm>
          <a:off x="355898" y="3423364"/>
          <a:ext cx="4357967" cy="4723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30" tIns="0" rIns="18833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Northbound interface (NBI)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355898" y="3423364"/>
        <a:ext cx="4357967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5B76C-EF21-4341-B136-7204CF7F813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5245F-1771-4C4A-8991-EE83767FC17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800" dirty="0" smtClean="0"/>
              <a:t>Support for ETX-2XXA and ETX-5300A devices</a:t>
            </a:r>
          </a:p>
          <a:p>
            <a:r>
              <a:rPr lang="en-US" sz="1800" dirty="0" smtClean="0"/>
              <a:t>Management of :</a:t>
            </a:r>
          </a:p>
          <a:p>
            <a:pPr lvl="1"/>
            <a:r>
              <a:rPr lang="en-US" sz="1800" dirty="0" smtClean="0"/>
              <a:t>Customer</a:t>
            </a:r>
          </a:p>
          <a:p>
            <a:pPr lvl="1"/>
            <a:r>
              <a:rPr lang="en-US" sz="1800" dirty="0" smtClean="0"/>
              <a:t>Ethernet services</a:t>
            </a:r>
          </a:p>
          <a:p>
            <a:r>
              <a:rPr lang="en-US" sz="1800" dirty="0" smtClean="0"/>
              <a:t>Easy to use</a:t>
            </a:r>
          </a:p>
          <a:p>
            <a:pPr lvl="1"/>
            <a:r>
              <a:rPr lang="en-US" sz="1800" dirty="0" smtClean="0"/>
              <a:t>Easy  services creation  </a:t>
            </a:r>
          </a:p>
          <a:p>
            <a:pPr lvl="1"/>
            <a:r>
              <a:rPr lang="en-US" sz="1800" dirty="0" smtClean="0"/>
              <a:t>Predefined service configurations</a:t>
            </a:r>
          </a:p>
          <a:p>
            <a:r>
              <a:rPr lang="en-US" sz="1800" dirty="0" smtClean="0"/>
              <a:t>Fault Management </a:t>
            </a:r>
          </a:p>
          <a:p>
            <a:pPr lvl="1"/>
            <a:r>
              <a:rPr lang="en-US" sz="1800" dirty="0" smtClean="0"/>
              <a:t>Any fault in the network is correlated to the impacted services and customers</a:t>
            </a:r>
          </a:p>
          <a:p>
            <a:pPr rtl="0" eaLnBrk="1" fontAlgn="base" hangingPunct="1"/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dirty="0" smtClean="0"/>
              <a:t>Customer management</a:t>
            </a:r>
          </a:p>
          <a:p>
            <a:r>
              <a:rPr lang="en-US" sz="1800" dirty="0" smtClean="0"/>
              <a:t>Support for links and clouds (3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party service providers)</a:t>
            </a:r>
          </a:p>
          <a:p>
            <a:r>
              <a:rPr lang="en-US" sz="1800" dirty="0" smtClean="0"/>
              <a:t>Easy to use GUI designed for management of large networks</a:t>
            </a:r>
          </a:p>
          <a:p>
            <a:r>
              <a:rPr lang="en-US" sz="1800" dirty="0" smtClean="0"/>
              <a:t>Association between customer and service/resource</a:t>
            </a:r>
          </a:p>
          <a:p>
            <a:r>
              <a:rPr lang="en-US" sz="1800" dirty="0" smtClean="0"/>
              <a:t>Management of end-to-end Ethernet services</a:t>
            </a:r>
          </a:p>
          <a:p>
            <a:pPr lvl="1"/>
            <a:r>
              <a:rPr lang="en-US" sz="1800" dirty="0" smtClean="0"/>
              <a:t>Wizard based provisioning</a:t>
            </a:r>
          </a:p>
          <a:p>
            <a:pPr lvl="1"/>
            <a:r>
              <a:rPr lang="en-US" sz="1800" dirty="0" smtClean="0"/>
              <a:t>Monitoring</a:t>
            </a:r>
          </a:p>
          <a:p>
            <a:pPr lvl="1"/>
            <a:r>
              <a:rPr lang="en-US" sz="1800" dirty="0" smtClean="0"/>
              <a:t>SLA assurance</a:t>
            </a:r>
          </a:p>
          <a:p>
            <a:r>
              <a:rPr lang="en-US" sz="1800" dirty="0" smtClean="0"/>
              <a:t>Support for ETX-2XXA and ETX-5300A devices</a:t>
            </a:r>
          </a:p>
          <a:p>
            <a:r>
              <a:rPr lang="en-US" sz="1800" dirty="0" smtClean="0"/>
              <a:t>Easy creation of services based on templates</a:t>
            </a:r>
          </a:p>
          <a:p>
            <a:pPr lvl="1"/>
            <a:r>
              <a:rPr lang="en-US" sz="1800" dirty="0" smtClean="0"/>
              <a:t>Catalog – Allows definition of predefined service configurations</a:t>
            </a:r>
          </a:p>
          <a:p>
            <a:r>
              <a:rPr lang="en-US" sz="1800" dirty="0" smtClean="0"/>
              <a:t>Fault Management – Any fault in the network is correlated to the impacted services and customers</a:t>
            </a:r>
          </a:p>
          <a:p>
            <a:r>
              <a:rPr lang="en-US" sz="1800" dirty="0" smtClean="0"/>
              <a:t>Standard TMF MTOSI northbound interface for easy integration to OSS</a:t>
            </a:r>
          </a:p>
          <a:p>
            <a:endParaRPr lang="en-US" sz="1800" dirty="0" smtClean="0"/>
          </a:p>
          <a:p>
            <a:pPr rtl="0" eaLnBrk="1" fontAlgn="base" hangingPunct="1"/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hangingPunct="1"/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hangingPunct="1"/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Ethernet Service managed by SMS is EVC.</a:t>
            </a:r>
            <a:endParaRPr lang="en-US" sz="1800" dirty="0" smtClean="0"/>
          </a:p>
          <a:p>
            <a:pPr rtl="0" eaLnBrk="1" fontAlgn="base" hangingPunct="1"/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EVC is a bi-directional connection between two or many UNIs, </a:t>
            </a:r>
            <a:endParaRPr lang="en-US" sz="1800" dirty="0" smtClean="0"/>
          </a:p>
          <a:p>
            <a:pPr rtl="0" eaLnBrk="1" fontAlgn="base" hangingPunct="1"/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EVC can be Single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Multiple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en-US" sz="1800" dirty="0" smtClean="0"/>
          </a:p>
          <a:p>
            <a:pPr rtl="0" eaLnBrk="1" fontAlgn="base" hangingPunct="1"/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EVCs types can be E-Line, E-LAN, or E-Tree</a:t>
            </a:r>
            <a:endParaRPr lang="en-US" sz="1800" dirty="0" smtClean="0"/>
          </a:p>
          <a:p>
            <a:pPr rtl="0" eaLnBrk="1" fontAlgn="base" hangingPunct="1"/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EVC.CoS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subset of the service that provides TM, OAM and SLA measurements (FD, FDV, Availability).</a:t>
            </a:r>
            <a:endParaRPr lang="en-US" sz="1800" dirty="0" smtClean="0"/>
          </a:p>
          <a:p>
            <a:pPr eaLnBrk="1" hangingPunct="1"/>
            <a:endParaRPr lang="en-GB" sz="1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C1766-0B04-4153-80D6-3DB0270F72F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RPO- Recovery Point Objective </a:t>
            </a:r>
          </a:p>
          <a:p>
            <a:r>
              <a:rPr lang="en-US" dirty="0" smtClean="0"/>
              <a:t>RTO-Recovery Time Objective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00D4-7F62-4121-B93F-EF4EC8CA34F0}" type="slidenum">
              <a:rPr lang="he-IL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D3370-2FC2-4723-9B29-2EDC23CFA891}" type="slidenum">
              <a:rPr lang="he-IL" smtClean="0"/>
              <a:pPr/>
              <a:t>32</a:t>
            </a:fld>
            <a:endParaRPr lang="en-US" dirty="0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776807" y="9430626"/>
            <a:ext cx="2885932" cy="4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5724F1-3B05-4E79-98F3-7D4FC6600E34}" type="slidenum">
              <a:rPr lang="he-IL" sz="1200"/>
              <a:pPr algn="r"/>
              <a:t>32</a:t>
            </a:fld>
            <a:endParaRPr lang="en-US" sz="1200" dirty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3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GNE certification program will take care of </a:t>
            </a:r>
          </a:p>
          <a:p>
            <a:pPr lvl="0"/>
            <a:r>
              <a:rPr lang="en-US" sz="13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Connectivity </a:t>
            </a:r>
          </a:p>
          <a:p>
            <a:pPr lvl="0"/>
            <a:r>
              <a:rPr lang="en-US" sz="13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Configure node via CLI as required </a:t>
            </a:r>
          </a:p>
          <a:p>
            <a:pPr lvl="0"/>
            <a:r>
              <a:rPr lang="en-US" sz="13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Create GNE profile with RAD’s provided info </a:t>
            </a:r>
          </a:p>
          <a:p>
            <a:pPr lvl="0"/>
            <a:r>
              <a:rPr lang="en-US" sz="13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Create discovery rule with RAD’s provided info </a:t>
            </a:r>
          </a:p>
          <a:p>
            <a:pPr lvl="0"/>
            <a:r>
              <a:rPr lang="en-US" sz="13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Discover NE on map etc </a:t>
            </a:r>
          </a:p>
          <a:p>
            <a:pPr lvl="0"/>
            <a:r>
              <a:rPr lang="en-US" sz="13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Test node reboot, loss of connectivity </a:t>
            </a:r>
          </a:p>
          <a:p>
            <a:pPr lvl="0"/>
            <a:r>
              <a:rPr lang="en-US" sz="13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Discover and validate GNE interfaces and interface alarms </a:t>
            </a:r>
          </a:p>
          <a:p>
            <a:pPr lvl="0"/>
            <a:r>
              <a:rPr lang="en-US" sz="13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Collect stats based on traffic </a:t>
            </a:r>
          </a:p>
          <a:p>
            <a:pPr lvl="0"/>
            <a:r>
              <a:rPr lang="en-US" sz="13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Install RAD provided alarm catalogue (XML script)</a:t>
            </a:r>
          </a:p>
          <a:p>
            <a:pPr lvl="0"/>
            <a:r>
              <a:rPr lang="en-US" sz="13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Go though each trap set/clear and observe SAM alarm raise/clear</a:t>
            </a:r>
          </a:p>
          <a:p>
            <a:pPr lvl="0"/>
            <a:r>
              <a:rPr lang="en-US" sz="13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And some more…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E00D4-7F62-4121-B93F-EF4EC8CA34F0}" type="slidenum">
              <a:rPr lang="he-IL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011" y="9428583"/>
            <a:ext cx="2887186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6653" tIns="48327" rIns="96653" bIns="4832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592A6911-ABAA-425E-BA9A-5BA15CF06D5E}" type="slidenum">
              <a:rPr lang="he-IL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6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777094" y="9430307"/>
            <a:ext cx="288564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32" tIns="47617" rIns="95232" bIns="47617" anchor="b"/>
          <a:lstStyle/>
          <a:p>
            <a:pPr algn="r">
              <a:spcBef>
                <a:spcPct val="50000"/>
              </a:spcBef>
            </a:pPr>
            <a:fld id="{534DB78A-3602-4E58-85E4-0ADB1798BD09}" type="slidenum">
              <a:rPr lang="he-IL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2825" y="863600"/>
            <a:ext cx="4637088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aseline="0" dirty="0" smtClean="0"/>
              <a:t>Network Management Topology (scheme)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marL="0" marR="0" indent="0" algn="l" defTabSz="9135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Integration of </a:t>
            </a:r>
            <a:r>
              <a:rPr lang="en-US" sz="2000" dirty="0" err="1" smtClean="0"/>
              <a:t>RADview</a:t>
            </a:r>
            <a:r>
              <a:rPr lang="en-US" sz="2000" dirty="0" smtClean="0"/>
              <a:t> into the OSS layer saves lots of overhead and money, due to low incremental investments for additional products and firmware upgrades.  </a:t>
            </a:r>
          </a:p>
          <a:p>
            <a:pPr marL="0" marR="0" indent="0" algn="l" defTabSz="9135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 smtClean="0"/>
          </a:p>
          <a:p>
            <a:pPr marL="0" marR="0" indent="0" algn="l" defTabSz="9135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err="1" smtClean="0"/>
              <a:t>RADview</a:t>
            </a:r>
            <a:r>
              <a:rPr lang="en-US" sz="2000" b="0" dirty="0" smtClean="0"/>
              <a:t> is responsible for synchronizing missing Traps and collecting statistic information after network outage between EMS and NE</a:t>
            </a:r>
          </a:p>
          <a:p>
            <a:pPr marL="0" marR="0" indent="0" algn="l" defTabSz="9135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dirty="0" smtClean="0"/>
          </a:p>
          <a:p>
            <a:pPr marL="0" marR="0" indent="0" algn="l" defTabSz="9135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/>
              <a:t>*supported devices only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Verdana" pitchFamily="34" charset="0"/>
                <a:cs typeface="Vrinda" pitchFamily="2" charset="0"/>
              </a:rPr>
              <a:t>Manage Event Log parameters, and share notes</a:t>
            </a:r>
          </a:p>
          <a:p>
            <a:pPr marL="698538" lvl="1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Verdana" pitchFamily="34" charset="0"/>
                <a:cs typeface="Vrinda" pitchFamily="2" charset="0"/>
              </a:rPr>
              <a:t>Mask, Severity, </a:t>
            </a:r>
            <a:r>
              <a:rPr lang="en-US" sz="2000" dirty="0" err="1" smtClean="0">
                <a:latin typeface="Verdana" pitchFamily="34" charset="0"/>
                <a:cs typeface="Vrinda" pitchFamily="2" charset="0"/>
              </a:rPr>
              <a:t>Deduplication</a:t>
            </a:r>
            <a:r>
              <a:rPr lang="en-US" sz="2000" dirty="0" smtClean="0">
                <a:latin typeface="Verdana" pitchFamily="34" charset="0"/>
                <a:cs typeface="Vrinda" pitchFamily="2" charset="0"/>
              </a:rPr>
              <a:t>, Forwarding, Threshold, Clearing, Formatting</a:t>
            </a:r>
          </a:p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Verdana" pitchFamily="34" charset="0"/>
                <a:cs typeface="Vrinda" pitchFamily="2" charset="0"/>
              </a:rPr>
              <a:t>Manage the way Events are displayed in the Event Browser</a:t>
            </a:r>
          </a:p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Verdana" pitchFamily="34" charset="0"/>
                <a:cs typeface="Vrinda" pitchFamily="2" charset="0"/>
              </a:rPr>
              <a:t>Trap Synchronization upon connection failure between </a:t>
            </a:r>
            <a:r>
              <a:rPr lang="en-US" sz="2000" dirty="0" err="1" smtClean="0">
                <a:latin typeface="Verdana" pitchFamily="34" charset="0"/>
                <a:cs typeface="Vrinda" pitchFamily="2" charset="0"/>
              </a:rPr>
              <a:t>RADview</a:t>
            </a:r>
            <a:r>
              <a:rPr lang="en-US" sz="2000" dirty="0" smtClean="0">
                <a:latin typeface="Verdana" pitchFamily="34" charset="0"/>
                <a:cs typeface="Vrinda" pitchFamily="2" charset="0"/>
              </a:rPr>
              <a:t>-EMS to NE (*supported devices only)</a:t>
            </a:r>
          </a:p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Verdana" pitchFamily="34" charset="0"/>
                <a:cs typeface="Vrinda" pitchFamily="2" charset="0"/>
              </a:rPr>
              <a:t>IBM Tivoli’s </a:t>
            </a:r>
            <a:r>
              <a:rPr lang="en-US" sz="2000" dirty="0" err="1" smtClean="0">
                <a:latin typeface="Verdana" pitchFamily="34" charset="0"/>
                <a:cs typeface="Vrinda" pitchFamily="2" charset="0"/>
              </a:rPr>
              <a:t>Netcool</a:t>
            </a:r>
            <a:r>
              <a:rPr lang="en-US" sz="2000" dirty="0" smtClean="0">
                <a:latin typeface="Verdana" pitchFamily="34" charset="0"/>
                <a:cs typeface="Vrinda" pitchFamily="2" charset="0"/>
              </a:rPr>
              <a:t>®/</a:t>
            </a:r>
            <a:r>
              <a:rPr lang="en-US" sz="2000" dirty="0" err="1" smtClean="0">
                <a:latin typeface="Verdana" pitchFamily="34" charset="0"/>
                <a:cs typeface="Vrinda" pitchFamily="2" charset="0"/>
              </a:rPr>
              <a:t>OMNIbus</a:t>
            </a:r>
            <a:r>
              <a:rPr lang="en-US" sz="2000" dirty="0" smtClean="0">
                <a:latin typeface="Verdana" pitchFamily="34" charset="0"/>
                <a:cs typeface="Vrinda" pitchFamily="2" charset="0"/>
              </a:rPr>
              <a:t>™ plug-in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A5103-543A-4AFD-9104-3834F0C19F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Verdana" pitchFamily="34" charset="0"/>
                <a:cs typeface="Vrinda" pitchFamily="2" charset="0"/>
              </a:rPr>
              <a:t>Realistic representation of the devices (shelf-view)</a:t>
            </a:r>
          </a:p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Verdana" pitchFamily="34" charset="0"/>
                <a:cs typeface="Vrinda" pitchFamily="2" charset="0"/>
              </a:rPr>
              <a:t>Tracks configuration changes </a:t>
            </a:r>
          </a:p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Verdana" pitchFamily="34" charset="0"/>
                <a:cs typeface="Vrinda" pitchFamily="2" charset="0"/>
              </a:rPr>
              <a:t>Configures, installs, and distributes software and configuration files across the network</a:t>
            </a:r>
          </a:p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Verdana" pitchFamily="34" charset="0"/>
                <a:cs typeface="Vrinda" pitchFamily="2" charset="0"/>
              </a:rPr>
              <a:t>Viewing and/or modifying configuration (system, ports, and alarms)</a:t>
            </a:r>
          </a:p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Verdana" pitchFamily="34" charset="0"/>
                <a:cs typeface="Vrinda" pitchFamily="2" charset="0"/>
              </a:rPr>
              <a:t>Enables viewing the diagnostics and status information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A5103-543A-4AFD-9104-3834F0C19FF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Audit trails for Security, System and Applications activities</a:t>
            </a:r>
            <a:endParaRPr lang="en-US" sz="2000" dirty="0" smtClean="0"/>
          </a:p>
          <a:p>
            <a:pPr rtl="0" fontAlgn="base"/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and manage user accounts and groups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A5103-543A-4AFD-9104-3834F0C19FF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+mn-lt"/>
                <a:cs typeface="Vrinda" pitchFamily="2" charset="0"/>
              </a:rPr>
              <a:t>Real Time Performance Monitoring </a:t>
            </a:r>
          </a:p>
          <a:p>
            <a:pPr marL="698537" lvl="1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+mn-lt"/>
                <a:cs typeface="Vrinda" pitchFamily="2" charset="0"/>
              </a:rPr>
              <a:t>Monitors network performance (</a:t>
            </a:r>
            <a:r>
              <a:rPr lang="en-US" sz="2000" dirty="0" err="1" smtClean="0">
                <a:latin typeface="+mn-lt"/>
                <a:cs typeface="Vrinda" pitchFamily="2" charset="0"/>
              </a:rPr>
              <a:t>QoS</a:t>
            </a:r>
            <a:r>
              <a:rPr lang="en-US" sz="2000" dirty="0" smtClean="0">
                <a:latin typeface="+mn-lt"/>
                <a:cs typeface="Vrinda" pitchFamily="2" charset="0"/>
              </a:rPr>
              <a:t>, </a:t>
            </a:r>
            <a:r>
              <a:rPr lang="en-US" sz="2000" dirty="0" err="1" smtClean="0">
                <a:latin typeface="+mn-lt"/>
                <a:cs typeface="Vrinda" pitchFamily="2" charset="0"/>
              </a:rPr>
              <a:t>CoS</a:t>
            </a:r>
            <a:r>
              <a:rPr lang="en-US" sz="2000" dirty="0" smtClean="0">
                <a:latin typeface="+mn-lt"/>
                <a:cs typeface="Vrinda" pitchFamily="2" charset="0"/>
              </a:rPr>
              <a:t>)</a:t>
            </a:r>
          </a:p>
          <a:p>
            <a:pPr marL="698537" lvl="1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+mn-lt"/>
                <a:cs typeface="Vrinda" pitchFamily="2" charset="0"/>
              </a:rPr>
              <a:t>Current statistics (Real-time)</a:t>
            </a:r>
          </a:p>
          <a:p>
            <a:pPr marL="698537" lvl="1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+mn-lt"/>
                <a:cs typeface="Vrinda" pitchFamily="2" charset="0"/>
              </a:rPr>
              <a:t>Intervals statistics</a:t>
            </a:r>
          </a:p>
          <a:p>
            <a:pPr marL="698537" lvl="1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+mn-lt"/>
                <a:cs typeface="Vrinda" pitchFamily="2" charset="0"/>
              </a:rPr>
              <a:t>Reflects Agent statistics</a:t>
            </a:r>
          </a:p>
          <a:p>
            <a:pPr marL="242069" indent="-158496">
              <a:lnSpc>
                <a:spcPct val="150000"/>
              </a:lnSpc>
              <a:buSzPct val="110000"/>
            </a:pPr>
            <a:endParaRPr lang="en-US" sz="2000" dirty="0" smtClean="0">
              <a:latin typeface="+mn-lt"/>
              <a:cs typeface="Vrinda" pitchFamily="2" charset="0"/>
            </a:endParaRPr>
          </a:p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+mn-lt"/>
                <a:cs typeface="Vrinda" pitchFamily="2" charset="0"/>
              </a:rPr>
              <a:t>Long Term Performance Monitoring </a:t>
            </a:r>
          </a:p>
          <a:p>
            <a:pPr marL="698537" lvl="1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+mn-lt"/>
                <a:cs typeface="Vrinda" pitchFamily="2" charset="0"/>
              </a:rPr>
              <a:t>Performance Management Portal</a:t>
            </a:r>
          </a:p>
          <a:p>
            <a:pPr marL="698537" lvl="1" indent="-158496">
              <a:lnSpc>
                <a:spcPct val="150000"/>
              </a:lnSpc>
              <a:buSzPct val="110000"/>
            </a:pPr>
            <a:endParaRPr lang="en-US" sz="2000" dirty="0" smtClean="0">
              <a:latin typeface="+mn-lt"/>
              <a:cs typeface="Vrinda" pitchFamily="2" charset="0"/>
            </a:endParaRPr>
          </a:p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endParaRPr lang="en-US" sz="2000" dirty="0" smtClean="0">
              <a:latin typeface="+mn-lt"/>
              <a:cs typeface="Vrinda" pitchFamily="2" charset="0"/>
            </a:endParaRPr>
          </a:p>
          <a:p>
            <a:pPr marL="242069" indent="-158496">
              <a:buSzPct val="110000"/>
            </a:pPr>
            <a:endParaRPr lang="en-US" sz="2000" dirty="0" smtClean="0">
              <a:latin typeface="+mn-lt"/>
              <a:cs typeface="Vrinda" pitchFamily="2" charset="0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A5103-543A-4AFD-9104-3834F0C19FF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+mn-lt"/>
                <a:cs typeface="Vrinda" pitchFamily="2" charset="0"/>
              </a:rPr>
              <a:t>View and manage EMS Security profiles in a graphical interface.</a:t>
            </a:r>
          </a:p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+mn-lt"/>
                <a:cs typeface="Vrinda" pitchFamily="2" charset="0"/>
              </a:rPr>
              <a:t>Create Common/Private view profiles per user/group</a:t>
            </a:r>
          </a:p>
          <a:p>
            <a:pPr marL="242069" indent="-158496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000" dirty="0" smtClean="0">
                <a:latin typeface="+mn-lt"/>
                <a:cs typeface="Vrinda" pitchFamily="2" charset="0"/>
              </a:rPr>
              <a:t>Define password policies 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A5103-543A-4AFD-9104-3834F0C19FF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Since Mbps is a Mbps we cannot compete on bandwidth.  Differentiating is in the service itself.</a:t>
            </a:r>
          </a:p>
          <a:p>
            <a:r>
              <a:rPr lang="en-US" sz="2000" dirty="0" smtClean="0"/>
              <a:t>Service parameters:</a:t>
            </a:r>
          </a:p>
          <a:p>
            <a:pPr lvl="1"/>
            <a:r>
              <a:rPr lang="en-US" sz="2000" dirty="0" smtClean="0"/>
              <a:t>Before it’s working I want to know where I start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000" dirty="0" smtClean="0"/>
              <a:t>When it’s working I want visibility:</a:t>
            </a:r>
          </a:p>
          <a:p>
            <a:pPr lvl="2"/>
            <a:r>
              <a:rPr lang="en-US" sz="2000" dirty="0" smtClean="0"/>
              <a:t>Customer Visibility - reporting</a:t>
            </a:r>
          </a:p>
          <a:p>
            <a:pPr lvl="2"/>
            <a:r>
              <a:rPr lang="en-US" sz="2000" dirty="0" smtClean="0"/>
              <a:t>Accuracy of measurements – develop trust</a:t>
            </a:r>
          </a:p>
          <a:p>
            <a:pPr lvl="1"/>
            <a:r>
              <a:rPr lang="en-US" sz="2000" dirty="0" smtClean="0"/>
              <a:t>When it’s not working I want it repaired</a:t>
            </a:r>
          </a:p>
          <a:p>
            <a:pPr lvl="2"/>
            <a:r>
              <a:rPr lang="en-US" sz="2000" dirty="0" smtClean="0"/>
              <a:t>Loopbacks</a:t>
            </a:r>
          </a:p>
          <a:p>
            <a:pPr lvl="2"/>
            <a:r>
              <a:rPr lang="en-US" sz="2000" dirty="0" smtClean="0"/>
              <a:t>On demand throughput testing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F8F7-823D-4CB4-B2D5-9A864B8D106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7B162-ECE2-4148-B679-2015C0B037F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 userDrawn="1"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1764205"/>
            <a:ext cx="4630409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4_darkblue.jpg"/>
          <p:cNvPicPr>
            <a:picLocks noChangeAspect="1"/>
          </p:cNvPicPr>
          <p:nvPr userDrawn="1"/>
        </p:nvPicPr>
        <p:blipFill>
          <a:blip r:embed="rId2" cstate="print"/>
          <a:srcRect l="22173" r="48839" b="3250"/>
          <a:stretch>
            <a:fillRect/>
          </a:stretch>
        </p:blipFill>
        <p:spPr>
          <a:xfrm>
            <a:off x="762000" y="0"/>
            <a:ext cx="3082212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578498" y="0"/>
            <a:ext cx="183502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33648" y="3185496"/>
            <a:ext cx="4610890" cy="764412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solidFill>
                  <a:srgbClr val="0098A1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30" name="Picture 29" descr="RAD_onl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87916" y="5934778"/>
            <a:ext cx="1072696" cy="61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3487" y="5169880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78498" y="0"/>
            <a:ext cx="46653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842587" y="0"/>
            <a:ext cx="242597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RAD_onl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8274" y="4611304"/>
            <a:ext cx="1072696" cy="615012"/>
          </a:xfrm>
          <a:prstGeom prst="rect">
            <a:avLst/>
          </a:prstGeom>
        </p:spPr>
      </p:pic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838200" y="1750102"/>
            <a:ext cx="62865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lum bright="15000"/>
          </a:blip>
          <a:srcRect l="63930" t="94395"/>
          <a:stretch>
            <a:fillRect/>
          </a:stretch>
        </p:blipFill>
        <p:spPr bwMode="auto">
          <a:xfrm>
            <a:off x="5847550" y="6558682"/>
            <a:ext cx="3302800" cy="2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rad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8" name="Picture 7" descr="rad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rad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_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205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8" y="457201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 userDrawn="1"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4" tIns="45697" rIns="91394" bIns="456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 userDrawn="1"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94" tIns="45697" rIns="91394" bIns="456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lIns="91394" tIns="45697" rIns="91394" bIns="45697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 userDrawn="1"/>
        </p:nvSpPr>
        <p:spPr bwMode="auto">
          <a:xfrm flipH="1">
            <a:off x="8839200" y="6380168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94" tIns="45697" rIns="91394" bIns="456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718786" y="6650038"/>
            <a:ext cx="1175300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800" dirty="0" smtClean="0"/>
              <a:t>NMS for CIS TS2013</a:t>
            </a:r>
            <a:r>
              <a:rPr lang="en-US" sz="800" baseline="0" dirty="0" smtClean="0"/>
              <a:t> </a:t>
            </a:r>
            <a:fld id="{1FEB4FD2-243B-450F-B334-AD0C10AF24B3}" type="slidenum">
              <a:rPr lang="en-US" sz="1000" smtClean="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tiff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astLane_xvid.av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PM_Portal_V2.m4v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Managing RAD’s Network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CIS Technical Seminar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10" grpId="0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Install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0134" y="4308475"/>
            <a:ext cx="2582571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627" y="4278394"/>
            <a:ext cx="2759977" cy="228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7713" y="1240921"/>
            <a:ext cx="7124700" cy="2665943"/>
          </a:xfrm>
        </p:spPr>
        <p:txBody>
          <a:bodyPr/>
          <a:lstStyle/>
          <a:p>
            <a:r>
              <a:rPr lang="en-US" sz="2000" dirty="0" err="1" smtClean="0"/>
              <a:t>RADview</a:t>
            </a:r>
            <a:r>
              <a:rPr lang="en-US" sz="2000" dirty="0" smtClean="0"/>
              <a:t> database works with reliable Oracle technology</a:t>
            </a:r>
          </a:p>
          <a:p>
            <a:r>
              <a:rPr lang="en-US" sz="2000" dirty="0" smtClean="0"/>
              <a:t>Oracle DB is delivered with RV Software</a:t>
            </a:r>
          </a:p>
          <a:p>
            <a:r>
              <a:rPr lang="en-US" sz="2000" dirty="0" smtClean="0"/>
              <a:t>No Oracle knowledge is required</a:t>
            </a:r>
          </a:p>
          <a:p>
            <a:r>
              <a:rPr lang="en-US" sz="2000" dirty="0" smtClean="0"/>
              <a:t>Easy installation, only basic information are required for installation</a:t>
            </a:r>
          </a:p>
          <a:p>
            <a:r>
              <a:rPr lang="en-US" sz="2000" dirty="0" smtClean="0"/>
              <a:t>Runs on standard PCs or WIN/UNIX Servers</a:t>
            </a:r>
          </a:p>
          <a:p>
            <a:r>
              <a:rPr lang="en-US" sz="2000" dirty="0" smtClean="0"/>
              <a:t>Can be installed on several virtualization platforms</a:t>
            </a:r>
          </a:p>
          <a:p>
            <a:r>
              <a:rPr lang="en-US" sz="2000" dirty="0" smtClean="0"/>
              <a:t>High skilled Tech. Support Engineers are available on demand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00" y="1172307"/>
            <a:ext cx="7777568" cy="538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dirty="0" smtClean="0"/>
              <a:t>How it Looks Like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852" y="2369129"/>
            <a:ext cx="2984528" cy="1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41" y="4336649"/>
            <a:ext cx="7704561" cy="152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5068" y="3570722"/>
            <a:ext cx="484909" cy="1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251" y="2460627"/>
            <a:ext cx="484909" cy="1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6452" y="2411557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6452" y="2506807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6452" y="2610715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7471" y="2664836"/>
            <a:ext cx="735491" cy="20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bgerundetes Rechteck 12"/>
          <p:cNvSpPr/>
          <p:nvPr/>
        </p:nvSpPr>
        <p:spPr>
          <a:xfrm>
            <a:off x="1110528" y="2586906"/>
            <a:ext cx="482745" cy="2944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11" tIns="41555" rIns="83111" bIns="41555"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1021773" y="2657621"/>
            <a:ext cx="608302" cy="141432"/>
          </a:xfrm>
          <a:prstGeom prst="rect">
            <a:avLst/>
          </a:prstGeom>
          <a:noFill/>
        </p:spPr>
        <p:txBody>
          <a:bodyPr wrap="square" lIns="83111" tIns="41555" rIns="83111" bIns="41555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700" b="1" dirty="0" smtClean="0"/>
              <a:t>RICi-16_1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23952" y="2746382"/>
            <a:ext cx="608302" cy="141432"/>
          </a:xfrm>
          <a:prstGeom prst="rect">
            <a:avLst/>
          </a:prstGeom>
          <a:noFill/>
        </p:spPr>
        <p:txBody>
          <a:bodyPr wrap="square" lIns="83111" tIns="41555" rIns="83111" bIns="41555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700" b="1" dirty="0" smtClean="0"/>
              <a:t>RICi-16_2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5630" y="2703803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3464" y="2799053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989330" y="2560211"/>
            <a:ext cx="608302" cy="141432"/>
          </a:xfrm>
          <a:prstGeom prst="rect">
            <a:avLst/>
          </a:prstGeom>
          <a:noFill/>
        </p:spPr>
        <p:txBody>
          <a:bodyPr wrap="square" lIns="83111" tIns="41555" rIns="83111" bIns="41555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700" b="1" dirty="0" smtClean="0"/>
              <a:t>ETX-202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9679" y="2443306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00" y="1172307"/>
            <a:ext cx="7777568" cy="538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dirty="0" smtClean="0"/>
              <a:t>Make Things Easy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852" y="2369129"/>
            <a:ext cx="2984528" cy="1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41" y="4336649"/>
            <a:ext cx="7704561" cy="152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5068" y="3570722"/>
            <a:ext cx="484909" cy="1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251" y="2460627"/>
            <a:ext cx="484909" cy="1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6452" y="2411557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6452" y="2506807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6452" y="2610715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7471" y="2664836"/>
            <a:ext cx="735491" cy="20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bgerundetes Rechteck 12"/>
          <p:cNvSpPr/>
          <p:nvPr/>
        </p:nvSpPr>
        <p:spPr>
          <a:xfrm>
            <a:off x="1110528" y="2586906"/>
            <a:ext cx="482745" cy="2944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11" tIns="41555" rIns="83111" bIns="41555"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1021773" y="2657621"/>
            <a:ext cx="608302" cy="141432"/>
          </a:xfrm>
          <a:prstGeom prst="rect">
            <a:avLst/>
          </a:prstGeom>
          <a:noFill/>
        </p:spPr>
        <p:txBody>
          <a:bodyPr wrap="square" lIns="83111" tIns="41555" rIns="83111" bIns="41555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700" b="1" dirty="0" smtClean="0"/>
              <a:t>RICi-16_1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23952" y="2746382"/>
            <a:ext cx="608302" cy="141432"/>
          </a:xfrm>
          <a:prstGeom prst="rect">
            <a:avLst/>
          </a:prstGeom>
          <a:noFill/>
        </p:spPr>
        <p:txBody>
          <a:bodyPr wrap="square" lIns="83111" tIns="41555" rIns="83111" bIns="41555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700" b="1" dirty="0" smtClean="0"/>
              <a:t>RICi-16_2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5630" y="2703803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3464" y="2799053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989330" y="2560211"/>
            <a:ext cx="608302" cy="141432"/>
          </a:xfrm>
          <a:prstGeom prst="rect">
            <a:avLst/>
          </a:prstGeom>
          <a:noFill/>
        </p:spPr>
        <p:txBody>
          <a:bodyPr wrap="square" lIns="83111" tIns="41555" rIns="83111" bIns="41555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700" b="1" dirty="0" smtClean="0"/>
              <a:t>ETX-202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9679" y="2443306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3047" y="2194711"/>
            <a:ext cx="6615545" cy="148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00" y="1172307"/>
            <a:ext cx="7777568" cy="538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dirty="0" smtClean="0"/>
              <a:t>Make Things Easy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852" y="2369129"/>
            <a:ext cx="2984528" cy="1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41" y="4336649"/>
            <a:ext cx="7704561" cy="152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5068" y="3570722"/>
            <a:ext cx="484909" cy="1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251" y="2460627"/>
            <a:ext cx="484909" cy="1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6452" y="2411557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6452" y="2506807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6452" y="2610715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7471" y="2664836"/>
            <a:ext cx="735491" cy="20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bgerundetes Rechteck 12"/>
          <p:cNvSpPr/>
          <p:nvPr/>
        </p:nvSpPr>
        <p:spPr>
          <a:xfrm>
            <a:off x="1110528" y="2586906"/>
            <a:ext cx="482745" cy="2944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11" tIns="41555" rIns="83111" bIns="41555"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1021773" y="2657621"/>
            <a:ext cx="608302" cy="141432"/>
          </a:xfrm>
          <a:prstGeom prst="rect">
            <a:avLst/>
          </a:prstGeom>
          <a:noFill/>
        </p:spPr>
        <p:txBody>
          <a:bodyPr wrap="square" lIns="83111" tIns="41555" rIns="83111" bIns="41555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700" b="1" dirty="0" smtClean="0"/>
              <a:t>RICi-16_1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23952" y="2746382"/>
            <a:ext cx="608302" cy="141432"/>
          </a:xfrm>
          <a:prstGeom prst="rect">
            <a:avLst/>
          </a:prstGeom>
          <a:noFill/>
        </p:spPr>
        <p:txBody>
          <a:bodyPr wrap="square" lIns="83111" tIns="41555" rIns="83111" bIns="41555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700" b="1" dirty="0" smtClean="0"/>
              <a:t>RICi-16_2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5630" y="2703803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3464" y="2799053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989330" y="2560211"/>
            <a:ext cx="608302" cy="141432"/>
          </a:xfrm>
          <a:prstGeom prst="rect">
            <a:avLst/>
          </a:prstGeom>
          <a:noFill/>
        </p:spPr>
        <p:txBody>
          <a:bodyPr wrap="square" lIns="83111" tIns="41555" rIns="83111" bIns="41555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700" b="1" dirty="0" smtClean="0"/>
              <a:t>ETX-202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9679" y="2443306"/>
            <a:ext cx="61913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3047" y="2194711"/>
            <a:ext cx="6615545" cy="148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9820" y="1649667"/>
            <a:ext cx="6337788" cy="484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RADview-EMS</a:t>
            </a:r>
            <a:br>
              <a:rPr lang="en-US" smtClean="0"/>
            </a:br>
            <a:r>
              <a:rPr lang="en-US" smtClean="0"/>
              <a:t>FCAPS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Manage Event Log parameters:</a:t>
            </a:r>
          </a:p>
          <a:p>
            <a:pPr lvl="1"/>
            <a:r>
              <a:rPr lang="en-US" dirty="0" smtClean="0"/>
              <a:t>Mask, Severity, </a:t>
            </a:r>
            <a:r>
              <a:rPr lang="en-US" dirty="0" err="1" smtClean="0"/>
              <a:t>Deduplication</a:t>
            </a:r>
            <a:endParaRPr lang="en-US" dirty="0" smtClean="0"/>
          </a:p>
          <a:p>
            <a:pPr lvl="1"/>
            <a:r>
              <a:rPr lang="en-US" dirty="0" smtClean="0"/>
              <a:t>Events display</a:t>
            </a:r>
          </a:p>
          <a:p>
            <a:r>
              <a:rPr lang="en-US" dirty="0" smtClean="0"/>
              <a:t>Trap Synchronization </a:t>
            </a:r>
          </a:p>
          <a:p>
            <a:r>
              <a:rPr lang="en-US" dirty="0" smtClean="0"/>
              <a:t>IBM Tivoli’s </a:t>
            </a:r>
            <a:r>
              <a:rPr lang="en-US" dirty="0" err="1" smtClean="0"/>
              <a:t>Netcool</a:t>
            </a:r>
            <a:r>
              <a:rPr lang="en-US" dirty="0" smtClean="0"/>
              <a:t>®/</a:t>
            </a:r>
            <a:r>
              <a:rPr lang="en-US" dirty="0" err="1" smtClean="0"/>
              <a:t>OMNIbus</a:t>
            </a:r>
            <a:r>
              <a:rPr lang="en-US" dirty="0" smtClean="0"/>
              <a:t>™ plug-in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" name="Picture 23" descr="EB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74536" y="4008467"/>
            <a:ext cx="6684818" cy="2727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Round Same Side Corner Rectangle 24"/>
          <p:cNvSpPr/>
          <p:nvPr/>
        </p:nvSpPr>
        <p:spPr bwMode="auto">
          <a:xfrm>
            <a:off x="254431" y="1195538"/>
            <a:ext cx="1717160" cy="498464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018" tIns="0" rIns="161018" bIns="0" numCol="1" spcCol="1154" anchor="ctr" anchorCtr="0">
            <a:no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</a:rPr>
              <a:t>Fault</a:t>
            </a: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1998497" y="1265782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Configuration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3742564" y="1265782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Administration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5486630" y="1265782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Performance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7230697" y="1265782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Security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RADview</a:t>
            </a:r>
            <a:r>
              <a:rPr lang="en-US" dirty="0" smtClean="0"/>
              <a:t>-EMS</a:t>
            </a:r>
            <a:br>
              <a:rPr lang="en-US" dirty="0" smtClean="0"/>
            </a:br>
            <a:r>
              <a:rPr lang="en-US" dirty="0" smtClean="0"/>
              <a:t>FCAPS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Tracks changes </a:t>
            </a:r>
          </a:p>
          <a:p>
            <a:r>
              <a:rPr lang="en-US" dirty="0" smtClean="0"/>
              <a:t>Network Elements update &amp; Configure</a:t>
            </a:r>
          </a:p>
          <a:p>
            <a:r>
              <a:rPr lang="en-US" dirty="0" smtClean="0"/>
              <a:t>Viewing and/or modifying:</a:t>
            </a:r>
          </a:p>
          <a:p>
            <a:pPr lvl="1"/>
            <a:r>
              <a:rPr lang="en-US" dirty="0" smtClean="0"/>
              <a:t> Configuration</a:t>
            </a:r>
          </a:p>
          <a:p>
            <a:pPr lvl="1"/>
            <a:r>
              <a:rPr lang="en-US" dirty="0" smtClean="0"/>
              <a:t>Diagnostics </a:t>
            </a:r>
          </a:p>
          <a:p>
            <a:pPr lvl="1"/>
            <a:r>
              <a:rPr lang="en-US" dirty="0" smtClean="0"/>
              <a:t>Status</a:t>
            </a:r>
          </a:p>
        </p:txBody>
      </p:sp>
      <p:sp>
        <p:nvSpPr>
          <p:cNvPr id="25" name="Round Same Side Corner Rectangle 24"/>
          <p:cNvSpPr/>
          <p:nvPr/>
        </p:nvSpPr>
        <p:spPr bwMode="auto">
          <a:xfrm>
            <a:off x="1998458" y="1195538"/>
            <a:ext cx="1717160" cy="498464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018" tIns="0" rIns="161018" bIns="0" numCol="1" spcCol="1154" anchor="ctr" anchorCtr="0">
            <a:no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</a:rPr>
              <a:t>Configuration</a:t>
            </a: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254378" y="1265782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Fault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3742538" y="1265782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Administration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5486618" y="1265782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Performance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7230697" y="1265782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Security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2868915" y="3398521"/>
            <a:ext cx="6229366" cy="3429001"/>
            <a:chOff x="370141" y="4027471"/>
            <a:chExt cx="4920897" cy="2708745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70141" y="4126580"/>
              <a:ext cx="4920897" cy="2609636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42045" indent="-158481">
                <a:lnSpc>
                  <a:spcPct val="150000"/>
                </a:lnSpc>
                <a:buSzPct val="110000"/>
              </a:pPr>
              <a:endParaRPr lang="en-US" sz="1500" dirty="0" smtClean="0">
                <a:latin typeface="Verdana" pitchFamily="34" charset="0"/>
                <a:cs typeface="Vrinda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05550" y="4027471"/>
              <a:ext cx="1652024" cy="313006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300" dirty="0" smtClean="0"/>
                <a:t>Shelf-View</a:t>
              </a:r>
            </a:p>
          </p:txBody>
        </p:sp>
        <p:pic>
          <p:nvPicPr>
            <p:cNvPr id="10" name="Picture 2" descr="C:\Documents and Settings\ben_k\Desktop\01_27_2008 06_09 P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65394" y="4437478"/>
              <a:ext cx="4612890" cy="220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Straight Arrow Connector 18"/>
          <p:cNvCxnSpPr/>
          <p:nvPr/>
        </p:nvCxnSpPr>
        <p:spPr>
          <a:xfrm rot="10800000" flipV="1">
            <a:off x="4434840" y="2331720"/>
            <a:ext cx="1661160" cy="1203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3111" tIns="41555" rIns="83111" bIns="41555"/>
          <a:lstStyle/>
          <a:p>
            <a:r>
              <a:rPr lang="en-US" dirty="0" err="1" smtClean="0"/>
              <a:t>RADview</a:t>
            </a:r>
            <a:r>
              <a:rPr lang="en-US" dirty="0" smtClean="0"/>
              <a:t>-EMS</a:t>
            </a:r>
            <a:br>
              <a:rPr lang="en-US" dirty="0" smtClean="0"/>
            </a:br>
            <a:r>
              <a:rPr lang="en-US" dirty="0" smtClean="0"/>
              <a:t>FCAPS</a:t>
            </a:r>
            <a:endParaRPr lang="en-US" sz="2900" dirty="0">
              <a:solidFill>
                <a:srgbClr val="FFC0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42045" indent="-158481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400" dirty="0" smtClean="0">
                <a:latin typeface="Verdana" pitchFamily="34" charset="0"/>
                <a:cs typeface="Vrinda" pitchFamily="2" charset="0"/>
              </a:rPr>
              <a:t>Auditing</a:t>
            </a:r>
          </a:p>
          <a:p>
            <a:pPr marL="242045" indent="-158481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2400" dirty="0" smtClean="0">
                <a:latin typeface="Verdana" pitchFamily="34" charset="0"/>
                <a:cs typeface="Vrinda" pitchFamily="2" charset="0"/>
              </a:rPr>
              <a:t>Create and manage users accounts</a:t>
            </a:r>
            <a:endParaRPr lang="en-US" dirty="0"/>
          </a:p>
        </p:txBody>
      </p:sp>
      <p:sp>
        <p:nvSpPr>
          <p:cNvPr id="25" name="Round Same Side Corner Rectangle 24"/>
          <p:cNvSpPr/>
          <p:nvPr/>
        </p:nvSpPr>
        <p:spPr bwMode="auto">
          <a:xfrm>
            <a:off x="3743045" y="1195539"/>
            <a:ext cx="1717160" cy="498464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994" tIns="0" rIns="82994" bIns="0" numCol="1" spcCol="1154" anchor="ctr" anchorCtr="0">
            <a:noAutofit/>
          </a:bodyPr>
          <a:lstStyle/>
          <a:p>
            <a:pPr algn="ctr"/>
            <a:r>
              <a:rPr lang="en-US" sz="1500" dirty="0" smtClean="0"/>
              <a:t>Administration</a:t>
            </a:r>
            <a:endParaRPr lang="en-US" sz="15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1999220" y="1265783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Configuration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255395" y="1265783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Fault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5486871" y="1265783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Performance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7230697" y="1265783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Security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4720099" y="3182394"/>
            <a:ext cx="3716840" cy="3328933"/>
            <a:chOff x="5412826" y="3479611"/>
            <a:chExt cx="4088524" cy="3661826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412826" y="3635351"/>
              <a:ext cx="4088524" cy="3506086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42045" indent="-158481">
                <a:lnSpc>
                  <a:spcPct val="150000"/>
                </a:lnSpc>
                <a:buSzPct val="110000"/>
              </a:pPr>
              <a:endParaRPr lang="en-US" sz="1500" dirty="0" smtClean="0">
                <a:latin typeface="Verdana" pitchFamily="34" charset="0"/>
                <a:cs typeface="Vrinda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538393" y="3479611"/>
              <a:ext cx="2638655" cy="313006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300" dirty="0" smtClean="0"/>
                <a:t>Applications activities</a:t>
              </a:r>
            </a:p>
          </p:txBody>
        </p:sp>
        <p:pic>
          <p:nvPicPr>
            <p:cNvPr id="11" name="Picture 10" descr="Log Viewer2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565278" y="3872530"/>
              <a:ext cx="3783620" cy="3136828"/>
            </a:xfrm>
            <a:prstGeom prst="rect">
              <a:avLst/>
            </a:prstGeom>
          </p:spPr>
        </p:pic>
      </p:grpSp>
      <p:grpSp>
        <p:nvGrpSpPr>
          <p:cNvPr id="4" name="Group 16"/>
          <p:cNvGrpSpPr/>
          <p:nvPr/>
        </p:nvGrpSpPr>
        <p:grpSpPr>
          <a:xfrm>
            <a:off x="611508" y="3182394"/>
            <a:ext cx="3716840" cy="3328933"/>
            <a:chOff x="493984" y="3479611"/>
            <a:chExt cx="4088524" cy="3661826"/>
          </a:xfrm>
        </p:grpSpPr>
        <p:pic>
          <p:nvPicPr>
            <p:cNvPr id="10" name="Picture 9" descr="log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75363" y="3893905"/>
              <a:ext cx="3747185" cy="3147102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 bwMode="auto">
            <a:xfrm>
              <a:off x="493984" y="3635351"/>
              <a:ext cx="4088524" cy="3506086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42045" indent="-158481">
                <a:lnSpc>
                  <a:spcPct val="150000"/>
                </a:lnSpc>
                <a:buSzPct val="110000"/>
              </a:pPr>
              <a:endParaRPr lang="en-US" sz="1500" dirty="0" smtClean="0">
                <a:latin typeface="Verdana" pitchFamily="34" charset="0"/>
                <a:cs typeface="Vrinda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19551" y="3479611"/>
              <a:ext cx="2638655" cy="313006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300" dirty="0" smtClean="0"/>
                <a:t>Security logs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RADview</a:t>
            </a:r>
            <a:r>
              <a:rPr lang="en-US" dirty="0" smtClean="0"/>
              <a:t>-EMS</a:t>
            </a:r>
            <a:br>
              <a:rPr lang="en-US" dirty="0" smtClean="0"/>
            </a:br>
            <a:r>
              <a:rPr lang="en-US" dirty="0" smtClean="0"/>
              <a:t>FCAPS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Real Time Performance Monitoring </a:t>
            </a:r>
          </a:p>
          <a:p>
            <a:pPr lvl="1"/>
            <a:r>
              <a:rPr lang="en-US" dirty="0" smtClean="0"/>
              <a:t>Network performance (</a:t>
            </a:r>
            <a:r>
              <a:rPr lang="en-US" dirty="0" err="1" smtClean="0"/>
              <a:t>QoS</a:t>
            </a:r>
            <a:r>
              <a:rPr lang="en-US" dirty="0" smtClean="0"/>
              <a:t>, </a:t>
            </a:r>
            <a:r>
              <a:rPr lang="en-US" dirty="0" err="1" smtClean="0"/>
              <a:t>CoS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Current statistics (Real-time)</a:t>
            </a:r>
          </a:p>
          <a:p>
            <a:pPr lvl="1"/>
            <a:r>
              <a:rPr lang="en-US" dirty="0" smtClean="0"/>
              <a:t>Intervals statistics</a:t>
            </a:r>
          </a:p>
          <a:p>
            <a:r>
              <a:rPr lang="en-US" dirty="0" smtClean="0"/>
              <a:t>Long Term Performance Monitoring </a:t>
            </a:r>
          </a:p>
          <a:p>
            <a:pPr lvl="1"/>
            <a:r>
              <a:rPr lang="en-US" dirty="0" smtClean="0"/>
              <a:t>Performance Management Portal</a:t>
            </a:r>
          </a:p>
        </p:txBody>
      </p:sp>
      <p:sp>
        <p:nvSpPr>
          <p:cNvPr id="25" name="Round Same Side Corner Rectangle 24"/>
          <p:cNvSpPr/>
          <p:nvPr/>
        </p:nvSpPr>
        <p:spPr bwMode="auto">
          <a:xfrm>
            <a:off x="5486871" y="1195539"/>
            <a:ext cx="1717160" cy="498464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018" tIns="0" rIns="161018" bIns="0" numCol="1" spcCol="1154" anchor="ctr" anchorCtr="0">
            <a:noAutofit/>
          </a:bodyPr>
          <a:lstStyle/>
          <a:p>
            <a:pPr algn="ctr"/>
            <a:r>
              <a:rPr lang="en-US" sz="1500" dirty="0" smtClean="0"/>
              <a:t>Performance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1999220" y="1265783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Configuration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3743045" y="1265783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Administration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255395" y="1265783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Fault</a:t>
            </a: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7230697" y="1265783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Security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5171944" y="2621281"/>
            <a:ext cx="4182415" cy="4236720"/>
            <a:chOff x="5344727" y="2545376"/>
            <a:chExt cx="4324788" cy="4380941"/>
          </a:xfrm>
        </p:grpSpPr>
        <p:grpSp>
          <p:nvGrpSpPr>
            <p:cNvPr id="4" name="Group 12"/>
            <p:cNvGrpSpPr/>
            <p:nvPr/>
          </p:nvGrpSpPr>
          <p:grpSpPr>
            <a:xfrm>
              <a:off x="5344727" y="2545376"/>
              <a:ext cx="4324788" cy="4380941"/>
              <a:chOff x="5323707" y="2545376"/>
              <a:chExt cx="4324788" cy="4380941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5323707" y="2717441"/>
                <a:ext cx="4324788" cy="4208876"/>
              </a:xfrm>
              <a:prstGeom prst="roundRect">
                <a:avLst>
                  <a:gd name="adj" fmla="val 1875"/>
                </a:avLst>
              </a:prstGeom>
              <a:solidFill>
                <a:schemeClr val="bg1">
                  <a:lumMod val="50000"/>
                  <a:alpha val="20000"/>
                </a:schemeClr>
              </a:solidFill>
              <a:ln w="63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252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42045" indent="-158481">
                  <a:lnSpc>
                    <a:spcPct val="150000"/>
                  </a:lnSpc>
                  <a:buSzPct val="110000"/>
                </a:pPr>
                <a:endParaRPr lang="en-US" sz="1500" dirty="0" smtClean="0">
                  <a:latin typeface="Verdana" pitchFamily="34" charset="0"/>
                  <a:cs typeface="Vrinda" pitchFamily="2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5459936" y="2545376"/>
                <a:ext cx="1452113" cy="313006"/>
              </a:xfrm>
              <a:prstGeom prst="roundRect">
                <a:avLst>
                  <a:gd name="adj" fmla="val 8013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419" tIns="0" rIns="177419" bIns="0" numCol="1" spcCol="1270" anchor="ctr" anchorCtr="0">
                <a:noAutofit/>
              </a:bodyPr>
              <a:lstStyle/>
              <a:p>
                <a:r>
                  <a:rPr lang="en-US" sz="1300" dirty="0" smtClean="0"/>
                  <a:t>Statistics</a:t>
                </a:r>
              </a:p>
            </p:txBody>
          </p:sp>
          <p:pic>
            <p:nvPicPr>
              <p:cNvPr id="10" name="Picture 9" descr="LA-210 statistics.PN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5491134" y="2923644"/>
                <a:ext cx="3929549" cy="3842224"/>
              </a:xfrm>
              <a:prstGeom prst="rect">
                <a:avLst/>
              </a:prstGeom>
              <a:effectLst/>
            </p:spPr>
          </p:pic>
        </p:grpSp>
        <p:pic>
          <p:nvPicPr>
            <p:cNvPr id="80898" name="Picture 2" descr="D:\Ben-k-data\My Documents\My Pictures\שונות\RAD Logos\flow_statistics.bmp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27163" y="3076577"/>
              <a:ext cx="3883021" cy="36642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RADview-EMS</a:t>
            </a:r>
            <a:br>
              <a:rPr lang="en-US" smtClean="0"/>
            </a:br>
            <a:r>
              <a:rPr lang="en-US" smtClean="0"/>
              <a:t>FCAPS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Security profiles:</a:t>
            </a:r>
          </a:p>
          <a:p>
            <a:pPr lvl="1"/>
            <a:r>
              <a:rPr lang="en-US" dirty="0" smtClean="0"/>
              <a:t>Create</a:t>
            </a:r>
          </a:p>
          <a:p>
            <a:pPr lvl="1"/>
            <a:r>
              <a:rPr lang="en-US" dirty="0" smtClean="0"/>
              <a:t>Manage</a:t>
            </a:r>
          </a:p>
          <a:p>
            <a:r>
              <a:rPr lang="en-US" dirty="0" smtClean="0"/>
              <a:t>Passwords policies</a:t>
            </a:r>
            <a:endParaRPr lang="en-US" dirty="0"/>
          </a:p>
        </p:txBody>
      </p:sp>
      <p:sp>
        <p:nvSpPr>
          <p:cNvPr id="25" name="Round Same Side Corner Rectangle 24"/>
          <p:cNvSpPr/>
          <p:nvPr/>
        </p:nvSpPr>
        <p:spPr bwMode="auto">
          <a:xfrm>
            <a:off x="7230697" y="1195538"/>
            <a:ext cx="1717160" cy="498464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018" tIns="0" rIns="161018" bIns="0" numCol="1" spcCol="1154" anchor="ctr" anchorCtr="0">
            <a:no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</a:rPr>
              <a:t>Security</a:t>
            </a: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1999220" y="1265782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Configuration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3743045" y="1265782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Administration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5486871" y="1265782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Performance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255395" y="1265782"/>
            <a:ext cx="1717160" cy="428220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70" tIns="32670" rIns="65343" bIns="32670" anchor="ctr"/>
          <a:lstStyle/>
          <a:p>
            <a:pPr algn="ctr">
              <a:defRPr/>
            </a:pPr>
            <a:r>
              <a:rPr lang="en-US" sz="1500" dirty="0" smtClean="0"/>
              <a:t>Fault</a:t>
            </a:r>
            <a:endParaRPr lang="en-US" sz="15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868" y="3395770"/>
            <a:ext cx="4838194" cy="3071517"/>
            <a:chOff x="297951" y="3772144"/>
            <a:chExt cx="5322013" cy="337866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97951" y="3924728"/>
              <a:ext cx="5322013" cy="3226085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42045" indent="-158481">
                <a:lnSpc>
                  <a:spcPct val="150000"/>
                </a:lnSpc>
                <a:buSzPct val="110000"/>
              </a:pPr>
              <a:endParaRPr lang="en-US" sz="1500" dirty="0" smtClean="0">
                <a:latin typeface="Verdana" pitchFamily="34" charset="0"/>
                <a:cs typeface="Vrinda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443906" y="3772144"/>
              <a:ext cx="2186278" cy="313006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300" dirty="0" smtClean="0"/>
                <a:t>Security profiles</a:t>
              </a:r>
            </a:p>
          </p:txBody>
        </p:sp>
        <p:pic>
          <p:nvPicPr>
            <p:cNvPr id="12" name="Picture 2" descr="C:\Documents and Settings\ben_k\Desktop\01_27_2008 04_51 P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5645" y="4153871"/>
              <a:ext cx="5006624" cy="289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6"/>
          <p:cNvGrpSpPr/>
          <p:nvPr/>
        </p:nvGrpSpPr>
        <p:grpSpPr>
          <a:xfrm>
            <a:off x="5256961" y="3296903"/>
            <a:ext cx="3591715" cy="3269218"/>
            <a:chOff x="5782640" y="3626593"/>
            <a:chExt cx="3950886" cy="359614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5782640" y="3770617"/>
              <a:ext cx="3950886" cy="3452116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42045" indent="-158481">
                <a:lnSpc>
                  <a:spcPct val="150000"/>
                </a:lnSpc>
                <a:buSzPct val="110000"/>
              </a:pPr>
              <a:endParaRPr lang="en-US" sz="1500" dirty="0" smtClean="0">
                <a:latin typeface="Verdana" pitchFamily="34" charset="0"/>
                <a:cs typeface="Vrinda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928594" y="3626593"/>
              <a:ext cx="2198264" cy="309185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300" dirty="0" smtClean="0"/>
                <a:t>Password policy</a:t>
              </a:r>
            </a:p>
          </p:txBody>
        </p:sp>
        <p:pic>
          <p:nvPicPr>
            <p:cNvPr id="11" name="Picture 3" descr="C:\Documents and Settings\ben_k\Desktop\01_27_2008 04_53 PM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892389" y="4006921"/>
              <a:ext cx="3731388" cy="307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3111" tIns="41555" rIns="83111" bIns="41555"/>
          <a:lstStyle/>
          <a:p>
            <a:r>
              <a:rPr lang="en-US" dirty="0" smtClean="0"/>
              <a:t>RADview-EMS Performance portal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28108" y="1390594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/>
              <a:t>Part of RADview-EMS v3.0</a:t>
            </a:r>
            <a:endParaRPr lang="en-US" sz="1500" dirty="0"/>
          </a:p>
        </p:txBody>
      </p:sp>
      <p:sp>
        <p:nvSpPr>
          <p:cNvPr id="16" name="Rounded Rectangle 15"/>
          <p:cNvSpPr/>
          <p:nvPr/>
        </p:nvSpPr>
        <p:spPr>
          <a:xfrm>
            <a:off x="317833" y="1963842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Policy Management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7833" y="2574102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Performance Dashboard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7833" y="3184361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Aggregated and SLA Reports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7833" y="3794622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Detailed Graphs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17833" y="5015138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Customers management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17833" y="4404882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Monthly Scheduled reports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80808" y="1390824"/>
            <a:ext cx="6369873" cy="4866409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3" tIns="41551" rIns="83103" bIns="41551"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8734" y="1517558"/>
            <a:ext cx="6082316" cy="455266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0" name="Straight Connector 29"/>
          <p:cNvCxnSpPr/>
          <p:nvPr/>
        </p:nvCxnSpPr>
        <p:spPr>
          <a:xfrm rot="5400000" flipH="1" flipV="1">
            <a:off x="2266203" y="1684664"/>
            <a:ext cx="587437" cy="2015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554269">
            <a:off x="8239279" y="1137168"/>
            <a:ext cx="872078" cy="477125"/>
          </a:xfrm>
          <a:prstGeom prst="rect">
            <a:avLst/>
          </a:prstGeom>
          <a:noFill/>
          <a:ln w="53975" cap="flat" cmpd="sng">
            <a:solidFill>
              <a:srgbClr val="FF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Impact" pitchFamily="34" charset="0"/>
              </a:rPr>
              <a:t>NEW</a:t>
            </a:r>
            <a:endParaRPr lang="en-US" sz="2900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RAD’s Network</a:t>
            </a:r>
            <a:endParaRPr lang="en-US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127743" y="1551963"/>
            <a:ext cx="3246539" cy="1912690"/>
            <a:chOff x="127743" y="1551963"/>
            <a:chExt cx="3246539" cy="1912690"/>
          </a:xfrm>
        </p:grpSpPr>
        <p:pic>
          <p:nvPicPr>
            <p:cNvPr id="7" name="Grafik 6" descr="18347_accessplus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862" y="1687615"/>
              <a:ext cx="2159566" cy="820635"/>
            </a:xfrm>
            <a:prstGeom prst="rect">
              <a:avLst/>
            </a:prstGeom>
          </p:spPr>
        </p:pic>
        <p:pic>
          <p:nvPicPr>
            <p:cNvPr id="34" name="Picture 7" descr="MP-410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638" y="2508250"/>
              <a:ext cx="1606390" cy="87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8308" y="2563721"/>
              <a:ext cx="436096" cy="7763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8" name="Abgerundetes Rechteck 37"/>
            <p:cNvSpPr/>
            <p:nvPr/>
          </p:nvSpPr>
          <p:spPr>
            <a:xfrm>
              <a:off x="127743" y="1551963"/>
              <a:ext cx="3246539" cy="1912690"/>
            </a:xfrm>
            <a:prstGeom prst="roundRect">
              <a:avLst>
                <a:gd name="adj" fmla="val 26596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53143" y="4304950"/>
            <a:ext cx="3246539" cy="1912690"/>
            <a:chOff x="153143" y="4304950"/>
            <a:chExt cx="3246539" cy="1912690"/>
          </a:xfrm>
        </p:grpSpPr>
        <p:pic>
          <p:nvPicPr>
            <p:cNvPr id="11" name="Picture 38" descr="tdmoip_dr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542" y="5322422"/>
              <a:ext cx="2348941" cy="668770"/>
            </a:xfrm>
            <a:prstGeom prst="rect">
              <a:avLst/>
            </a:prstGeom>
          </p:spPr>
        </p:pic>
        <p:pic>
          <p:nvPicPr>
            <p:cNvPr id="17" name="Picture 24" descr="IPmux-24_meta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177" y="4686761"/>
              <a:ext cx="863930" cy="447232"/>
            </a:xfrm>
            <a:prstGeom prst="rect">
              <a:avLst/>
            </a:prstGeom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6819" y="4515973"/>
              <a:ext cx="1729342" cy="772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Abgerundetes Rechteck 38"/>
            <p:cNvSpPr/>
            <p:nvPr/>
          </p:nvSpPr>
          <p:spPr>
            <a:xfrm>
              <a:off x="153143" y="4304950"/>
              <a:ext cx="3246539" cy="1912690"/>
            </a:xfrm>
            <a:prstGeom prst="roundRect">
              <a:avLst>
                <a:gd name="adj" fmla="val 26596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5774480" y="1551905"/>
            <a:ext cx="3246539" cy="1912690"/>
            <a:chOff x="5774480" y="1551905"/>
            <a:chExt cx="3246539" cy="1912690"/>
          </a:xfrm>
        </p:grpSpPr>
        <p:pic>
          <p:nvPicPr>
            <p:cNvPr id="9" name="Picture 2" descr="image00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10968" y="1886930"/>
              <a:ext cx="2373563" cy="62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3" descr="D:\shoval_b Documents\Products\ETX\ETX-102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08679" y="2747794"/>
              <a:ext cx="789429" cy="29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1" descr="Gmux-5300_Front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28559" y="2640333"/>
              <a:ext cx="1757123" cy="534575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Abgerundetes Rechteck 39"/>
            <p:cNvSpPr/>
            <p:nvPr/>
          </p:nvSpPr>
          <p:spPr>
            <a:xfrm>
              <a:off x="5774480" y="1551905"/>
              <a:ext cx="3246539" cy="1912690"/>
            </a:xfrm>
            <a:prstGeom prst="roundRect">
              <a:avLst>
                <a:gd name="adj" fmla="val 26596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5774480" y="4306349"/>
            <a:ext cx="3246539" cy="1912690"/>
            <a:chOff x="5774480" y="4306349"/>
            <a:chExt cx="3246539" cy="1912690"/>
          </a:xfrm>
        </p:grpSpPr>
        <p:pic>
          <p:nvPicPr>
            <p:cNvPr id="15" name="Picture 1" descr="J:\dafna\logos\SyncTop\SyncToP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33628" y="5272088"/>
              <a:ext cx="1328244" cy="863641"/>
            </a:xfrm>
            <a:prstGeom prst="rect">
              <a:avLst/>
            </a:prstGeom>
            <a:noFill/>
          </p:spPr>
        </p:pic>
        <p:pic>
          <p:nvPicPr>
            <p:cNvPr id="29" name="Picture 9" descr="ETX-202A_Type3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84067" y="4755758"/>
              <a:ext cx="1373315" cy="292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7724" y="4689447"/>
              <a:ext cx="1266623" cy="363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Abgerundetes Rechteck 40"/>
            <p:cNvSpPr/>
            <p:nvPr/>
          </p:nvSpPr>
          <p:spPr>
            <a:xfrm>
              <a:off x="5774480" y="4306349"/>
              <a:ext cx="3246539" cy="1912690"/>
            </a:xfrm>
            <a:prstGeom prst="roundRect">
              <a:avLst>
                <a:gd name="adj" fmla="val 26596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2963018" y="2929098"/>
            <a:ext cx="3246539" cy="1912690"/>
            <a:chOff x="2963018" y="2929098"/>
            <a:chExt cx="3246539" cy="1912690"/>
          </a:xfrm>
        </p:grpSpPr>
        <p:sp>
          <p:nvSpPr>
            <p:cNvPr id="51" name="Abgerundetes Rechteck 50"/>
            <p:cNvSpPr/>
            <p:nvPr/>
          </p:nvSpPr>
          <p:spPr>
            <a:xfrm>
              <a:off x="2963018" y="2929098"/>
              <a:ext cx="3246539" cy="1912690"/>
            </a:xfrm>
            <a:prstGeom prst="roundRect">
              <a:avLst>
                <a:gd name="adj" fmla="val 26596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3028426" y="3528665"/>
              <a:ext cx="3112315" cy="71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3111" tIns="41555" rIns="83111" bIns="41555"/>
          <a:lstStyle/>
          <a:p>
            <a:r>
              <a:rPr lang="en-US" dirty="0" smtClean="0"/>
              <a:t>RADview-EMS Performance portal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7286" y="2048139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Part of RADview-EMS v3.0</a:t>
            </a:r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8108" y="2611114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tx1"/>
                </a:solidFill>
              </a:rPr>
              <a:t>Policy Management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8108" y="3221374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Performance Dashboard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8108" y="3831634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Aggregated and SLA Reports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8108" y="4441894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Detailed Graphs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8108" y="5662410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Customers management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28108" y="5052154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Monthly Scheduled reports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80808" y="1390824"/>
            <a:ext cx="6369873" cy="4866409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3" tIns="41551" rIns="83103" bIns="41551"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2255920" y="2908713"/>
            <a:ext cx="586654" cy="3"/>
          </a:xfrm>
          <a:prstGeom prst="line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44739" y="3276760"/>
            <a:ext cx="4070621" cy="248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1" name="Diagram 20"/>
          <p:cNvGraphicFramePr/>
          <p:nvPr/>
        </p:nvGraphicFramePr>
        <p:xfrm>
          <a:off x="2243980" y="1362902"/>
          <a:ext cx="3429940" cy="292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angle 23"/>
          <p:cNvSpPr/>
          <p:nvPr/>
        </p:nvSpPr>
        <p:spPr>
          <a:xfrm rot="554269">
            <a:off x="8239279" y="1137168"/>
            <a:ext cx="872078" cy="477125"/>
          </a:xfrm>
          <a:prstGeom prst="rect">
            <a:avLst/>
          </a:prstGeom>
          <a:noFill/>
          <a:ln w="53975" cap="flat" cmpd="sng">
            <a:solidFill>
              <a:srgbClr val="FF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Impact" pitchFamily="34" charset="0"/>
              </a:rPr>
              <a:t>NEW</a:t>
            </a:r>
            <a:endParaRPr lang="en-US" sz="2900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3111" tIns="41555" rIns="83111" bIns="41555"/>
          <a:lstStyle/>
          <a:p>
            <a:r>
              <a:rPr lang="en-US" dirty="0" smtClean="0"/>
              <a:t>RADview-EMS Performance Portal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69205" y="2007043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Part of RADview-EMS v3.0</a:t>
            </a:r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8108" y="2611114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Policy Management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8108" y="3221374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Performance Dashboard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8108" y="3831634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Aggregated and SLA Reports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8108" y="4441894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Detailed Graphs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8108" y="5662410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Customers management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28108" y="5052154"/>
            <a:ext cx="2359032" cy="590927"/>
          </a:xfrm>
          <a:prstGeom prst="roundRect">
            <a:avLst>
              <a:gd name="adj" fmla="val 6808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103" tIns="41551" rIns="83103" bIns="41551" rtlCol="0" anchor="ctr"/>
          <a:lstStyle/>
          <a:p>
            <a:r>
              <a:rPr lang="en-US" sz="1500" dirty="0" smtClean="0">
                <a:solidFill>
                  <a:schemeClr val="tx1"/>
                </a:solidFill>
              </a:rPr>
              <a:t>Monthly Scheduled reports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80808" y="1390824"/>
            <a:ext cx="6369873" cy="486640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3" tIns="41551" rIns="83103" bIns="41551"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2265588" y="5349753"/>
            <a:ext cx="586654" cy="3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sr_service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91096" y="1569740"/>
            <a:ext cx="3261360" cy="4582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 rot="554269">
            <a:off x="8239279" y="1137168"/>
            <a:ext cx="872078" cy="477125"/>
          </a:xfrm>
          <a:prstGeom prst="rect">
            <a:avLst/>
          </a:prstGeom>
          <a:noFill/>
          <a:ln w="53975" cap="flat" cmpd="sng">
            <a:solidFill>
              <a:srgbClr val="FF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Impact" pitchFamily="34" charset="0"/>
              </a:rPr>
              <a:t>NEW</a:t>
            </a:r>
            <a:endParaRPr lang="en-US" sz="2900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Carrier-Ethernet Service Lifecycle 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370118" y="1905068"/>
          <a:ext cx="8632374" cy="1581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53568" y="4059941"/>
            <a:ext cx="2718816" cy="1694688"/>
          </a:xfrm>
          <a:prstGeom prst="round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2500" dirty="0" smtClean="0"/>
              <a:t>“Before I start paying”</a:t>
            </a:r>
            <a:endParaRPr lang="en-US" sz="2500" dirty="0"/>
          </a:p>
        </p:txBody>
      </p:sp>
      <p:sp>
        <p:nvSpPr>
          <p:cNvPr id="5" name="Rounded Rectangle 4"/>
          <p:cNvSpPr/>
          <p:nvPr/>
        </p:nvSpPr>
        <p:spPr>
          <a:xfrm>
            <a:off x="3200400" y="4059941"/>
            <a:ext cx="2718816" cy="1694688"/>
          </a:xfrm>
          <a:prstGeom prst="roundRect">
            <a:avLst/>
          </a:prstGeom>
          <a:gradFill>
            <a:gsLst>
              <a:gs pos="0">
                <a:schemeClr val="accent3">
                  <a:hueOff val="5625132"/>
                  <a:satOff val="-8440"/>
                  <a:lumOff val="-1373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5625132"/>
                  <a:satOff val="-8440"/>
                  <a:lumOff val="-1373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5625132"/>
                  <a:satOff val="-8440"/>
                  <a:lumOff val="-1373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2500" dirty="0" smtClean="0"/>
              <a:t>“While it’s working”</a:t>
            </a:r>
            <a:endParaRPr lang="en-US" sz="2500" dirty="0"/>
          </a:p>
        </p:txBody>
      </p:sp>
      <p:sp>
        <p:nvSpPr>
          <p:cNvPr id="6" name="Rounded Rectangle 5"/>
          <p:cNvSpPr/>
          <p:nvPr/>
        </p:nvSpPr>
        <p:spPr>
          <a:xfrm>
            <a:off x="6132576" y="4059941"/>
            <a:ext cx="2718816" cy="169468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55" tIns="45679" rIns="91355" bIns="45679" rtlCol="0" anchor="ctr"/>
          <a:lstStyle/>
          <a:p>
            <a:pPr algn="ctr"/>
            <a:r>
              <a:rPr lang="en-US" sz="2500" dirty="0" smtClean="0"/>
              <a:t>“When something went wrong…”</a:t>
            </a:r>
            <a:endParaRPr lang="en-US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Management Summary: Managing the Service Lifecycle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370118" y="1182912"/>
          <a:ext cx="8632374" cy="72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41"/>
          <p:cNvGrpSpPr/>
          <p:nvPr/>
        </p:nvGrpSpPr>
        <p:grpSpPr>
          <a:xfrm>
            <a:off x="413655" y="1988741"/>
            <a:ext cx="2509819" cy="4460712"/>
            <a:chOff x="413645" y="1988734"/>
            <a:chExt cx="2385792" cy="4460712"/>
          </a:xfrm>
        </p:grpSpPr>
        <p:sp>
          <p:nvSpPr>
            <p:cNvPr id="10" name="Rectangle 9"/>
            <p:cNvSpPr/>
            <p:nvPr/>
          </p:nvSpPr>
          <p:spPr>
            <a:xfrm>
              <a:off x="413645" y="2187384"/>
              <a:ext cx="2385792" cy="109729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89806" y="1988734"/>
              <a:ext cx="1371600" cy="45172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300" b="1" dirty="0" smtClean="0"/>
                <a:t>Connectivity Verification</a:t>
              </a:r>
              <a:endParaRPr lang="en-US" sz="13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138" y="2426687"/>
              <a:ext cx="23056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188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Ethernet OAM - 802.1ag 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Continuity Check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MAC Ping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3645" y="3584569"/>
              <a:ext cx="2385792" cy="123494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89806" y="3385919"/>
              <a:ext cx="1371600" cy="45172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300" b="1" dirty="0" smtClean="0"/>
                <a:t>Diagnostic Loopbacks</a:t>
              </a:r>
              <a:endParaRPr lang="en-US" sz="13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138" y="3810776"/>
              <a:ext cx="2305600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188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Loopbacks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L1 physical interface loopback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L2/L3 Loopback per flow with MAC/IP swap (up to line rate)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3645" y="5128503"/>
              <a:ext cx="2385792" cy="128817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89806" y="4929853"/>
              <a:ext cx="1371600" cy="45172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300" b="1" dirty="0" smtClean="0"/>
                <a:t>SLA Verification</a:t>
              </a:r>
            </a:p>
            <a:p>
              <a:pPr algn="ctr">
                <a:lnSpc>
                  <a:spcPct val="85000"/>
                </a:lnSpc>
              </a:pPr>
              <a:r>
                <a:rPr lang="en-US" sz="1300" b="1" dirty="0" smtClean="0"/>
                <a:t>Testing</a:t>
              </a:r>
              <a:endParaRPr lang="en-US" sz="13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138" y="5379922"/>
              <a:ext cx="2305600" cy="1069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188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RFC-2544 based tests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Throughput,  Loss  and Delay tests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Data integrity tests (BERT)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Delay Measurement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1138" y="6132366"/>
              <a:ext cx="2305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188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endParaRPr lang="en-US" sz="1100" dirty="0" smtClean="0"/>
            </a:p>
          </p:txBody>
        </p:sp>
      </p:grpSp>
      <p:grpSp>
        <p:nvGrpSpPr>
          <p:cNvPr id="4" name="Group 41"/>
          <p:cNvGrpSpPr/>
          <p:nvPr/>
        </p:nvGrpSpPr>
        <p:grpSpPr>
          <a:xfrm>
            <a:off x="3102060" y="1988743"/>
            <a:ext cx="2625939" cy="4437279"/>
            <a:chOff x="413645" y="1988734"/>
            <a:chExt cx="2385792" cy="4437279"/>
          </a:xfrm>
        </p:grpSpPr>
        <p:sp>
          <p:nvSpPr>
            <p:cNvPr id="43" name="Rectangle 42"/>
            <p:cNvSpPr/>
            <p:nvPr/>
          </p:nvSpPr>
          <p:spPr>
            <a:xfrm>
              <a:off x="413645" y="2187384"/>
              <a:ext cx="2385792" cy="1097297"/>
            </a:xfrm>
            <a:prstGeom prst="rect">
              <a:avLst/>
            </a:prstGeom>
            <a:noFill/>
            <a:ln>
              <a:solidFill>
                <a:srgbClr val="3D7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89806" y="1988734"/>
              <a:ext cx="1371600" cy="451728"/>
            </a:xfrm>
            <a:prstGeom prst="roundRect">
              <a:avLst/>
            </a:prstGeom>
            <a:solidFill>
              <a:srgbClr val="3D7F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300" b="1" dirty="0" smtClean="0"/>
                <a:t>Performance Monitoring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1138" y="2426687"/>
              <a:ext cx="2305600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188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Ethernet OAM – Y.1731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Frame Delay, Frame Delay, Frame Loss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Service availability (G.826)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13645" y="3584569"/>
              <a:ext cx="2385792" cy="1225605"/>
            </a:xfrm>
            <a:prstGeom prst="rect">
              <a:avLst/>
            </a:prstGeom>
            <a:noFill/>
            <a:ln>
              <a:solidFill>
                <a:srgbClr val="3D7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89806" y="3385919"/>
              <a:ext cx="1371600" cy="451728"/>
            </a:xfrm>
            <a:prstGeom prst="roundRect">
              <a:avLst/>
            </a:prstGeom>
            <a:solidFill>
              <a:srgbClr val="3D7F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300" b="1" dirty="0" smtClean="0"/>
                <a:t>SLA Threshold Reporting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1138" y="3810776"/>
              <a:ext cx="2305600" cy="83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188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Defining SLA objectives and proactively notified when crossed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Alarms and traps on management system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3645" y="5137843"/>
              <a:ext cx="2385792" cy="1288170"/>
            </a:xfrm>
            <a:prstGeom prst="rect">
              <a:avLst/>
            </a:prstGeom>
            <a:noFill/>
            <a:ln>
              <a:solidFill>
                <a:srgbClr val="3D7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89805" y="4939193"/>
              <a:ext cx="1472011" cy="451728"/>
            </a:xfrm>
            <a:prstGeom prst="roundRect">
              <a:avLst/>
            </a:prstGeom>
            <a:solidFill>
              <a:srgbClr val="3D7FC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300" b="1" dirty="0" smtClean="0"/>
                <a:t>Statistics Collection Reporting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1138" y="5389262"/>
              <a:ext cx="230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188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Collecting SLA statistics 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Statistics collection via SNMP or FTP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Statistics can be used to generate SLA reports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1138" y="6132366"/>
              <a:ext cx="2305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188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endParaRPr lang="en-US" sz="1100" dirty="0" smtClean="0"/>
            </a:p>
          </p:txBody>
        </p:sp>
      </p:grpSp>
      <p:grpSp>
        <p:nvGrpSpPr>
          <p:cNvPr id="5" name="Group 53"/>
          <p:cNvGrpSpPr/>
          <p:nvPr/>
        </p:nvGrpSpPr>
        <p:grpSpPr>
          <a:xfrm>
            <a:off x="5877430" y="1987188"/>
            <a:ext cx="2883625" cy="4437279"/>
            <a:chOff x="413645" y="1988734"/>
            <a:chExt cx="2385792" cy="4437279"/>
          </a:xfrm>
        </p:grpSpPr>
        <p:sp>
          <p:nvSpPr>
            <p:cNvPr id="55" name="Rectangle 54"/>
            <p:cNvSpPr/>
            <p:nvPr/>
          </p:nvSpPr>
          <p:spPr>
            <a:xfrm>
              <a:off x="413645" y="2187384"/>
              <a:ext cx="2385792" cy="1092561"/>
            </a:xfrm>
            <a:prstGeom prst="rect">
              <a:avLst/>
            </a:prstGeom>
            <a:noFill/>
            <a:ln>
              <a:solidFill>
                <a:srgbClr val="009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89807" y="1988734"/>
              <a:ext cx="1197308" cy="451728"/>
            </a:xfrm>
            <a:prstGeom prst="roundRect">
              <a:avLst/>
            </a:prstGeom>
            <a:solidFill>
              <a:srgbClr val="009A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300" b="1" dirty="0" smtClean="0"/>
                <a:t>Fault Detection &amp; Isolation</a:t>
              </a:r>
              <a:endParaRPr lang="en-US" sz="13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81138" y="2426687"/>
              <a:ext cx="2305600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188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Ethernet OAM – 802.1ag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Continuity Check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Loopback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Link Trace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3645" y="3584569"/>
              <a:ext cx="2385792" cy="1227160"/>
            </a:xfrm>
            <a:prstGeom prst="rect">
              <a:avLst/>
            </a:prstGeom>
            <a:noFill/>
            <a:ln>
              <a:solidFill>
                <a:srgbClr val="009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89807" y="3385919"/>
              <a:ext cx="1197308" cy="451728"/>
            </a:xfrm>
            <a:prstGeom prst="roundRect">
              <a:avLst/>
            </a:prstGeom>
            <a:solidFill>
              <a:srgbClr val="009A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300" b="1" dirty="0" smtClean="0"/>
                <a:t>Fault Propagation &amp; Notification</a:t>
              </a:r>
              <a:endParaRPr lang="en-US" sz="13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1138" y="3810776"/>
              <a:ext cx="2305600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188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Ethernet OAM – Y.1731</a:t>
              </a:r>
            </a:p>
            <a:p>
              <a:pPr marL="529324" lvl="1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Per EVC ‘Forward’ and ‘Backward ’ Alarm Propagation  (AIS and RDI) </a:t>
              </a:r>
            </a:p>
            <a:p>
              <a:pPr marL="114188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Dying Gasp indication to active - 802.3ah </a:t>
              </a:r>
            </a:p>
            <a:p>
              <a:pPr marL="114188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Per port  Alarm Propagation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13645" y="5137843"/>
              <a:ext cx="2385792" cy="1288170"/>
            </a:xfrm>
            <a:prstGeom prst="rect">
              <a:avLst/>
            </a:prstGeom>
            <a:noFill/>
            <a:ln>
              <a:solidFill>
                <a:srgbClr val="009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89807" y="4939193"/>
              <a:ext cx="1197308" cy="451728"/>
            </a:xfrm>
            <a:prstGeom prst="roundRect">
              <a:avLst/>
            </a:prstGeom>
            <a:solidFill>
              <a:srgbClr val="009A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300" b="1" dirty="0" smtClean="0"/>
                <a:t>Resiliency &amp; Repair</a:t>
              </a:r>
              <a:endParaRPr lang="en-US" sz="13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1138" y="5389262"/>
              <a:ext cx="23056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188" indent="-114188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Linear Protection ( “EVC Protection”)  -G.8031 </a:t>
              </a:r>
            </a:p>
            <a:p>
              <a:pPr marL="114188" indent="-114188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Ethernet Ring Protection - G.8032</a:t>
              </a:r>
            </a:p>
            <a:p>
              <a:pPr marL="114188" indent="-114188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100" dirty="0" smtClean="0"/>
                <a:t>port protection based on Link Aggregation - 802.3 (formerly 802.3ad)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1138" y="6132366"/>
              <a:ext cx="2305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188" indent="-114188">
                <a:spcBef>
                  <a:spcPts val="30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endParaRPr lang="en-US" sz="1100" dirty="0" smtClean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What’s New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RADview</a:t>
            </a:r>
            <a:r>
              <a:rPr lang="en-US" sz="3200" dirty="0" smtClean="0"/>
              <a:t> SMS</a:t>
            </a:r>
            <a:br>
              <a:rPr lang="en-US" sz="3200" dirty="0" smtClean="0"/>
            </a:br>
            <a:r>
              <a:rPr lang="en-US" sz="3200" dirty="0" smtClean="0"/>
              <a:t>Service Management System</a:t>
            </a:r>
          </a:p>
        </p:txBody>
      </p:sp>
      <p:sp>
        <p:nvSpPr>
          <p:cNvPr id="96" name="Text Placeholder 95"/>
          <p:cNvSpPr>
            <a:spLocks noGrp="1"/>
          </p:cNvSpPr>
          <p:nvPr>
            <p:ph type="body" sz="quarter" idx="10"/>
          </p:nvPr>
        </p:nvSpPr>
        <p:spPr>
          <a:xfrm>
            <a:off x="1007020" y="3726897"/>
            <a:ext cx="7124700" cy="2665943"/>
          </a:xfrm>
        </p:spPr>
        <p:txBody>
          <a:bodyPr/>
          <a:lstStyle/>
          <a:p>
            <a:r>
              <a:rPr lang="en-US" dirty="0" smtClean="0"/>
              <a:t>Management of :</a:t>
            </a:r>
          </a:p>
          <a:p>
            <a:pPr lvl="1"/>
            <a:r>
              <a:rPr lang="en-US" dirty="0" smtClean="0"/>
              <a:t>End to End Ethernet services</a:t>
            </a:r>
          </a:p>
          <a:p>
            <a:pPr lvl="1"/>
            <a:r>
              <a:rPr lang="en-US" dirty="0" smtClean="0"/>
              <a:t>Customer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Support for ETX-2xxA and ETX-5300A devices</a:t>
            </a:r>
          </a:p>
          <a:p>
            <a:r>
              <a:rPr lang="en-US" dirty="0" smtClean="0"/>
              <a:t>EVC:</a:t>
            </a:r>
          </a:p>
          <a:p>
            <a:pPr lvl="1"/>
            <a:r>
              <a:rPr lang="en-US" kern="1200" dirty="0" smtClean="0">
                <a:solidFill>
                  <a:schemeClr val="tx1"/>
                </a:solidFill>
              </a:rPr>
              <a:t>bi-directional, Single /Multiple </a:t>
            </a:r>
            <a:r>
              <a:rPr lang="en-US" kern="1200" dirty="0" err="1" smtClean="0">
                <a:solidFill>
                  <a:schemeClr val="tx1"/>
                </a:solidFill>
              </a:rPr>
              <a:t>CoS</a:t>
            </a:r>
            <a:r>
              <a:rPr lang="en-US" kern="1200" dirty="0" smtClean="0">
                <a:solidFill>
                  <a:schemeClr val="tx1"/>
                </a:solidFill>
              </a:rPr>
              <a:t>, </a:t>
            </a:r>
            <a:endParaRPr lang="en-US" dirty="0" smtClean="0"/>
          </a:p>
        </p:txBody>
      </p:sp>
      <p:sp>
        <p:nvSpPr>
          <p:cNvPr id="6" name="Can 5"/>
          <p:cNvSpPr/>
          <p:nvPr/>
        </p:nvSpPr>
        <p:spPr>
          <a:xfrm rot="5400000">
            <a:off x="7136236" y="1835057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11"/>
          <p:cNvSpPr>
            <a:spLocks noChangeShapeType="1"/>
          </p:cNvSpPr>
          <p:nvPr/>
        </p:nvSpPr>
        <p:spPr bwMode="auto">
          <a:xfrm flipH="1">
            <a:off x="5388852" y="1984312"/>
            <a:ext cx="906843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57" tIns="45582" rIns="91157" bIns="45582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8" name="Can 7"/>
          <p:cNvSpPr/>
          <p:nvPr/>
        </p:nvSpPr>
        <p:spPr>
          <a:xfrm rot="5400000">
            <a:off x="6270327" y="1900866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111"/>
          <p:cNvSpPr>
            <a:spLocks noChangeShapeType="1"/>
          </p:cNvSpPr>
          <p:nvPr/>
        </p:nvSpPr>
        <p:spPr bwMode="auto">
          <a:xfrm flipH="1">
            <a:off x="2799207" y="2510786"/>
            <a:ext cx="906843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57" tIns="45582" rIns="91157" bIns="45582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10" name="Line 111"/>
          <p:cNvSpPr>
            <a:spLocks noChangeShapeType="1"/>
          </p:cNvSpPr>
          <p:nvPr/>
        </p:nvSpPr>
        <p:spPr bwMode="auto">
          <a:xfrm flipH="1">
            <a:off x="2799207" y="2618158"/>
            <a:ext cx="906843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57" tIns="45582" rIns="91157" bIns="45582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11" name="Can 10"/>
          <p:cNvSpPr/>
          <p:nvPr/>
        </p:nvSpPr>
        <p:spPr>
          <a:xfrm rot="5400000">
            <a:off x="3680681" y="2430226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5400000">
            <a:off x="3680681" y="2535867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63"/>
          <p:cNvSpPr>
            <a:spLocks noChangeArrowheads="1"/>
          </p:cNvSpPr>
          <p:nvPr/>
        </p:nvSpPr>
        <p:spPr bwMode="auto">
          <a:xfrm>
            <a:off x="610456" y="1661106"/>
            <a:ext cx="2393373" cy="1665861"/>
          </a:xfrm>
          <a:prstGeom prst="roundRect">
            <a:avLst>
              <a:gd name="adj" fmla="val 12260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31190">
              <a:spcBef>
                <a:spcPts val="0"/>
              </a:spcBef>
              <a:defRPr/>
            </a:pPr>
            <a:endParaRPr lang="en-US" sz="1800" dirty="0"/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7337503" y="1767393"/>
            <a:ext cx="344363" cy="1662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35501" y="1983484"/>
            <a:ext cx="44565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>
            <a:off x="7337503" y="2023703"/>
            <a:ext cx="344363" cy="166255"/>
          </a:xfrm>
          <a:prstGeom prst="bentConnector3">
            <a:avLst>
              <a:gd name="adj1" fmla="val 50000"/>
            </a:avLst>
          </a:prstGeom>
          <a:ln w="19050">
            <a:solidFill>
              <a:srgbClr val="7FA3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7605665" y="1683373"/>
            <a:ext cx="581891" cy="156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Real Time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7605665" y="1894655"/>
            <a:ext cx="581891" cy="1561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Priority Data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605665" y="2105937"/>
            <a:ext cx="581891" cy="156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Best Effort</a:t>
            </a:r>
          </a:p>
        </p:txBody>
      </p:sp>
      <p:sp>
        <p:nvSpPr>
          <p:cNvPr id="20" name="Text Box 64"/>
          <p:cNvSpPr txBox="1">
            <a:spLocks noChangeArrowheads="1"/>
          </p:cNvSpPr>
          <p:nvPr/>
        </p:nvSpPr>
        <p:spPr bwMode="auto">
          <a:xfrm flipH="1">
            <a:off x="1120975" y="1648519"/>
            <a:ext cx="1372334" cy="2532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19" tIns="45562" rIns="91119" bIns="45562"/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+mn-lt"/>
              </a:rPr>
              <a:t>Headquarters</a:t>
            </a:r>
            <a:endParaRPr lang="en-US" sz="1200" b="1" dirty="0">
              <a:latin typeface="+mn-lt"/>
            </a:endParaRPr>
          </a:p>
        </p:txBody>
      </p:sp>
      <p:sp>
        <p:nvSpPr>
          <p:cNvPr id="21" name="AutoShape 67"/>
          <p:cNvSpPr>
            <a:spLocks noChangeArrowheads="1"/>
          </p:cNvSpPr>
          <p:nvPr/>
        </p:nvSpPr>
        <p:spPr bwMode="auto">
          <a:xfrm flipH="1">
            <a:off x="6168438" y="1329922"/>
            <a:ext cx="2147454" cy="10475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31190">
              <a:spcBef>
                <a:spcPts val="0"/>
              </a:spcBef>
              <a:defRPr/>
            </a:pPr>
            <a:endParaRPr lang="en-US" sz="1800" dirty="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1774432" y="3568199"/>
            <a:ext cx="54864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21" tIns="46649" rIns="89721" bIns="46649" anchor="b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24" name="Text Box 110"/>
          <p:cNvSpPr txBox="1">
            <a:spLocks noChangeArrowheads="1"/>
          </p:cNvSpPr>
          <p:nvPr/>
        </p:nvSpPr>
        <p:spPr bwMode="auto">
          <a:xfrm flipH="1">
            <a:off x="6875007" y="1299933"/>
            <a:ext cx="734316" cy="251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19" tIns="45562" rIns="91119" bIns="45562"/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+mn-lt"/>
              </a:rPr>
              <a:t>Branch A</a:t>
            </a:r>
            <a:endParaRPr lang="en-US" sz="1200" b="1" dirty="0">
              <a:latin typeface="+mn-lt"/>
            </a:endParaRPr>
          </a:p>
        </p:txBody>
      </p:sp>
      <p:sp>
        <p:nvSpPr>
          <p:cNvPr id="25" name="Text Box 122"/>
          <p:cNvSpPr txBox="1">
            <a:spLocks noChangeArrowheads="1"/>
          </p:cNvSpPr>
          <p:nvPr/>
        </p:nvSpPr>
        <p:spPr bwMode="auto">
          <a:xfrm flipH="1">
            <a:off x="3153687" y="2356337"/>
            <a:ext cx="362760" cy="151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 anchor="ctr" anchorCtr="0"/>
          <a:lstStyle/>
          <a:p>
            <a:pPr algn="ctr">
              <a:spcBef>
                <a:spcPts val="0"/>
              </a:spcBef>
            </a:pP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EVC1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 flipH="1">
            <a:off x="7090506" y="3190040"/>
            <a:ext cx="377950" cy="196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561" tIns="42408" rIns="81561" bIns="42408" anchor="b"/>
          <a:lstStyle/>
          <a:p>
            <a:pPr algn="ctr" defTabSz="839604">
              <a:spcBef>
                <a:spcPts val="0"/>
              </a:spcBef>
            </a:pPr>
            <a:r>
              <a:rPr lang="en-US" sz="900" b="1" dirty="0" smtClean="0">
                <a:latin typeface="+mn-lt"/>
              </a:rPr>
              <a:t>UNI</a:t>
            </a:r>
            <a:endParaRPr lang="en-US" sz="900" b="1" dirty="0">
              <a:latin typeface="+mn-lt"/>
            </a:endParaRPr>
          </a:p>
        </p:txBody>
      </p:sp>
      <p:sp>
        <p:nvSpPr>
          <p:cNvPr id="27" name="Line 128"/>
          <p:cNvSpPr>
            <a:spLocks noChangeShapeType="1"/>
          </p:cNvSpPr>
          <p:nvPr/>
        </p:nvSpPr>
        <p:spPr bwMode="auto">
          <a:xfrm flipH="1">
            <a:off x="1744458" y="2749722"/>
            <a:ext cx="0" cy="91440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 wrap="none" lIns="91157" tIns="45582" rIns="91157" bIns="45582" anchor="ctr"/>
          <a:lstStyle/>
          <a:p>
            <a:pPr algn="ctr"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4034635" y="1886996"/>
            <a:ext cx="1410580" cy="1410579"/>
            <a:chOff x="6447349" y="4014940"/>
            <a:chExt cx="987866" cy="987866"/>
          </a:xfrm>
        </p:grpSpPr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6447349" y="4014940"/>
              <a:ext cx="987866" cy="987866"/>
            </a:xfrm>
            <a:prstGeom prst="ellipse">
              <a:avLst/>
            </a:prstGeom>
            <a:solidFill>
              <a:srgbClr val="FDC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0"/>
                </a:spcBef>
              </a:pPr>
              <a:endParaRPr lang="en-US" sz="1300" dirty="0">
                <a:latin typeface="+mn-lt"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6569179" y="4244728"/>
              <a:ext cx="744207" cy="507970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0"/>
                </a:spcBef>
              </a:pPr>
              <a:endParaRPr lang="en-US" sz="1300" dirty="0">
                <a:latin typeface="+mn-lt"/>
              </a:endParaRPr>
            </a:p>
          </p:txBody>
        </p:sp>
      </p:grpSp>
      <p:sp>
        <p:nvSpPr>
          <p:cNvPr id="31" name="Text Box 72"/>
          <p:cNvSpPr txBox="1">
            <a:spLocks noChangeArrowheads="1"/>
          </p:cNvSpPr>
          <p:nvPr/>
        </p:nvSpPr>
        <p:spPr bwMode="auto">
          <a:xfrm flipH="1">
            <a:off x="4242683" y="2301473"/>
            <a:ext cx="994484" cy="54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10" tIns="45557" rIns="91110" bIns="45557"/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+mn-lt"/>
              </a:rPr>
              <a:t>Packet</a:t>
            </a:r>
            <a:br>
              <a:rPr lang="en-US" sz="1200" b="1" dirty="0" smtClean="0">
                <a:latin typeface="+mn-lt"/>
              </a:rPr>
            </a:br>
            <a:r>
              <a:rPr lang="en-US" sz="1200" b="1" dirty="0" smtClean="0">
                <a:latin typeface="+mn-lt"/>
              </a:rPr>
              <a:t>Switched</a:t>
            </a:r>
            <a:br>
              <a:rPr lang="en-US" sz="1200" b="1" dirty="0" smtClean="0">
                <a:latin typeface="+mn-lt"/>
              </a:rPr>
            </a:br>
            <a:r>
              <a:rPr lang="en-US" sz="1200" b="1" dirty="0" smtClean="0">
                <a:latin typeface="+mn-lt"/>
              </a:rPr>
              <a:t>Network </a:t>
            </a:r>
            <a:endParaRPr lang="en-US" sz="1200" b="1" dirty="0">
              <a:latin typeface="+mn-lt"/>
            </a:endParaRPr>
          </a:p>
        </p:txBody>
      </p:sp>
      <p:sp>
        <p:nvSpPr>
          <p:cNvPr id="32" name="AutoShape 67"/>
          <p:cNvSpPr>
            <a:spLocks noChangeArrowheads="1"/>
          </p:cNvSpPr>
          <p:nvPr/>
        </p:nvSpPr>
        <p:spPr bwMode="auto">
          <a:xfrm flipH="1">
            <a:off x="6168438" y="2466206"/>
            <a:ext cx="2147454" cy="10475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31190">
              <a:spcBef>
                <a:spcPts val="0"/>
              </a:spcBef>
              <a:defRPr/>
            </a:pPr>
            <a:endParaRPr lang="en-US" sz="1800" dirty="0"/>
          </a:p>
        </p:txBody>
      </p:sp>
      <p:sp>
        <p:nvSpPr>
          <p:cNvPr id="33" name="Text Box 110"/>
          <p:cNvSpPr txBox="1">
            <a:spLocks noChangeArrowheads="1"/>
          </p:cNvSpPr>
          <p:nvPr/>
        </p:nvSpPr>
        <p:spPr bwMode="auto">
          <a:xfrm flipH="1">
            <a:off x="6875007" y="2436217"/>
            <a:ext cx="734316" cy="251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19" tIns="45562" rIns="91119" bIns="45562"/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+mn-lt"/>
              </a:rPr>
              <a:t>Branch B</a:t>
            </a:r>
            <a:endParaRPr lang="en-US" sz="1200" b="1" dirty="0">
              <a:latin typeface="+mn-lt"/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1211287" y="2568825"/>
            <a:ext cx="581891" cy="496951"/>
            <a:chOff x="972196" y="2789974"/>
            <a:chExt cx="640080" cy="640080"/>
          </a:xfrm>
        </p:grpSpPr>
        <p:cxnSp>
          <p:nvCxnSpPr>
            <p:cNvPr id="35" name="Elbow Connector 34"/>
            <p:cNvCxnSpPr/>
            <p:nvPr/>
          </p:nvCxnSpPr>
          <p:spPr>
            <a:xfrm rot="10800000" flipH="1">
              <a:off x="972196" y="2881414"/>
              <a:ext cx="640080" cy="548640"/>
            </a:xfrm>
            <a:prstGeom prst="bentConnector3">
              <a:avLst>
                <a:gd name="adj1" fmla="val 64285"/>
              </a:avLst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10800000" flipH="1">
              <a:off x="972196" y="2838742"/>
              <a:ext cx="640080" cy="347472"/>
            </a:xfrm>
            <a:prstGeom prst="bentConnector3">
              <a:avLst>
                <a:gd name="adj1" fmla="val 55714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 rot="10800000" flipH="1">
              <a:off x="972196" y="2789974"/>
              <a:ext cx="640080" cy="18288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7"/>
          <p:cNvGrpSpPr/>
          <p:nvPr/>
        </p:nvGrpSpPr>
        <p:grpSpPr>
          <a:xfrm flipV="1">
            <a:off x="1211287" y="2042352"/>
            <a:ext cx="581891" cy="496951"/>
            <a:chOff x="972196" y="2789974"/>
            <a:chExt cx="640080" cy="640080"/>
          </a:xfrm>
        </p:grpSpPr>
        <p:cxnSp>
          <p:nvCxnSpPr>
            <p:cNvPr id="39" name="Elbow Connector 38"/>
            <p:cNvCxnSpPr/>
            <p:nvPr/>
          </p:nvCxnSpPr>
          <p:spPr>
            <a:xfrm rot="10800000" flipH="1">
              <a:off x="972196" y="2881414"/>
              <a:ext cx="640080" cy="548640"/>
            </a:xfrm>
            <a:prstGeom prst="bentConnector3">
              <a:avLst>
                <a:gd name="adj1" fmla="val 64285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/>
            <p:nvPr/>
          </p:nvCxnSpPr>
          <p:spPr>
            <a:xfrm rot="10800000" flipH="1">
              <a:off x="972196" y="2838742"/>
              <a:ext cx="640080" cy="347472"/>
            </a:xfrm>
            <a:prstGeom prst="bentConnector3">
              <a:avLst>
                <a:gd name="adj1" fmla="val 55714"/>
              </a:avLst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/>
            <p:nvPr/>
          </p:nvCxnSpPr>
          <p:spPr>
            <a:xfrm rot="10800000" flipH="1">
              <a:off x="972196" y="2789974"/>
              <a:ext cx="640080" cy="18288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7FA3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 flipH="1">
            <a:off x="747776" y="1955133"/>
            <a:ext cx="581891" cy="156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Real Time</a:t>
            </a:r>
          </a:p>
        </p:txBody>
      </p:sp>
      <p:sp>
        <p:nvSpPr>
          <p:cNvPr id="43" name="TextBox 42"/>
          <p:cNvSpPr txBox="1"/>
          <p:nvPr/>
        </p:nvSpPr>
        <p:spPr>
          <a:xfrm flipH="1">
            <a:off x="747776" y="2138706"/>
            <a:ext cx="581891" cy="1561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Priority Data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747776" y="2316737"/>
            <a:ext cx="581891" cy="156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Best Effort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747776" y="2620152"/>
            <a:ext cx="581891" cy="15610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Real Time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747776" y="2803725"/>
            <a:ext cx="581891" cy="156106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Priority Data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747776" y="2992839"/>
            <a:ext cx="581891" cy="156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Best Effort</a:t>
            </a:r>
          </a:p>
        </p:txBody>
      </p:sp>
      <p:sp>
        <p:nvSpPr>
          <p:cNvPr id="48" name="Can 47"/>
          <p:cNvSpPr/>
          <p:nvPr/>
        </p:nvSpPr>
        <p:spPr>
          <a:xfrm rot="5400000">
            <a:off x="2126085" y="1990341"/>
            <a:ext cx="255732" cy="1139536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48"/>
          <p:cNvGrpSpPr/>
          <p:nvPr/>
        </p:nvGrpSpPr>
        <p:grpSpPr>
          <a:xfrm>
            <a:off x="1746641" y="2023222"/>
            <a:ext cx="951842" cy="704006"/>
            <a:chOff x="1425699" y="2240573"/>
            <a:chExt cx="1047026" cy="774406"/>
          </a:xfrm>
        </p:grpSpPr>
        <p:sp>
          <p:nvSpPr>
            <p:cNvPr id="50" name="Text Box 121"/>
            <p:cNvSpPr txBox="1">
              <a:spLocks noChangeArrowheads="1"/>
            </p:cNvSpPr>
            <p:nvPr/>
          </p:nvSpPr>
          <p:spPr bwMode="auto">
            <a:xfrm flipH="1">
              <a:off x="1425699" y="2240573"/>
              <a:ext cx="1047026" cy="379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101" tIns="45553" rIns="91101" bIns="45553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1000" b="1" dirty="0" smtClean="0">
                  <a:latin typeface="+mn-lt"/>
                </a:rPr>
                <a:t>Ethernet over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sz="1000" b="1" dirty="0" smtClean="0">
                  <a:latin typeface="+mn-lt"/>
                </a:rPr>
                <a:t>Fiber NTU</a:t>
              </a:r>
              <a:endParaRPr lang="en-US" sz="1000" b="1" dirty="0">
                <a:latin typeface="+mn-lt"/>
              </a:endParaRPr>
            </a:p>
          </p:txBody>
        </p:sp>
        <p:pic>
          <p:nvPicPr>
            <p:cNvPr id="51" name="Picture 50" descr="RAD 2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0666" y="2621281"/>
              <a:ext cx="957093" cy="393698"/>
            </a:xfrm>
            <a:prstGeom prst="rect">
              <a:avLst/>
            </a:prstGeom>
          </p:spPr>
        </p:pic>
      </p:grpSp>
      <p:sp>
        <p:nvSpPr>
          <p:cNvPr id="52" name="Text Box 122"/>
          <p:cNvSpPr txBox="1">
            <a:spLocks noChangeArrowheads="1"/>
          </p:cNvSpPr>
          <p:nvPr/>
        </p:nvSpPr>
        <p:spPr bwMode="auto">
          <a:xfrm flipH="1">
            <a:off x="3153687" y="2619574"/>
            <a:ext cx="362760" cy="151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 anchor="ctr" anchorCtr="0"/>
          <a:lstStyle/>
          <a:p>
            <a:pPr algn="ctr">
              <a:spcBef>
                <a:spcPts val="0"/>
              </a:spcBef>
            </a:pPr>
            <a:r>
              <a:rPr lang="en-US" sz="9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EVC2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3" name="Can 52"/>
          <p:cNvSpPr/>
          <p:nvPr/>
        </p:nvSpPr>
        <p:spPr>
          <a:xfrm rot="5400000">
            <a:off x="3774198" y="2369610"/>
            <a:ext cx="255732" cy="381000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53"/>
          <p:cNvGrpSpPr/>
          <p:nvPr/>
        </p:nvGrpSpPr>
        <p:grpSpPr>
          <a:xfrm>
            <a:off x="3812168" y="2223846"/>
            <a:ext cx="390699" cy="550282"/>
            <a:chOff x="3322493" y="2468880"/>
            <a:chExt cx="429769" cy="605310"/>
          </a:xfrm>
        </p:grpSpPr>
        <p:pic>
          <p:nvPicPr>
            <p:cNvPr id="55" name="Picture 54" descr="Switch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322493" y="2644421"/>
              <a:ext cx="429769" cy="429769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3362745" y="2468880"/>
              <a:ext cx="347723" cy="24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PE</a:t>
              </a:r>
            </a:p>
          </p:txBody>
        </p:sp>
      </p:grpSp>
      <p:sp>
        <p:nvSpPr>
          <p:cNvPr id="57" name="Can 56"/>
          <p:cNvSpPr/>
          <p:nvPr/>
        </p:nvSpPr>
        <p:spPr>
          <a:xfrm rot="5400000">
            <a:off x="2782445" y="2430226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 rot="5400000">
            <a:off x="2782445" y="2535867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Box 122"/>
          <p:cNvSpPr txBox="1">
            <a:spLocks noChangeArrowheads="1"/>
          </p:cNvSpPr>
          <p:nvPr/>
        </p:nvSpPr>
        <p:spPr bwMode="auto">
          <a:xfrm flipH="1">
            <a:off x="5645941" y="1825246"/>
            <a:ext cx="362760" cy="151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 anchor="ctr" anchorCtr="0"/>
          <a:lstStyle/>
          <a:p>
            <a:pPr algn="ctr">
              <a:spcBef>
                <a:spcPts val="0"/>
              </a:spcBef>
            </a:pP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EVC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0" name="Can 59"/>
          <p:cNvSpPr/>
          <p:nvPr/>
        </p:nvSpPr>
        <p:spPr>
          <a:xfrm rot="5400000">
            <a:off x="6369617" y="1835057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 rot="5400000">
            <a:off x="5168890" y="1839675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 rot="5400000">
            <a:off x="5381327" y="1905484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62"/>
          <p:cNvGrpSpPr/>
          <p:nvPr/>
        </p:nvGrpSpPr>
        <p:grpSpPr>
          <a:xfrm>
            <a:off x="4877813" y="1628100"/>
            <a:ext cx="390699" cy="550282"/>
            <a:chOff x="3322493" y="2468880"/>
            <a:chExt cx="429769" cy="605310"/>
          </a:xfrm>
        </p:grpSpPr>
        <p:pic>
          <p:nvPicPr>
            <p:cNvPr id="64" name="Picture 63" descr="Switch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322493" y="2644421"/>
              <a:ext cx="429769" cy="429769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3362745" y="2468880"/>
              <a:ext cx="347723" cy="24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PE</a:t>
              </a:r>
            </a:p>
          </p:txBody>
        </p:sp>
      </p:grpSp>
      <p:pic>
        <p:nvPicPr>
          <p:cNvPr id="66" name="Picture 65" descr="RAD Smail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6349" y="1856701"/>
            <a:ext cx="742769" cy="244957"/>
          </a:xfrm>
          <a:prstGeom prst="rect">
            <a:avLst/>
          </a:prstGeom>
        </p:spPr>
      </p:pic>
      <p:sp>
        <p:nvSpPr>
          <p:cNvPr id="67" name="Text Box 121"/>
          <p:cNvSpPr txBox="1">
            <a:spLocks noChangeArrowheads="1"/>
          </p:cNvSpPr>
          <p:nvPr/>
        </p:nvSpPr>
        <p:spPr bwMode="auto">
          <a:xfrm flipH="1">
            <a:off x="6391813" y="1514442"/>
            <a:ext cx="951842" cy="3447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/>
          <a:lstStyle/>
          <a:p>
            <a:pPr algn="ctr">
              <a:spcBef>
                <a:spcPts val="0"/>
              </a:spcBef>
              <a:defRPr/>
            </a:pPr>
            <a:r>
              <a:rPr lang="en-US" sz="1000" b="1" dirty="0" smtClean="0">
                <a:latin typeface="+mn-lt"/>
              </a:rPr>
              <a:t>Ethernet over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00" b="1" dirty="0" smtClean="0">
                <a:latin typeface="+mn-lt"/>
              </a:rPr>
              <a:t>PDH NTU</a:t>
            </a:r>
            <a:endParaRPr lang="en-US" sz="1000" b="1" dirty="0">
              <a:latin typeface="+mn-lt"/>
            </a:endParaRPr>
          </a:p>
        </p:txBody>
      </p:sp>
      <p:sp>
        <p:nvSpPr>
          <p:cNvPr id="68" name="Can 67"/>
          <p:cNvSpPr/>
          <p:nvPr/>
        </p:nvSpPr>
        <p:spPr>
          <a:xfrm rot="5400000">
            <a:off x="7136236" y="2961894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ine 111"/>
          <p:cNvSpPr>
            <a:spLocks noChangeShapeType="1"/>
          </p:cNvSpPr>
          <p:nvPr/>
        </p:nvSpPr>
        <p:spPr bwMode="auto">
          <a:xfrm flipH="1">
            <a:off x="5388852" y="3111150"/>
            <a:ext cx="906843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57" tIns="45582" rIns="91157" bIns="45582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70" name="Can 69"/>
          <p:cNvSpPr/>
          <p:nvPr/>
        </p:nvSpPr>
        <p:spPr>
          <a:xfrm rot="5400000">
            <a:off x="6270327" y="3027703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Box 122"/>
          <p:cNvSpPr txBox="1">
            <a:spLocks noChangeArrowheads="1"/>
          </p:cNvSpPr>
          <p:nvPr/>
        </p:nvSpPr>
        <p:spPr bwMode="auto">
          <a:xfrm flipH="1">
            <a:off x="5645941" y="2952083"/>
            <a:ext cx="362760" cy="151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 anchor="ctr" anchorCtr="0"/>
          <a:lstStyle/>
          <a:p>
            <a:pPr algn="ctr">
              <a:spcBef>
                <a:spcPts val="0"/>
              </a:spcBef>
            </a:pPr>
            <a:r>
              <a:rPr lang="en-US" sz="9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EVC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2" name="Can 71"/>
          <p:cNvSpPr/>
          <p:nvPr/>
        </p:nvSpPr>
        <p:spPr>
          <a:xfrm rot="5400000">
            <a:off x="6369617" y="2961894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 rot="5400000">
            <a:off x="5168890" y="2966512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 rot="5400000">
            <a:off x="5381327" y="3032321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RAD Smail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6349" y="2983538"/>
            <a:ext cx="742769" cy="244957"/>
          </a:xfrm>
          <a:prstGeom prst="rect">
            <a:avLst/>
          </a:prstGeom>
        </p:spPr>
      </p:pic>
      <p:sp>
        <p:nvSpPr>
          <p:cNvPr id="76" name="Text Box 121"/>
          <p:cNvSpPr txBox="1">
            <a:spLocks noChangeArrowheads="1"/>
          </p:cNvSpPr>
          <p:nvPr/>
        </p:nvSpPr>
        <p:spPr bwMode="auto">
          <a:xfrm flipH="1">
            <a:off x="6391813" y="2641279"/>
            <a:ext cx="951842" cy="3447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/>
          <a:lstStyle/>
          <a:p>
            <a:pPr algn="ctr">
              <a:spcBef>
                <a:spcPts val="0"/>
              </a:spcBef>
              <a:defRPr/>
            </a:pPr>
            <a:r>
              <a:rPr lang="en-US" sz="1000" b="1" dirty="0" smtClean="0">
                <a:latin typeface="+mn-lt"/>
              </a:rPr>
              <a:t>Ethernet over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00" b="1" dirty="0" err="1" smtClean="0">
                <a:latin typeface="+mn-lt"/>
              </a:rPr>
              <a:t>xDSL</a:t>
            </a:r>
            <a:r>
              <a:rPr lang="en-US" sz="1000" b="1" dirty="0" smtClean="0">
                <a:latin typeface="+mn-lt"/>
              </a:rPr>
              <a:t> NTU</a:t>
            </a:r>
            <a:endParaRPr lang="en-US" sz="1000" b="1" dirty="0">
              <a:latin typeface="+mn-lt"/>
            </a:endParaRPr>
          </a:p>
        </p:txBody>
      </p:sp>
      <p:cxnSp>
        <p:nvCxnSpPr>
          <p:cNvPr id="77" name="Elbow Connector 76"/>
          <p:cNvCxnSpPr/>
          <p:nvPr/>
        </p:nvCxnSpPr>
        <p:spPr>
          <a:xfrm rot="10800000" flipV="1">
            <a:off x="7337503" y="2903678"/>
            <a:ext cx="344363" cy="1662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335501" y="3112000"/>
            <a:ext cx="44565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rot="10800000">
            <a:off x="7337503" y="3159987"/>
            <a:ext cx="344363" cy="1662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flipH="1">
            <a:off x="7605665" y="2819658"/>
            <a:ext cx="581891" cy="15610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Real Time</a:t>
            </a:r>
          </a:p>
        </p:txBody>
      </p:sp>
      <p:sp>
        <p:nvSpPr>
          <p:cNvPr id="81" name="TextBox 80"/>
          <p:cNvSpPr txBox="1"/>
          <p:nvPr/>
        </p:nvSpPr>
        <p:spPr>
          <a:xfrm flipH="1">
            <a:off x="7605665" y="3030939"/>
            <a:ext cx="581891" cy="156106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Priority Data</a:t>
            </a:r>
          </a:p>
        </p:txBody>
      </p:sp>
      <p:sp>
        <p:nvSpPr>
          <p:cNvPr id="82" name="TextBox 81"/>
          <p:cNvSpPr txBox="1"/>
          <p:nvPr/>
        </p:nvSpPr>
        <p:spPr>
          <a:xfrm flipH="1">
            <a:off x="7605665" y="3242221"/>
            <a:ext cx="581891" cy="156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Best Effort</a:t>
            </a:r>
          </a:p>
        </p:txBody>
      </p:sp>
      <p:grpSp>
        <p:nvGrpSpPr>
          <p:cNvPr id="38" name="Group 82"/>
          <p:cNvGrpSpPr/>
          <p:nvPr/>
        </p:nvGrpSpPr>
        <p:grpSpPr>
          <a:xfrm>
            <a:off x="4722046" y="2914057"/>
            <a:ext cx="700834" cy="594710"/>
            <a:chOff x="4652289" y="3220491"/>
            <a:chExt cx="770917" cy="654181"/>
          </a:xfrm>
        </p:grpSpPr>
        <p:sp>
          <p:nvSpPr>
            <p:cNvPr id="84" name="TextBox 83"/>
            <p:cNvSpPr txBox="1"/>
            <p:nvPr/>
          </p:nvSpPr>
          <p:spPr>
            <a:xfrm>
              <a:off x="4652289" y="3627951"/>
              <a:ext cx="770917" cy="24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IP DSLAM</a:t>
              </a:r>
            </a:p>
          </p:txBody>
        </p:sp>
        <p:pic>
          <p:nvPicPr>
            <p:cNvPr id="85" name="Picture 84" descr="DSLAM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2863" y="3220491"/>
              <a:ext cx="429769" cy="429769"/>
            </a:xfrm>
            <a:prstGeom prst="rect">
              <a:avLst/>
            </a:prstGeom>
          </p:spPr>
        </p:pic>
      </p:grpSp>
      <p:sp>
        <p:nvSpPr>
          <p:cNvPr id="86" name="Text Box 33"/>
          <p:cNvSpPr txBox="1">
            <a:spLocks noChangeArrowheads="1"/>
          </p:cNvSpPr>
          <p:nvPr/>
        </p:nvSpPr>
        <p:spPr bwMode="auto">
          <a:xfrm flipH="1">
            <a:off x="7090506" y="2057430"/>
            <a:ext cx="377950" cy="196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561" tIns="42408" rIns="81561" bIns="42408" anchor="b"/>
          <a:lstStyle/>
          <a:p>
            <a:pPr algn="ctr" defTabSz="839604">
              <a:spcBef>
                <a:spcPts val="0"/>
              </a:spcBef>
            </a:pPr>
            <a:r>
              <a:rPr lang="en-US" sz="900" b="1" dirty="0" smtClean="0">
                <a:latin typeface="+mn-lt"/>
              </a:rPr>
              <a:t>UNI</a:t>
            </a:r>
            <a:endParaRPr lang="en-US" sz="900" b="1" dirty="0">
              <a:latin typeface="+mn-lt"/>
            </a:endParaRPr>
          </a:p>
        </p:txBody>
      </p:sp>
      <p:sp>
        <p:nvSpPr>
          <p:cNvPr id="87" name="Line 128"/>
          <p:cNvSpPr>
            <a:spLocks noChangeShapeType="1"/>
          </p:cNvSpPr>
          <p:nvPr/>
        </p:nvSpPr>
        <p:spPr bwMode="auto">
          <a:xfrm flipH="1">
            <a:off x="7263279" y="3268557"/>
            <a:ext cx="0" cy="36576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 wrap="none" lIns="91157" tIns="45582" rIns="91157" bIns="45582" anchor="ctr"/>
          <a:lstStyle/>
          <a:p>
            <a:pPr algn="ctr"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88" name="Text Box 33"/>
          <p:cNvSpPr txBox="1">
            <a:spLocks noChangeArrowheads="1"/>
          </p:cNvSpPr>
          <p:nvPr/>
        </p:nvSpPr>
        <p:spPr bwMode="auto">
          <a:xfrm flipH="1">
            <a:off x="1571862" y="2692830"/>
            <a:ext cx="377950" cy="196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561" tIns="42408" rIns="81561" bIns="42408" anchor="b"/>
          <a:lstStyle/>
          <a:p>
            <a:pPr algn="ctr" defTabSz="839604">
              <a:spcBef>
                <a:spcPts val="0"/>
              </a:spcBef>
            </a:pPr>
            <a:r>
              <a:rPr lang="en-US" sz="900" b="1" dirty="0" smtClean="0">
                <a:latin typeface="+mn-lt"/>
              </a:rPr>
              <a:t>UNI</a:t>
            </a:r>
            <a:endParaRPr lang="en-US" sz="900" b="1" dirty="0">
              <a:latin typeface="+mn-lt"/>
            </a:endParaRPr>
          </a:p>
        </p:txBody>
      </p:sp>
      <p:sp>
        <p:nvSpPr>
          <p:cNvPr id="91" name="Text Box 97"/>
          <p:cNvSpPr txBox="1">
            <a:spLocks noChangeArrowheads="1"/>
          </p:cNvSpPr>
          <p:nvPr/>
        </p:nvSpPr>
        <p:spPr bwMode="auto">
          <a:xfrm flipH="1">
            <a:off x="3362870" y="3529110"/>
            <a:ext cx="2379006" cy="224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/>
          <a:lstStyle/>
          <a:p>
            <a:pPr algn="ctr">
              <a:spcBef>
                <a:spcPts val="0"/>
              </a:spcBef>
            </a:pPr>
            <a:r>
              <a:rPr lang="en-US" sz="900" b="1" dirty="0" smtClean="0">
                <a:latin typeface="+mn-lt"/>
              </a:rPr>
              <a:t>Managed Service- EVC</a:t>
            </a:r>
            <a:endParaRPr lang="en-US" sz="900" b="1" dirty="0">
              <a:latin typeface="+mn-lt"/>
            </a:endParaRPr>
          </a:p>
        </p:txBody>
      </p:sp>
      <p:pic>
        <p:nvPicPr>
          <p:cNvPr id="97" name="Picture 96" descr="NM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8331" y="1693727"/>
            <a:ext cx="429769" cy="429769"/>
          </a:xfrm>
          <a:prstGeom prst="rect">
            <a:avLst/>
          </a:prstGeom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245" y="4057336"/>
            <a:ext cx="3104781" cy="67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Today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1921" y="5091194"/>
            <a:ext cx="7908734" cy="1202386"/>
          </a:xfrm>
        </p:spPr>
        <p:txBody>
          <a:bodyPr/>
          <a:lstStyle/>
          <a:p>
            <a:r>
              <a:rPr lang="en-US" dirty="0" smtClean="0"/>
              <a:t>P2P EVC between ETX-20XAX with QOS</a:t>
            </a:r>
          </a:p>
          <a:p>
            <a:r>
              <a:rPr lang="en-US" dirty="0" smtClean="0"/>
              <a:t>Transparent for transport an Core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Can 5"/>
          <p:cNvSpPr/>
          <p:nvPr/>
        </p:nvSpPr>
        <p:spPr>
          <a:xfrm rot="5400000">
            <a:off x="5554086" y="2447454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11"/>
          <p:cNvSpPr>
            <a:spLocks noChangeShapeType="1"/>
          </p:cNvSpPr>
          <p:nvPr/>
        </p:nvSpPr>
        <p:spPr bwMode="auto">
          <a:xfrm flipH="1">
            <a:off x="3806702" y="2596709"/>
            <a:ext cx="906843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57" tIns="45582" rIns="91157" bIns="45582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11" name="Can 7"/>
          <p:cNvSpPr/>
          <p:nvPr/>
        </p:nvSpPr>
        <p:spPr>
          <a:xfrm rot="5400000">
            <a:off x="4688177" y="2513263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3"/>
          <p:cNvCxnSpPr/>
          <p:nvPr/>
        </p:nvCxnSpPr>
        <p:spPr>
          <a:xfrm rot="10800000" flipV="1">
            <a:off x="5755353" y="2379790"/>
            <a:ext cx="344363" cy="1662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4"/>
          <p:cNvCxnSpPr/>
          <p:nvPr/>
        </p:nvCxnSpPr>
        <p:spPr>
          <a:xfrm>
            <a:off x="5753351" y="2595881"/>
            <a:ext cx="44565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5"/>
          <p:cNvCxnSpPr/>
          <p:nvPr/>
        </p:nvCxnSpPr>
        <p:spPr>
          <a:xfrm rot="10800000">
            <a:off x="5755353" y="2636100"/>
            <a:ext cx="344363" cy="166255"/>
          </a:xfrm>
          <a:prstGeom prst="bentConnector3">
            <a:avLst>
              <a:gd name="adj1" fmla="val 50000"/>
            </a:avLst>
          </a:prstGeom>
          <a:ln w="19050">
            <a:solidFill>
              <a:srgbClr val="7FA3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6"/>
          <p:cNvSpPr txBox="1"/>
          <p:nvPr/>
        </p:nvSpPr>
        <p:spPr>
          <a:xfrm flipH="1">
            <a:off x="6023515" y="2295770"/>
            <a:ext cx="581891" cy="156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Real Time</a:t>
            </a:r>
          </a:p>
        </p:txBody>
      </p:sp>
      <p:sp>
        <p:nvSpPr>
          <p:cNvPr id="16" name="TextBox 17"/>
          <p:cNvSpPr txBox="1"/>
          <p:nvPr/>
        </p:nvSpPr>
        <p:spPr>
          <a:xfrm flipH="1">
            <a:off x="6023515" y="2507052"/>
            <a:ext cx="581891" cy="1561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Priority Data</a:t>
            </a:r>
          </a:p>
        </p:txBody>
      </p:sp>
      <p:sp>
        <p:nvSpPr>
          <p:cNvPr id="17" name="TextBox 18"/>
          <p:cNvSpPr txBox="1"/>
          <p:nvPr/>
        </p:nvSpPr>
        <p:spPr>
          <a:xfrm flipH="1">
            <a:off x="6023515" y="2718334"/>
            <a:ext cx="581891" cy="156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Best Effort</a:t>
            </a:r>
          </a:p>
        </p:txBody>
      </p:sp>
      <p:sp>
        <p:nvSpPr>
          <p:cNvPr id="18" name="AutoShape 67"/>
          <p:cNvSpPr>
            <a:spLocks noChangeArrowheads="1"/>
          </p:cNvSpPr>
          <p:nvPr/>
        </p:nvSpPr>
        <p:spPr bwMode="auto">
          <a:xfrm flipH="1">
            <a:off x="4586288" y="1942319"/>
            <a:ext cx="2147454" cy="10475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31190">
              <a:spcBef>
                <a:spcPts val="0"/>
              </a:spcBef>
              <a:defRPr/>
            </a:pPr>
            <a:endParaRPr lang="en-US" sz="1800" dirty="0"/>
          </a:p>
        </p:txBody>
      </p:sp>
      <p:sp>
        <p:nvSpPr>
          <p:cNvPr id="19" name="Text Box 110"/>
          <p:cNvSpPr txBox="1">
            <a:spLocks noChangeArrowheads="1"/>
          </p:cNvSpPr>
          <p:nvPr/>
        </p:nvSpPr>
        <p:spPr bwMode="auto">
          <a:xfrm flipH="1">
            <a:off x="5292857" y="1912330"/>
            <a:ext cx="734316" cy="251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19" tIns="45562" rIns="91119" bIns="45562"/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+mn-lt"/>
              </a:rPr>
              <a:t>Branch A</a:t>
            </a:r>
            <a:endParaRPr lang="en-US" sz="1200" b="1" dirty="0">
              <a:latin typeface="+mn-lt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 flipH="1">
            <a:off x="5508356" y="3802437"/>
            <a:ext cx="377950" cy="196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561" tIns="42408" rIns="81561" bIns="42408" anchor="b"/>
          <a:lstStyle/>
          <a:p>
            <a:pPr algn="ctr" defTabSz="839604">
              <a:spcBef>
                <a:spcPts val="0"/>
              </a:spcBef>
            </a:pPr>
            <a:r>
              <a:rPr lang="en-US" sz="900" b="1" dirty="0" smtClean="0">
                <a:latin typeface="+mn-lt"/>
              </a:rPr>
              <a:t>UNI</a:t>
            </a:r>
            <a:endParaRPr lang="en-US" sz="900" b="1" dirty="0">
              <a:latin typeface="+mn-lt"/>
            </a:endParaRPr>
          </a:p>
        </p:txBody>
      </p:sp>
      <p:grpSp>
        <p:nvGrpSpPr>
          <p:cNvPr id="21" name="Group 27"/>
          <p:cNvGrpSpPr/>
          <p:nvPr/>
        </p:nvGrpSpPr>
        <p:grpSpPr>
          <a:xfrm>
            <a:off x="2452485" y="2499393"/>
            <a:ext cx="1410580" cy="1410579"/>
            <a:chOff x="6447349" y="4014940"/>
            <a:chExt cx="987866" cy="987866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6447349" y="4014940"/>
              <a:ext cx="987866" cy="987866"/>
            </a:xfrm>
            <a:prstGeom prst="ellipse">
              <a:avLst/>
            </a:prstGeom>
            <a:solidFill>
              <a:srgbClr val="FDC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0"/>
                </a:spcBef>
              </a:pPr>
              <a:endParaRPr lang="en-US" sz="1300" dirty="0">
                <a:latin typeface="+mn-lt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6569179" y="4244728"/>
              <a:ext cx="744207" cy="507970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0"/>
                </a:spcBef>
              </a:pPr>
              <a:endParaRPr lang="en-US" sz="1300" dirty="0">
                <a:latin typeface="+mn-lt"/>
              </a:endParaRPr>
            </a:p>
          </p:txBody>
        </p:sp>
      </p:grpSp>
      <p:sp>
        <p:nvSpPr>
          <p:cNvPr id="24" name="Text Box 72"/>
          <p:cNvSpPr txBox="1">
            <a:spLocks noChangeArrowheads="1"/>
          </p:cNvSpPr>
          <p:nvPr/>
        </p:nvSpPr>
        <p:spPr bwMode="auto">
          <a:xfrm flipH="1">
            <a:off x="2660533" y="2913870"/>
            <a:ext cx="994484" cy="54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10" tIns="45557" rIns="91110" bIns="45557"/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+mn-lt"/>
              </a:rPr>
              <a:t>Packet</a:t>
            </a:r>
            <a:br>
              <a:rPr lang="en-US" sz="1200" b="1" dirty="0" smtClean="0">
                <a:latin typeface="+mn-lt"/>
              </a:rPr>
            </a:br>
            <a:r>
              <a:rPr lang="en-US" sz="1200" b="1" dirty="0" smtClean="0">
                <a:latin typeface="+mn-lt"/>
              </a:rPr>
              <a:t>Switched</a:t>
            </a:r>
            <a:br>
              <a:rPr lang="en-US" sz="1200" b="1" dirty="0" smtClean="0">
                <a:latin typeface="+mn-lt"/>
              </a:rPr>
            </a:br>
            <a:r>
              <a:rPr lang="en-US" sz="1200" b="1" dirty="0" smtClean="0">
                <a:latin typeface="+mn-lt"/>
              </a:rPr>
              <a:t>Network </a:t>
            </a:r>
            <a:endParaRPr lang="en-US" sz="1200" b="1" dirty="0">
              <a:latin typeface="+mn-lt"/>
            </a:endParaRPr>
          </a:p>
        </p:txBody>
      </p:sp>
      <p:sp>
        <p:nvSpPr>
          <p:cNvPr id="25" name="AutoShape 67"/>
          <p:cNvSpPr>
            <a:spLocks noChangeArrowheads="1"/>
          </p:cNvSpPr>
          <p:nvPr/>
        </p:nvSpPr>
        <p:spPr bwMode="auto">
          <a:xfrm flipH="1">
            <a:off x="4586288" y="3078603"/>
            <a:ext cx="2147454" cy="10475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31190">
              <a:spcBef>
                <a:spcPts val="0"/>
              </a:spcBef>
              <a:defRPr/>
            </a:pPr>
            <a:endParaRPr lang="en-US" sz="1800" dirty="0"/>
          </a:p>
        </p:txBody>
      </p:sp>
      <p:sp>
        <p:nvSpPr>
          <p:cNvPr id="26" name="Text Box 110"/>
          <p:cNvSpPr txBox="1">
            <a:spLocks noChangeArrowheads="1"/>
          </p:cNvSpPr>
          <p:nvPr/>
        </p:nvSpPr>
        <p:spPr bwMode="auto">
          <a:xfrm flipH="1">
            <a:off x="5292857" y="3048614"/>
            <a:ext cx="734316" cy="251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19" tIns="45562" rIns="91119" bIns="45562"/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+mn-lt"/>
              </a:rPr>
              <a:t>Branch B</a:t>
            </a:r>
            <a:endParaRPr lang="en-US" sz="1200" b="1" dirty="0">
              <a:latin typeface="+mn-lt"/>
            </a:endParaRPr>
          </a:p>
        </p:txBody>
      </p:sp>
      <p:sp>
        <p:nvSpPr>
          <p:cNvPr id="27" name="Text Box 122"/>
          <p:cNvSpPr txBox="1">
            <a:spLocks noChangeArrowheads="1"/>
          </p:cNvSpPr>
          <p:nvPr/>
        </p:nvSpPr>
        <p:spPr bwMode="auto">
          <a:xfrm flipH="1">
            <a:off x="4063791" y="2437643"/>
            <a:ext cx="362760" cy="151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 anchor="ctr" anchorCtr="0"/>
          <a:lstStyle/>
          <a:p>
            <a:pPr algn="ctr">
              <a:spcBef>
                <a:spcPts val="0"/>
              </a:spcBef>
            </a:pP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EVC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Can 59"/>
          <p:cNvSpPr/>
          <p:nvPr/>
        </p:nvSpPr>
        <p:spPr>
          <a:xfrm rot="5400000">
            <a:off x="4787467" y="2447454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60"/>
          <p:cNvSpPr/>
          <p:nvPr/>
        </p:nvSpPr>
        <p:spPr>
          <a:xfrm rot="5400000">
            <a:off x="3586740" y="2452072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61"/>
          <p:cNvSpPr/>
          <p:nvPr/>
        </p:nvSpPr>
        <p:spPr>
          <a:xfrm rot="5400000">
            <a:off x="3799177" y="2517881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2"/>
          <p:cNvGrpSpPr/>
          <p:nvPr/>
        </p:nvGrpSpPr>
        <p:grpSpPr>
          <a:xfrm>
            <a:off x="3295663" y="2240497"/>
            <a:ext cx="390699" cy="550282"/>
            <a:chOff x="3322493" y="2468880"/>
            <a:chExt cx="429769" cy="605310"/>
          </a:xfrm>
        </p:grpSpPr>
        <p:pic>
          <p:nvPicPr>
            <p:cNvPr id="32" name="Picture 63" descr="Switc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322493" y="2644421"/>
              <a:ext cx="429769" cy="429769"/>
            </a:xfrm>
            <a:prstGeom prst="rect">
              <a:avLst/>
            </a:prstGeom>
          </p:spPr>
        </p:pic>
        <p:sp>
          <p:nvSpPr>
            <p:cNvPr id="33" name="TextBox 64"/>
            <p:cNvSpPr txBox="1"/>
            <p:nvPr/>
          </p:nvSpPr>
          <p:spPr>
            <a:xfrm>
              <a:off x="3362745" y="2468880"/>
              <a:ext cx="347723" cy="24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PE</a:t>
              </a:r>
            </a:p>
          </p:txBody>
        </p:sp>
      </p:grpSp>
      <p:pic>
        <p:nvPicPr>
          <p:cNvPr id="34" name="Picture 65" descr="RAD Smai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4199" y="2469098"/>
            <a:ext cx="742769" cy="244957"/>
          </a:xfrm>
          <a:prstGeom prst="rect">
            <a:avLst/>
          </a:prstGeom>
        </p:spPr>
      </p:pic>
      <p:sp>
        <p:nvSpPr>
          <p:cNvPr id="35" name="Text Box 121"/>
          <p:cNvSpPr txBox="1">
            <a:spLocks noChangeArrowheads="1"/>
          </p:cNvSpPr>
          <p:nvPr/>
        </p:nvSpPr>
        <p:spPr bwMode="auto">
          <a:xfrm flipH="1">
            <a:off x="4809663" y="2126839"/>
            <a:ext cx="951842" cy="3447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/>
          <a:lstStyle/>
          <a:p>
            <a:pPr algn="ctr">
              <a:spcBef>
                <a:spcPts val="0"/>
              </a:spcBef>
              <a:defRPr/>
            </a:pPr>
            <a:r>
              <a:rPr lang="en-US" sz="1000" b="1" dirty="0" smtClean="0">
                <a:latin typeface="+mn-lt"/>
              </a:rPr>
              <a:t>Ethernet over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00" b="1" dirty="0" smtClean="0">
                <a:latin typeface="+mn-lt"/>
              </a:rPr>
              <a:t>PDH NTU</a:t>
            </a:r>
            <a:endParaRPr lang="en-US" sz="1000" b="1" dirty="0">
              <a:latin typeface="+mn-lt"/>
            </a:endParaRPr>
          </a:p>
        </p:txBody>
      </p:sp>
      <p:sp>
        <p:nvSpPr>
          <p:cNvPr id="36" name="Can 67"/>
          <p:cNvSpPr/>
          <p:nvPr/>
        </p:nvSpPr>
        <p:spPr>
          <a:xfrm rot="5400000">
            <a:off x="5554086" y="3574291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ne 111"/>
          <p:cNvSpPr>
            <a:spLocks noChangeShapeType="1"/>
          </p:cNvSpPr>
          <p:nvPr/>
        </p:nvSpPr>
        <p:spPr bwMode="auto">
          <a:xfrm flipH="1">
            <a:off x="3806702" y="3723547"/>
            <a:ext cx="906843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57" tIns="45582" rIns="91157" bIns="45582"/>
          <a:lstStyle/>
          <a:p>
            <a:pPr algn="ctr"/>
            <a:endParaRPr lang="en-US" dirty="0"/>
          </a:p>
        </p:txBody>
      </p:sp>
      <p:sp>
        <p:nvSpPr>
          <p:cNvPr id="38" name="Can 69"/>
          <p:cNvSpPr/>
          <p:nvPr/>
        </p:nvSpPr>
        <p:spPr>
          <a:xfrm rot="5400000">
            <a:off x="4688177" y="3640100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122"/>
          <p:cNvSpPr txBox="1">
            <a:spLocks noChangeArrowheads="1"/>
          </p:cNvSpPr>
          <p:nvPr/>
        </p:nvSpPr>
        <p:spPr bwMode="auto">
          <a:xfrm flipH="1">
            <a:off x="4063791" y="3564480"/>
            <a:ext cx="362760" cy="151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 anchor="ctr" anchorCtr="0"/>
          <a:lstStyle/>
          <a:p>
            <a:pPr algn="ctr">
              <a:spcBef>
                <a:spcPts val="0"/>
              </a:spcBef>
            </a:pP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EVC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Can 71"/>
          <p:cNvSpPr/>
          <p:nvPr/>
        </p:nvSpPr>
        <p:spPr>
          <a:xfrm rot="5400000">
            <a:off x="4787467" y="3574291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72"/>
          <p:cNvSpPr/>
          <p:nvPr/>
        </p:nvSpPr>
        <p:spPr>
          <a:xfrm rot="5400000">
            <a:off x="3586740" y="3578909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n 73"/>
          <p:cNvSpPr/>
          <p:nvPr/>
        </p:nvSpPr>
        <p:spPr>
          <a:xfrm rot="5400000">
            <a:off x="3799177" y="3644718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74" descr="RAD Smai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4199" y="3595935"/>
            <a:ext cx="742769" cy="244957"/>
          </a:xfrm>
          <a:prstGeom prst="rect">
            <a:avLst/>
          </a:prstGeom>
        </p:spPr>
      </p:pic>
      <p:sp>
        <p:nvSpPr>
          <p:cNvPr id="44" name="Text Box 121"/>
          <p:cNvSpPr txBox="1">
            <a:spLocks noChangeArrowheads="1"/>
          </p:cNvSpPr>
          <p:nvPr/>
        </p:nvSpPr>
        <p:spPr bwMode="auto">
          <a:xfrm flipH="1">
            <a:off x="4809663" y="3253676"/>
            <a:ext cx="951842" cy="3447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/>
          <a:lstStyle/>
          <a:p>
            <a:pPr algn="ctr">
              <a:spcBef>
                <a:spcPts val="0"/>
              </a:spcBef>
              <a:defRPr/>
            </a:pPr>
            <a:r>
              <a:rPr lang="en-US" sz="1000" b="1" dirty="0" smtClean="0">
                <a:latin typeface="+mn-lt"/>
              </a:rPr>
              <a:t>Ethernet over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00" b="1" dirty="0" err="1" smtClean="0">
                <a:latin typeface="+mn-lt"/>
              </a:rPr>
              <a:t>xDSL</a:t>
            </a:r>
            <a:r>
              <a:rPr lang="en-US" sz="1000" b="1" dirty="0" smtClean="0">
                <a:latin typeface="+mn-lt"/>
              </a:rPr>
              <a:t> NTU</a:t>
            </a:r>
            <a:endParaRPr lang="en-US" sz="1000" b="1" dirty="0">
              <a:latin typeface="+mn-lt"/>
            </a:endParaRPr>
          </a:p>
        </p:txBody>
      </p:sp>
      <p:grpSp>
        <p:nvGrpSpPr>
          <p:cNvPr id="45" name="Group 82"/>
          <p:cNvGrpSpPr/>
          <p:nvPr/>
        </p:nvGrpSpPr>
        <p:grpSpPr>
          <a:xfrm>
            <a:off x="3139896" y="3526454"/>
            <a:ext cx="700834" cy="594710"/>
            <a:chOff x="4652289" y="3220491"/>
            <a:chExt cx="770917" cy="654181"/>
          </a:xfrm>
        </p:grpSpPr>
        <p:sp>
          <p:nvSpPr>
            <p:cNvPr id="46" name="TextBox 83"/>
            <p:cNvSpPr txBox="1"/>
            <p:nvPr/>
          </p:nvSpPr>
          <p:spPr>
            <a:xfrm>
              <a:off x="4652289" y="3627951"/>
              <a:ext cx="770917" cy="24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IP DSLAM</a:t>
              </a:r>
            </a:p>
          </p:txBody>
        </p:sp>
        <p:pic>
          <p:nvPicPr>
            <p:cNvPr id="47" name="Picture 84" descr="DSLA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2863" y="3220491"/>
              <a:ext cx="429769" cy="429769"/>
            </a:xfrm>
            <a:prstGeom prst="rect">
              <a:avLst/>
            </a:prstGeom>
          </p:spPr>
        </p:pic>
      </p:grpSp>
      <p:sp>
        <p:nvSpPr>
          <p:cNvPr id="48" name="Text Box 33"/>
          <p:cNvSpPr txBox="1">
            <a:spLocks noChangeArrowheads="1"/>
          </p:cNvSpPr>
          <p:nvPr/>
        </p:nvSpPr>
        <p:spPr bwMode="auto">
          <a:xfrm flipH="1">
            <a:off x="5508356" y="2669827"/>
            <a:ext cx="377950" cy="196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561" tIns="42408" rIns="81561" bIns="42408" anchor="b"/>
          <a:lstStyle/>
          <a:p>
            <a:pPr algn="ctr" defTabSz="839604">
              <a:spcBef>
                <a:spcPts val="0"/>
              </a:spcBef>
            </a:pPr>
            <a:r>
              <a:rPr lang="en-US" sz="900" b="1" dirty="0" smtClean="0">
                <a:latin typeface="+mn-lt"/>
              </a:rPr>
              <a:t>UNI</a:t>
            </a:r>
            <a:endParaRPr lang="en-US" sz="900" b="1" dirty="0">
              <a:latin typeface="+mn-lt"/>
            </a:endParaRPr>
          </a:p>
        </p:txBody>
      </p:sp>
      <p:sp>
        <p:nvSpPr>
          <p:cNvPr id="49" name="Text Box 97"/>
          <p:cNvSpPr txBox="1">
            <a:spLocks noChangeArrowheads="1"/>
          </p:cNvSpPr>
          <p:nvPr/>
        </p:nvSpPr>
        <p:spPr bwMode="auto">
          <a:xfrm flipH="1">
            <a:off x="1780720" y="4141507"/>
            <a:ext cx="2379006" cy="224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/>
          <a:lstStyle/>
          <a:p>
            <a:pPr algn="ctr">
              <a:spcBef>
                <a:spcPts val="0"/>
              </a:spcBef>
            </a:pPr>
            <a:r>
              <a:rPr lang="en-US" sz="900" b="1" dirty="0" smtClean="0">
                <a:latin typeface="+mn-lt"/>
              </a:rPr>
              <a:t>Managed Service- EVC</a:t>
            </a:r>
            <a:endParaRPr lang="en-US" sz="900" b="1" dirty="0">
              <a:latin typeface="+mn-lt"/>
            </a:endParaRPr>
          </a:p>
        </p:txBody>
      </p:sp>
      <p:pic>
        <p:nvPicPr>
          <p:cNvPr id="50" name="Picture 96" descr="NM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6181" y="2306124"/>
            <a:ext cx="429769" cy="429769"/>
          </a:xfrm>
          <a:prstGeom prst="rect">
            <a:avLst/>
          </a:prstGeom>
        </p:spPr>
      </p:pic>
      <p:cxnSp>
        <p:nvCxnSpPr>
          <p:cNvPr id="51" name="Elbow Connector 13"/>
          <p:cNvCxnSpPr/>
          <p:nvPr/>
        </p:nvCxnSpPr>
        <p:spPr>
          <a:xfrm rot="10800000" flipV="1">
            <a:off x="5790308" y="3505371"/>
            <a:ext cx="344363" cy="1662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4"/>
          <p:cNvCxnSpPr/>
          <p:nvPr/>
        </p:nvCxnSpPr>
        <p:spPr>
          <a:xfrm>
            <a:off x="5788306" y="3721462"/>
            <a:ext cx="44565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15"/>
          <p:cNvCxnSpPr/>
          <p:nvPr/>
        </p:nvCxnSpPr>
        <p:spPr>
          <a:xfrm rot="10800000">
            <a:off x="5790308" y="3761681"/>
            <a:ext cx="344363" cy="166255"/>
          </a:xfrm>
          <a:prstGeom prst="bentConnector3">
            <a:avLst>
              <a:gd name="adj1" fmla="val 50000"/>
            </a:avLst>
          </a:prstGeom>
          <a:ln w="19050">
            <a:solidFill>
              <a:srgbClr val="7FA3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6"/>
          <p:cNvSpPr txBox="1"/>
          <p:nvPr/>
        </p:nvSpPr>
        <p:spPr>
          <a:xfrm flipH="1">
            <a:off x="6058470" y="3421351"/>
            <a:ext cx="581891" cy="156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Real Time</a:t>
            </a:r>
          </a:p>
        </p:txBody>
      </p:sp>
      <p:sp>
        <p:nvSpPr>
          <p:cNvPr id="55" name="TextBox 17"/>
          <p:cNvSpPr txBox="1"/>
          <p:nvPr/>
        </p:nvSpPr>
        <p:spPr>
          <a:xfrm flipH="1">
            <a:off x="6058470" y="3632633"/>
            <a:ext cx="581891" cy="1561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Priority Data</a:t>
            </a:r>
          </a:p>
        </p:txBody>
      </p:sp>
      <p:sp>
        <p:nvSpPr>
          <p:cNvPr id="56" name="TextBox 18"/>
          <p:cNvSpPr txBox="1"/>
          <p:nvPr/>
        </p:nvSpPr>
        <p:spPr>
          <a:xfrm flipH="1">
            <a:off x="6058470" y="3843915"/>
            <a:ext cx="581891" cy="156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Best Effort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Releases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1921" y="4477042"/>
            <a:ext cx="7908734" cy="382587"/>
          </a:xfrm>
        </p:spPr>
        <p:txBody>
          <a:bodyPr/>
          <a:lstStyle/>
          <a:p>
            <a:r>
              <a:rPr lang="en-US" dirty="0" smtClean="0"/>
              <a:t>Integration of ETX-5300A for P2P EVC with QOS</a:t>
            </a:r>
          </a:p>
          <a:p>
            <a:endParaRPr lang="en-US" dirty="0" smtClean="0"/>
          </a:p>
        </p:txBody>
      </p:sp>
      <p:sp>
        <p:nvSpPr>
          <p:cNvPr id="4" name="Can 5"/>
          <p:cNvSpPr/>
          <p:nvPr/>
        </p:nvSpPr>
        <p:spPr>
          <a:xfrm rot="5400000">
            <a:off x="6988602" y="2162228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111"/>
          <p:cNvSpPr>
            <a:spLocks noChangeShapeType="1"/>
          </p:cNvSpPr>
          <p:nvPr/>
        </p:nvSpPr>
        <p:spPr bwMode="auto">
          <a:xfrm flipH="1">
            <a:off x="5241218" y="2311483"/>
            <a:ext cx="906843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57" tIns="45582" rIns="91157" bIns="45582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6" name="Can 7"/>
          <p:cNvSpPr/>
          <p:nvPr/>
        </p:nvSpPr>
        <p:spPr>
          <a:xfrm rot="5400000">
            <a:off x="6122693" y="2228037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13"/>
          <p:cNvCxnSpPr/>
          <p:nvPr/>
        </p:nvCxnSpPr>
        <p:spPr>
          <a:xfrm rot="10800000" flipV="1">
            <a:off x="7189869" y="2094564"/>
            <a:ext cx="344363" cy="1662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4"/>
          <p:cNvCxnSpPr/>
          <p:nvPr/>
        </p:nvCxnSpPr>
        <p:spPr>
          <a:xfrm>
            <a:off x="7187867" y="2310655"/>
            <a:ext cx="44565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15"/>
          <p:cNvCxnSpPr/>
          <p:nvPr/>
        </p:nvCxnSpPr>
        <p:spPr>
          <a:xfrm rot="10800000">
            <a:off x="7189869" y="2350874"/>
            <a:ext cx="344363" cy="166255"/>
          </a:xfrm>
          <a:prstGeom prst="bentConnector3">
            <a:avLst>
              <a:gd name="adj1" fmla="val 50000"/>
            </a:avLst>
          </a:prstGeom>
          <a:ln w="19050">
            <a:solidFill>
              <a:srgbClr val="7FA3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6"/>
          <p:cNvSpPr txBox="1"/>
          <p:nvPr/>
        </p:nvSpPr>
        <p:spPr>
          <a:xfrm flipH="1">
            <a:off x="7458031" y="2010544"/>
            <a:ext cx="581891" cy="156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Real Time</a:t>
            </a:r>
          </a:p>
        </p:txBody>
      </p:sp>
      <p:sp>
        <p:nvSpPr>
          <p:cNvPr id="11" name="TextBox 17"/>
          <p:cNvSpPr txBox="1"/>
          <p:nvPr/>
        </p:nvSpPr>
        <p:spPr>
          <a:xfrm flipH="1">
            <a:off x="7458031" y="2221826"/>
            <a:ext cx="581891" cy="1561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Priority Data</a:t>
            </a:r>
          </a:p>
        </p:txBody>
      </p:sp>
      <p:sp>
        <p:nvSpPr>
          <p:cNvPr id="12" name="TextBox 18"/>
          <p:cNvSpPr txBox="1"/>
          <p:nvPr/>
        </p:nvSpPr>
        <p:spPr>
          <a:xfrm flipH="1">
            <a:off x="7458031" y="2433108"/>
            <a:ext cx="581891" cy="156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Best Effort</a:t>
            </a:r>
          </a:p>
        </p:txBody>
      </p:sp>
      <p:sp>
        <p:nvSpPr>
          <p:cNvPr id="13" name="AutoShape 67"/>
          <p:cNvSpPr>
            <a:spLocks noChangeArrowheads="1"/>
          </p:cNvSpPr>
          <p:nvPr/>
        </p:nvSpPr>
        <p:spPr bwMode="auto">
          <a:xfrm flipH="1">
            <a:off x="6020804" y="1657093"/>
            <a:ext cx="2147454" cy="10475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31190">
              <a:spcBef>
                <a:spcPts val="0"/>
              </a:spcBef>
              <a:defRPr/>
            </a:pPr>
            <a:endParaRPr lang="en-US" sz="1800" dirty="0"/>
          </a:p>
        </p:txBody>
      </p:sp>
      <p:sp>
        <p:nvSpPr>
          <p:cNvPr id="14" name="Text Box 110"/>
          <p:cNvSpPr txBox="1">
            <a:spLocks noChangeArrowheads="1"/>
          </p:cNvSpPr>
          <p:nvPr/>
        </p:nvSpPr>
        <p:spPr bwMode="auto">
          <a:xfrm flipH="1">
            <a:off x="6727373" y="1627104"/>
            <a:ext cx="734316" cy="251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19" tIns="45562" rIns="91119" bIns="45562"/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+mn-lt"/>
              </a:rPr>
              <a:t>Branch A</a:t>
            </a:r>
            <a:endParaRPr lang="en-US" sz="1200" b="1" dirty="0">
              <a:latin typeface="+mn-lt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 flipH="1">
            <a:off x="6942872" y="3517211"/>
            <a:ext cx="377950" cy="196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561" tIns="42408" rIns="81561" bIns="42408" anchor="b"/>
          <a:lstStyle/>
          <a:p>
            <a:pPr algn="ctr" defTabSz="839604">
              <a:spcBef>
                <a:spcPts val="0"/>
              </a:spcBef>
            </a:pPr>
            <a:r>
              <a:rPr lang="en-US" sz="900" b="1" dirty="0" smtClean="0">
                <a:latin typeface="+mn-lt"/>
              </a:rPr>
              <a:t>UNI</a:t>
            </a:r>
            <a:endParaRPr lang="en-US" sz="900" b="1" dirty="0">
              <a:latin typeface="+mn-lt"/>
            </a:endParaRPr>
          </a:p>
        </p:txBody>
      </p:sp>
      <p:grpSp>
        <p:nvGrpSpPr>
          <p:cNvPr id="16" name="Group 27"/>
          <p:cNvGrpSpPr/>
          <p:nvPr/>
        </p:nvGrpSpPr>
        <p:grpSpPr>
          <a:xfrm>
            <a:off x="3887001" y="2214167"/>
            <a:ext cx="1410580" cy="1410579"/>
            <a:chOff x="6447349" y="4014940"/>
            <a:chExt cx="987866" cy="987866"/>
          </a:xfrm>
        </p:grpSpPr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6447349" y="4014940"/>
              <a:ext cx="987866" cy="987866"/>
            </a:xfrm>
            <a:prstGeom prst="ellipse">
              <a:avLst/>
            </a:prstGeom>
            <a:solidFill>
              <a:srgbClr val="FDC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0"/>
                </a:spcBef>
              </a:pPr>
              <a:endParaRPr lang="en-US" sz="1300" dirty="0">
                <a:latin typeface="+mn-lt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6569179" y="4244728"/>
              <a:ext cx="744207" cy="507970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0"/>
                </a:spcBef>
              </a:pPr>
              <a:endParaRPr lang="en-US" sz="1300" dirty="0">
                <a:latin typeface="+mn-lt"/>
              </a:endParaRPr>
            </a:p>
          </p:txBody>
        </p:sp>
      </p:grpSp>
      <p:sp>
        <p:nvSpPr>
          <p:cNvPr id="19" name="Text Box 72"/>
          <p:cNvSpPr txBox="1">
            <a:spLocks noChangeArrowheads="1"/>
          </p:cNvSpPr>
          <p:nvPr/>
        </p:nvSpPr>
        <p:spPr bwMode="auto">
          <a:xfrm flipH="1">
            <a:off x="4095049" y="2628644"/>
            <a:ext cx="994484" cy="54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10" tIns="45557" rIns="91110" bIns="45557"/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+mn-lt"/>
              </a:rPr>
              <a:t>Packet</a:t>
            </a:r>
            <a:br>
              <a:rPr lang="en-US" sz="1200" b="1" dirty="0" smtClean="0">
                <a:latin typeface="+mn-lt"/>
              </a:rPr>
            </a:br>
            <a:r>
              <a:rPr lang="en-US" sz="1200" b="1" dirty="0" smtClean="0">
                <a:latin typeface="+mn-lt"/>
              </a:rPr>
              <a:t>Switched</a:t>
            </a:r>
            <a:br>
              <a:rPr lang="en-US" sz="1200" b="1" dirty="0" smtClean="0">
                <a:latin typeface="+mn-lt"/>
              </a:rPr>
            </a:br>
            <a:r>
              <a:rPr lang="en-US" sz="1200" b="1" dirty="0" smtClean="0">
                <a:latin typeface="+mn-lt"/>
              </a:rPr>
              <a:t>Network </a:t>
            </a:r>
            <a:endParaRPr lang="en-US" sz="1200" b="1" dirty="0">
              <a:latin typeface="+mn-lt"/>
            </a:endParaRPr>
          </a:p>
        </p:txBody>
      </p:sp>
      <p:sp>
        <p:nvSpPr>
          <p:cNvPr id="20" name="AutoShape 67"/>
          <p:cNvSpPr>
            <a:spLocks noChangeArrowheads="1"/>
          </p:cNvSpPr>
          <p:nvPr/>
        </p:nvSpPr>
        <p:spPr bwMode="auto">
          <a:xfrm flipH="1">
            <a:off x="6020804" y="2793377"/>
            <a:ext cx="2147454" cy="10475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31190">
              <a:spcBef>
                <a:spcPts val="0"/>
              </a:spcBef>
              <a:defRPr/>
            </a:pPr>
            <a:endParaRPr lang="en-US" sz="1800" dirty="0"/>
          </a:p>
        </p:txBody>
      </p:sp>
      <p:sp>
        <p:nvSpPr>
          <p:cNvPr id="21" name="Text Box 110"/>
          <p:cNvSpPr txBox="1">
            <a:spLocks noChangeArrowheads="1"/>
          </p:cNvSpPr>
          <p:nvPr/>
        </p:nvSpPr>
        <p:spPr bwMode="auto">
          <a:xfrm flipH="1">
            <a:off x="6727373" y="2763388"/>
            <a:ext cx="734316" cy="251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19" tIns="45562" rIns="91119" bIns="45562"/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+mn-lt"/>
              </a:rPr>
              <a:t>Branch B</a:t>
            </a:r>
            <a:endParaRPr lang="en-US" sz="1200" b="1" dirty="0">
              <a:latin typeface="+mn-lt"/>
            </a:endParaRPr>
          </a:p>
        </p:txBody>
      </p:sp>
      <p:sp>
        <p:nvSpPr>
          <p:cNvPr id="22" name="Text Box 122"/>
          <p:cNvSpPr txBox="1">
            <a:spLocks noChangeArrowheads="1"/>
          </p:cNvSpPr>
          <p:nvPr/>
        </p:nvSpPr>
        <p:spPr bwMode="auto">
          <a:xfrm flipH="1">
            <a:off x="5498307" y="2152417"/>
            <a:ext cx="362760" cy="151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 anchor="ctr" anchorCtr="0"/>
          <a:lstStyle/>
          <a:p>
            <a:pPr algn="ctr">
              <a:spcBef>
                <a:spcPts val="0"/>
              </a:spcBef>
            </a:pP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EVC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Can 59"/>
          <p:cNvSpPr/>
          <p:nvPr/>
        </p:nvSpPr>
        <p:spPr>
          <a:xfrm rot="5400000">
            <a:off x="6221983" y="2162228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60"/>
          <p:cNvSpPr/>
          <p:nvPr/>
        </p:nvSpPr>
        <p:spPr>
          <a:xfrm rot="5400000">
            <a:off x="5021256" y="2166846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61"/>
          <p:cNvSpPr/>
          <p:nvPr/>
        </p:nvSpPr>
        <p:spPr>
          <a:xfrm rot="5400000">
            <a:off x="5233693" y="2232655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62"/>
          <p:cNvGrpSpPr/>
          <p:nvPr/>
        </p:nvGrpSpPr>
        <p:grpSpPr>
          <a:xfrm>
            <a:off x="4730179" y="1955271"/>
            <a:ext cx="390699" cy="550282"/>
            <a:chOff x="3322493" y="2468880"/>
            <a:chExt cx="429769" cy="605310"/>
          </a:xfrm>
        </p:grpSpPr>
        <p:pic>
          <p:nvPicPr>
            <p:cNvPr id="27" name="Picture 63" descr="Switc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322493" y="2644421"/>
              <a:ext cx="429769" cy="429769"/>
            </a:xfrm>
            <a:prstGeom prst="rect">
              <a:avLst/>
            </a:prstGeom>
          </p:spPr>
        </p:pic>
        <p:sp>
          <p:nvSpPr>
            <p:cNvPr id="28" name="TextBox 64"/>
            <p:cNvSpPr txBox="1"/>
            <p:nvPr/>
          </p:nvSpPr>
          <p:spPr>
            <a:xfrm>
              <a:off x="3362745" y="2468880"/>
              <a:ext cx="347723" cy="24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PE</a:t>
              </a:r>
            </a:p>
          </p:txBody>
        </p:sp>
      </p:grpSp>
      <p:pic>
        <p:nvPicPr>
          <p:cNvPr id="29" name="Picture 65" descr="RAD Smai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8715" y="2183872"/>
            <a:ext cx="742769" cy="244957"/>
          </a:xfrm>
          <a:prstGeom prst="rect">
            <a:avLst/>
          </a:prstGeom>
        </p:spPr>
      </p:pic>
      <p:sp>
        <p:nvSpPr>
          <p:cNvPr id="30" name="Text Box 121"/>
          <p:cNvSpPr txBox="1">
            <a:spLocks noChangeArrowheads="1"/>
          </p:cNvSpPr>
          <p:nvPr/>
        </p:nvSpPr>
        <p:spPr bwMode="auto">
          <a:xfrm flipH="1">
            <a:off x="6244179" y="1841613"/>
            <a:ext cx="951842" cy="3447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/>
          <a:lstStyle/>
          <a:p>
            <a:pPr algn="ctr">
              <a:spcBef>
                <a:spcPts val="0"/>
              </a:spcBef>
              <a:defRPr/>
            </a:pPr>
            <a:r>
              <a:rPr lang="en-US" sz="1000" b="1" dirty="0" smtClean="0">
                <a:latin typeface="+mn-lt"/>
              </a:rPr>
              <a:t>Ethernet over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00" b="1" dirty="0" err="1" smtClean="0">
                <a:latin typeface="+mn-lt"/>
              </a:rPr>
              <a:t>FiberNTU</a:t>
            </a:r>
            <a:endParaRPr lang="en-US" sz="1000" b="1" dirty="0">
              <a:latin typeface="+mn-lt"/>
            </a:endParaRPr>
          </a:p>
        </p:txBody>
      </p:sp>
      <p:sp>
        <p:nvSpPr>
          <p:cNvPr id="31" name="Can 67"/>
          <p:cNvSpPr/>
          <p:nvPr/>
        </p:nvSpPr>
        <p:spPr>
          <a:xfrm rot="5400000">
            <a:off x="6988602" y="3289065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ine 111"/>
          <p:cNvSpPr>
            <a:spLocks noChangeShapeType="1"/>
          </p:cNvSpPr>
          <p:nvPr/>
        </p:nvSpPr>
        <p:spPr bwMode="auto">
          <a:xfrm flipH="1">
            <a:off x="5241218" y="3438321"/>
            <a:ext cx="906843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57" tIns="45582" rIns="91157" bIns="45582"/>
          <a:lstStyle/>
          <a:p>
            <a:pPr algn="ctr"/>
            <a:endParaRPr lang="en-US" dirty="0"/>
          </a:p>
        </p:txBody>
      </p:sp>
      <p:sp>
        <p:nvSpPr>
          <p:cNvPr id="33" name="Can 69"/>
          <p:cNvSpPr/>
          <p:nvPr/>
        </p:nvSpPr>
        <p:spPr>
          <a:xfrm rot="5400000">
            <a:off x="6122693" y="3354874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122"/>
          <p:cNvSpPr txBox="1">
            <a:spLocks noChangeArrowheads="1"/>
          </p:cNvSpPr>
          <p:nvPr/>
        </p:nvSpPr>
        <p:spPr bwMode="auto">
          <a:xfrm flipH="1">
            <a:off x="5498307" y="3279254"/>
            <a:ext cx="362760" cy="151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 anchor="ctr" anchorCtr="0"/>
          <a:lstStyle/>
          <a:p>
            <a:pPr algn="ctr">
              <a:spcBef>
                <a:spcPts val="0"/>
              </a:spcBef>
            </a:pP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EVC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Can 71"/>
          <p:cNvSpPr/>
          <p:nvPr/>
        </p:nvSpPr>
        <p:spPr>
          <a:xfrm rot="5400000">
            <a:off x="6221983" y="3289065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72"/>
          <p:cNvSpPr/>
          <p:nvPr/>
        </p:nvSpPr>
        <p:spPr>
          <a:xfrm rot="5400000">
            <a:off x="5021256" y="3293683"/>
            <a:ext cx="204931" cy="290945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73"/>
          <p:cNvSpPr/>
          <p:nvPr/>
        </p:nvSpPr>
        <p:spPr>
          <a:xfrm rot="5400000">
            <a:off x="5233693" y="3359492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74" descr="RAD Smai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8715" y="3310709"/>
            <a:ext cx="742769" cy="244957"/>
          </a:xfrm>
          <a:prstGeom prst="rect">
            <a:avLst/>
          </a:prstGeom>
        </p:spPr>
      </p:pic>
      <p:sp>
        <p:nvSpPr>
          <p:cNvPr id="39" name="Text Box 121"/>
          <p:cNvSpPr txBox="1">
            <a:spLocks noChangeArrowheads="1"/>
          </p:cNvSpPr>
          <p:nvPr/>
        </p:nvSpPr>
        <p:spPr bwMode="auto">
          <a:xfrm flipH="1">
            <a:off x="6244179" y="2968450"/>
            <a:ext cx="951842" cy="3447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/>
          <a:lstStyle/>
          <a:p>
            <a:pPr algn="ctr">
              <a:spcBef>
                <a:spcPts val="0"/>
              </a:spcBef>
              <a:defRPr/>
            </a:pPr>
            <a:r>
              <a:rPr lang="en-US" sz="1000" b="1" dirty="0" smtClean="0">
                <a:latin typeface="+mn-lt"/>
              </a:rPr>
              <a:t>Ethernet over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00" b="1" dirty="0" err="1" smtClean="0">
                <a:latin typeface="+mn-lt"/>
              </a:rPr>
              <a:t>xDSL</a:t>
            </a:r>
            <a:r>
              <a:rPr lang="en-US" sz="1000" b="1" dirty="0" smtClean="0">
                <a:latin typeface="+mn-lt"/>
              </a:rPr>
              <a:t> NTU</a:t>
            </a:r>
            <a:endParaRPr lang="en-US" sz="1000" b="1" dirty="0">
              <a:latin typeface="+mn-lt"/>
            </a:endParaRPr>
          </a:p>
        </p:txBody>
      </p:sp>
      <p:grpSp>
        <p:nvGrpSpPr>
          <p:cNvPr id="40" name="Group 82"/>
          <p:cNvGrpSpPr/>
          <p:nvPr/>
        </p:nvGrpSpPr>
        <p:grpSpPr>
          <a:xfrm>
            <a:off x="4574412" y="3241228"/>
            <a:ext cx="700834" cy="594710"/>
            <a:chOff x="4652289" y="3220491"/>
            <a:chExt cx="770917" cy="654181"/>
          </a:xfrm>
        </p:grpSpPr>
        <p:sp>
          <p:nvSpPr>
            <p:cNvPr id="41" name="TextBox 83"/>
            <p:cNvSpPr txBox="1"/>
            <p:nvPr/>
          </p:nvSpPr>
          <p:spPr>
            <a:xfrm>
              <a:off x="4652289" y="3627951"/>
              <a:ext cx="770917" cy="24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IP DSLAM</a:t>
              </a:r>
            </a:p>
          </p:txBody>
        </p:sp>
        <p:pic>
          <p:nvPicPr>
            <p:cNvPr id="42" name="Picture 84" descr="DSLA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2863" y="3220491"/>
              <a:ext cx="429769" cy="429769"/>
            </a:xfrm>
            <a:prstGeom prst="rect">
              <a:avLst/>
            </a:prstGeom>
          </p:spPr>
        </p:pic>
      </p:grpSp>
      <p:sp>
        <p:nvSpPr>
          <p:cNvPr id="43" name="Text Box 33"/>
          <p:cNvSpPr txBox="1">
            <a:spLocks noChangeArrowheads="1"/>
          </p:cNvSpPr>
          <p:nvPr/>
        </p:nvSpPr>
        <p:spPr bwMode="auto">
          <a:xfrm flipH="1">
            <a:off x="6942872" y="2384601"/>
            <a:ext cx="377950" cy="196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561" tIns="42408" rIns="81561" bIns="42408" anchor="b"/>
          <a:lstStyle/>
          <a:p>
            <a:pPr algn="ctr" defTabSz="839604">
              <a:spcBef>
                <a:spcPts val="0"/>
              </a:spcBef>
            </a:pPr>
            <a:r>
              <a:rPr lang="en-US" sz="900" b="1" dirty="0" smtClean="0">
                <a:latin typeface="+mn-lt"/>
              </a:rPr>
              <a:t>UNI</a:t>
            </a:r>
            <a:endParaRPr lang="en-US" sz="900" b="1" dirty="0">
              <a:latin typeface="+mn-lt"/>
            </a:endParaRPr>
          </a:p>
        </p:txBody>
      </p:sp>
      <p:sp>
        <p:nvSpPr>
          <p:cNvPr id="44" name="Text Box 97"/>
          <p:cNvSpPr txBox="1">
            <a:spLocks noChangeArrowheads="1"/>
          </p:cNvSpPr>
          <p:nvPr/>
        </p:nvSpPr>
        <p:spPr bwMode="auto">
          <a:xfrm flipH="1">
            <a:off x="3215236" y="3856281"/>
            <a:ext cx="2379006" cy="224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/>
          <a:lstStyle/>
          <a:p>
            <a:pPr algn="ctr">
              <a:spcBef>
                <a:spcPts val="0"/>
              </a:spcBef>
            </a:pPr>
            <a:r>
              <a:rPr lang="en-US" sz="900" b="1" dirty="0" smtClean="0">
                <a:latin typeface="+mn-lt"/>
              </a:rPr>
              <a:t>Managed Service- EVC</a:t>
            </a:r>
            <a:endParaRPr lang="en-US" sz="900" b="1" dirty="0">
              <a:latin typeface="+mn-lt"/>
            </a:endParaRPr>
          </a:p>
        </p:txBody>
      </p:sp>
      <p:pic>
        <p:nvPicPr>
          <p:cNvPr id="45" name="Picture 96" descr="NM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0697" y="2020898"/>
            <a:ext cx="429769" cy="429769"/>
          </a:xfrm>
          <a:prstGeom prst="rect">
            <a:avLst/>
          </a:prstGeom>
        </p:spPr>
      </p:pic>
      <p:cxnSp>
        <p:nvCxnSpPr>
          <p:cNvPr id="46" name="Elbow Connector 13"/>
          <p:cNvCxnSpPr/>
          <p:nvPr/>
        </p:nvCxnSpPr>
        <p:spPr>
          <a:xfrm rot="10800000" flipV="1">
            <a:off x="7224824" y="3220145"/>
            <a:ext cx="344363" cy="16625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4"/>
          <p:cNvCxnSpPr/>
          <p:nvPr/>
        </p:nvCxnSpPr>
        <p:spPr>
          <a:xfrm>
            <a:off x="7222822" y="3436236"/>
            <a:ext cx="44565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15"/>
          <p:cNvCxnSpPr/>
          <p:nvPr/>
        </p:nvCxnSpPr>
        <p:spPr>
          <a:xfrm rot="10800000">
            <a:off x="7224824" y="3476455"/>
            <a:ext cx="344363" cy="166255"/>
          </a:xfrm>
          <a:prstGeom prst="bentConnector3">
            <a:avLst>
              <a:gd name="adj1" fmla="val 50000"/>
            </a:avLst>
          </a:prstGeom>
          <a:ln w="19050">
            <a:solidFill>
              <a:srgbClr val="7FA3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6"/>
          <p:cNvSpPr txBox="1"/>
          <p:nvPr/>
        </p:nvSpPr>
        <p:spPr>
          <a:xfrm flipH="1">
            <a:off x="7492986" y="3136125"/>
            <a:ext cx="581891" cy="156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Real Time</a:t>
            </a:r>
          </a:p>
        </p:txBody>
      </p:sp>
      <p:sp>
        <p:nvSpPr>
          <p:cNvPr id="50" name="TextBox 17"/>
          <p:cNvSpPr txBox="1"/>
          <p:nvPr/>
        </p:nvSpPr>
        <p:spPr>
          <a:xfrm flipH="1">
            <a:off x="7492986" y="3347407"/>
            <a:ext cx="581891" cy="1561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Priority Data</a:t>
            </a:r>
          </a:p>
        </p:txBody>
      </p:sp>
      <p:sp>
        <p:nvSpPr>
          <p:cNvPr id="51" name="TextBox 18"/>
          <p:cNvSpPr txBox="1"/>
          <p:nvPr/>
        </p:nvSpPr>
        <p:spPr>
          <a:xfrm flipH="1">
            <a:off x="7492986" y="3558689"/>
            <a:ext cx="581891" cy="156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Best Effort</a:t>
            </a:r>
          </a:p>
        </p:txBody>
      </p:sp>
      <p:sp>
        <p:nvSpPr>
          <p:cNvPr id="52" name="Line 111"/>
          <p:cNvSpPr>
            <a:spLocks noChangeShapeType="1"/>
          </p:cNvSpPr>
          <p:nvPr/>
        </p:nvSpPr>
        <p:spPr bwMode="auto">
          <a:xfrm flipH="1">
            <a:off x="2614649" y="2945447"/>
            <a:ext cx="906843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157" tIns="45582" rIns="91157" bIns="45582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54" name="Can 10"/>
          <p:cNvSpPr/>
          <p:nvPr/>
        </p:nvSpPr>
        <p:spPr>
          <a:xfrm rot="5400000">
            <a:off x="3496123" y="2864887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utoShape 63"/>
          <p:cNvSpPr>
            <a:spLocks noChangeArrowheads="1"/>
          </p:cNvSpPr>
          <p:nvPr/>
        </p:nvSpPr>
        <p:spPr bwMode="auto">
          <a:xfrm>
            <a:off x="425898" y="2038611"/>
            <a:ext cx="2393373" cy="1665861"/>
          </a:xfrm>
          <a:prstGeom prst="roundRect">
            <a:avLst>
              <a:gd name="adj" fmla="val 12260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31190">
              <a:spcBef>
                <a:spcPts val="0"/>
              </a:spcBef>
              <a:defRPr/>
            </a:pPr>
            <a:endParaRPr lang="en-US" sz="1800" dirty="0"/>
          </a:p>
        </p:txBody>
      </p:sp>
      <p:sp>
        <p:nvSpPr>
          <p:cNvPr id="57" name="Text Box 64"/>
          <p:cNvSpPr txBox="1">
            <a:spLocks noChangeArrowheads="1"/>
          </p:cNvSpPr>
          <p:nvPr/>
        </p:nvSpPr>
        <p:spPr bwMode="auto">
          <a:xfrm flipH="1">
            <a:off x="936417" y="2026024"/>
            <a:ext cx="1372334" cy="2532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19" tIns="45562" rIns="91119" bIns="45562"/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+mn-lt"/>
              </a:rPr>
              <a:t>Headquarters</a:t>
            </a:r>
            <a:endParaRPr lang="en-US" sz="1200" b="1" dirty="0">
              <a:latin typeface="+mn-lt"/>
            </a:endParaRPr>
          </a:p>
        </p:txBody>
      </p:sp>
      <p:sp>
        <p:nvSpPr>
          <p:cNvPr id="58" name="Text Box 122"/>
          <p:cNvSpPr txBox="1">
            <a:spLocks noChangeArrowheads="1"/>
          </p:cNvSpPr>
          <p:nvPr/>
        </p:nvSpPr>
        <p:spPr bwMode="auto">
          <a:xfrm flipH="1">
            <a:off x="2899279" y="2790998"/>
            <a:ext cx="362760" cy="151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 anchor="ctr" anchorCtr="0"/>
          <a:lstStyle/>
          <a:p>
            <a:pPr algn="ctr">
              <a:spcBef>
                <a:spcPts val="0"/>
              </a:spcBef>
            </a:pP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EVC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64" name="Group 37"/>
          <p:cNvGrpSpPr/>
          <p:nvPr/>
        </p:nvGrpSpPr>
        <p:grpSpPr>
          <a:xfrm flipV="1">
            <a:off x="1026729" y="2419857"/>
            <a:ext cx="581891" cy="496951"/>
            <a:chOff x="972196" y="2789974"/>
            <a:chExt cx="640080" cy="640080"/>
          </a:xfrm>
        </p:grpSpPr>
        <p:cxnSp>
          <p:nvCxnSpPr>
            <p:cNvPr id="65" name="Elbow Connector 38"/>
            <p:cNvCxnSpPr/>
            <p:nvPr/>
          </p:nvCxnSpPr>
          <p:spPr>
            <a:xfrm rot="10800000" flipH="1">
              <a:off x="972196" y="2881414"/>
              <a:ext cx="640080" cy="548640"/>
            </a:xfrm>
            <a:prstGeom prst="bentConnector3">
              <a:avLst>
                <a:gd name="adj1" fmla="val 64285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9"/>
            <p:cNvCxnSpPr/>
            <p:nvPr/>
          </p:nvCxnSpPr>
          <p:spPr>
            <a:xfrm rot="10800000" flipH="1">
              <a:off x="972196" y="2838742"/>
              <a:ext cx="640080" cy="347472"/>
            </a:xfrm>
            <a:prstGeom prst="bentConnector3">
              <a:avLst>
                <a:gd name="adj1" fmla="val 55714"/>
              </a:avLst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40"/>
            <p:cNvCxnSpPr/>
            <p:nvPr/>
          </p:nvCxnSpPr>
          <p:spPr>
            <a:xfrm rot="10800000" flipH="1">
              <a:off x="972196" y="2789974"/>
              <a:ext cx="640080" cy="18288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7FA3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41"/>
          <p:cNvSpPr txBox="1"/>
          <p:nvPr/>
        </p:nvSpPr>
        <p:spPr>
          <a:xfrm flipH="1">
            <a:off x="563218" y="2332638"/>
            <a:ext cx="581891" cy="156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Real Time</a:t>
            </a:r>
          </a:p>
        </p:txBody>
      </p:sp>
      <p:sp>
        <p:nvSpPr>
          <p:cNvPr id="69" name="TextBox 42"/>
          <p:cNvSpPr txBox="1"/>
          <p:nvPr/>
        </p:nvSpPr>
        <p:spPr>
          <a:xfrm flipH="1">
            <a:off x="563218" y="2516211"/>
            <a:ext cx="581891" cy="1561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Priority Data</a:t>
            </a:r>
          </a:p>
        </p:txBody>
      </p:sp>
      <p:sp>
        <p:nvSpPr>
          <p:cNvPr id="70" name="TextBox 43"/>
          <p:cNvSpPr txBox="1"/>
          <p:nvPr/>
        </p:nvSpPr>
        <p:spPr>
          <a:xfrm flipH="1">
            <a:off x="563218" y="2694242"/>
            <a:ext cx="581891" cy="156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Best Effort</a:t>
            </a:r>
          </a:p>
        </p:txBody>
      </p:sp>
      <p:sp>
        <p:nvSpPr>
          <p:cNvPr id="74" name="Can 47"/>
          <p:cNvSpPr/>
          <p:nvPr/>
        </p:nvSpPr>
        <p:spPr>
          <a:xfrm rot="5400000">
            <a:off x="1941527" y="2367846"/>
            <a:ext cx="255732" cy="1139536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48"/>
          <p:cNvGrpSpPr/>
          <p:nvPr/>
        </p:nvGrpSpPr>
        <p:grpSpPr>
          <a:xfrm>
            <a:off x="1562083" y="2400727"/>
            <a:ext cx="951842" cy="704006"/>
            <a:chOff x="1425699" y="2240573"/>
            <a:chExt cx="1047026" cy="774406"/>
          </a:xfrm>
        </p:grpSpPr>
        <p:sp>
          <p:nvSpPr>
            <p:cNvPr id="76" name="Text Box 121"/>
            <p:cNvSpPr txBox="1">
              <a:spLocks noChangeArrowheads="1"/>
            </p:cNvSpPr>
            <p:nvPr/>
          </p:nvSpPr>
          <p:spPr bwMode="auto">
            <a:xfrm flipH="1">
              <a:off x="1425699" y="2240573"/>
              <a:ext cx="1047026" cy="379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101" tIns="45553" rIns="91101" bIns="45553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1000" b="1" dirty="0" smtClean="0">
                  <a:latin typeface="+mn-lt"/>
                </a:rPr>
                <a:t>Ethernet over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sz="1000" b="1" dirty="0" smtClean="0">
                  <a:latin typeface="+mn-lt"/>
                </a:rPr>
                <a:t>Fiber NTU</a:t>
              </a:r>
              <a:endParaRPr lang="en-US" sz="1000" b="1" dirty="0">
                <a:latin typeface="+mn-lt"/>
              </a:endParaRPr>
            </a:p>
          </p:txBody>
        </p:sp>
        <p:pic>
          <p:nvPicPr>
            <p:cNvPr id="77" name="Picture 50" descr="RAD 2U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0666" y="2621281"/>
              <a:ext cx="957093" cy="393698"/>
            </a:xfrm>
            <a:prstGeom prst="rect">
              <a:avLst/>
            </a:prstGeom>
          </p:spPr>
        </p:pic>
      </p:grpSp>
      <p:sp>
        <p:nvSpPr>
          <p:cNvPr id="79" name="Can 52"/>
          <p:cNvSpPr/>
          <p:nvPr/>
        </p:nvSpPr>
        <p:spPr>
          <a:xfrm rot="5400000">
            <a:off x="3589640" y="2747115"/>
            <a:ext cx="255732" cy="381000"/>
          </a:xfrm>
          <a:prstGeom prst="can">
            <a:avLst>
              <a:gd name="adj" fmla="val 4301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53"/>
          <p:cNvGrpSpPr/>
          <p:nvPr/>
        </p:nvGrpSpPr>
        <p:grpSpPr>
          <a:xfrm>
            <a:off x="3627610" y="2601351"/>
            <a:ext cx="390699" cy="550282"/>
            <a:chOff x="3322493" y="2468880"/>
            <a:chExt cx="429769" cy="605310"/>
          </a:xfrm>
        </p:grpSpPr>
        <p:pic>
          <p:nvPicPr>
            <p:cNvPr id="81" name="Picture 54" descr="Switc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322493" y="2644421"/>
              <a:ext cx="429769" cy="429769"/>
            </a:xfrm>
            <a:prstGeom prst="rect">
              <a:avLst/>
            </a:prstGeom>
          </p:spPr>
        </p:pic>
        <p:sp>
          <p:nvSpPr>
            <p:cNvPr id="82" name="TextBox 55"/>
            <p:cNvSpPr txBox="1"/>
            <p:nvPr/>
          </p:nvSpPr>
          <p:spPr>
            <a:xfrm>
              <a:off x="3362745" y="2468880"/>
              <a:ext cx="347723" cy="24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PE</a:t>
              </a:r>
            </a:p>
          </p:txBody>
        </p:sp>
      </p:grpSp>
      <p:sp>
        <p:nvSpPr>
          <p:cNvPr id="83" name="Can 56"/>
          <p:cNvSpPr/>
          <p:nvPr/>
        </p:nvSpPr>
        <p:spPr>
          <a:xfrm rot="5400000">
            <a:off x="2597887" y="2864887"/>
            <a:ext cx="89476" cy="159327"/>
          </a:xfrm>
          <a:prstGeom prst="can">
            <a:avLst>
              <a:gd name="adj" fmla="val 430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Box 33"/>
          <p:cNvSpPr txBox="1">
            <a:spLocks noChangeArrowheads="1"/>
          </p:cNvSpPr>
          <p:nvPr/>
        </p:nvSpPr>
        <p:spPr bwMode="auto">
          <a:xfrm flipH="1">
            <a:off x="1387304" y="3070335"/>
            <a:ext cx="377950" cy="196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561" tIns="42408" rIns="81561" bIns="42408" anchor="b"/>
          <a:lstStyle/>
          <a:p>
            <a:pPr algn="ctr" defTabSz="839604">
              <a:spcBef>
                <a:spcPts val="0"/>
              </a:spcBef>
            </a:pPr>
            <a:r>
              <a:rPr lang="en-US" sz="900" b="1" dirty="0" smtClean="0">
                <a:latin typeface="+mn-lt"/>
              </a:rPr>
              <a:t>UNI</a:t>
            </a:r>
            <a:endParaRPr lang="en-US" sz="900" b="1" dirty="0">
              <a:latin typeface="+mn-lt"/>
            </a:endParaRPr>
          </a:p>
        </p:txBody>
      </p:sp>
      <p:sp>
        <p:nvSpPr>
          <p:cNvPr id="86" name="Text Placeholder 2"/>
          <p:cNvSpPr txBox="1">
            <a:spLocks/>
          </p:cNvSpPr>
          <p:nvPr/>
        </p:nvSpPr>
        <p:spPr>
          <a:xfrm>
            <a:off x="631921" y="4889501"/>
            <a:ext cx="7908734" cy="382587"/>
          </a:xfrm>
          <a:prstGeom prst="rect">
            <a:avLst/>
          </a:prstGeom>
        </p:spPr>
        <p:txBody>
          <a:bodyPr/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 for ETX-A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Family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Bridge and Ring Support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8" name="Text Box 121"/>
          <p:cNvSpPr txBox="1">
            <a:spLocks noChangeArrowheads="1"/>
          </p:cNvSpPr>
          <p:nvPr/>
        </p:nvSpPr>
        <p:spPr bwMode="auto">
          <a:xfrm flipH="1">
            <a:off x="1949374" y="3954088"/>
            <a:ext cx="951842" cy="3447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101" tIns="45553" rIns="91101" bIns="45553"/>
          <a:lstStyle/>
          <a:p>
            <a:pPr algn="ctr">
              <a:spcBef>
                <a:spcPts val="0"/>
              </a:spcBef>
              <a:defRPr/>
            </a:pPr>
            <a:endParaRPr lang="en-US" sz="1000" b="1" dirty="0">
              <a:latin typeface="+mn-lt"/>
            </a:endParaRPr>
          </a:p>
        </p:txBody>
      </p:sp>
      <p:grpSp>
        <p:nvGrpSpPr>
          <p:cNvPr id="92" name="Gruppieren 91"/>
          <p:cNvGrpSpPr/>
          <p:nvPr/>
        </p:nvGrpSpPr>
        <p:grpSpPr>
          <a:xfrm>
            <a:off x="3501668" y="2785145"/>
            <a:ext cx="810272" cy="372718"/>
            <a:chOff x="1990253" y="4300186"/>
            <a:chExt cx="901414" cy="357908"/>
          </a:xfrm>
        </p:grpSpPr>
        <p:pic>
          <p:nvPicPr>
            <p:cNvPr id="93" name="Picture 50" descr="RAD 2U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0253" y="4300186"/>
              <a:ext cx="870085" cy="357908"/>
            </a:xfrm>
            <a:prstGeom prst="rect">
              <a:avLst/>
            </a:prstGeom>
          </p:spPr>
        </p:pic>
        <p:sp>
          <p:nvSpPr>
            <p:cNvPr id="94" name="Textfeld 93"/>
            <p:cNvSpPr txBox="1"/>
            <p:nvPr/>
          </p:nvSpPr>
          <p:spPr>
            <a:xfrm>
              <a:off x="2125122" y="4379053"/>
              <a:ext cx="766545" cy="210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ETX-5300A</a:t>
              </a:r>
            </a:p>
          </p:txBody>
        </p:sp>
      </p:grpSp>
      <p:grpSp>
        <p:nvGrpSpPr>
          <p:cNvPr id="96" name="Gruppieren 95"/>
          <p:cNvGrpSpPr/>
          <p:nvPr/>
        </p:nvGrpSpPr>
        <p:grpSpPr>
          <a:xfrm>
            <a:off x="4459412" y="2118754"/>
            <a:ext cx="810272" cy="372718"/>
            <a:chOff x="1990253" y="4300186"/>
            <a:chExt cx="901414" cy="357908"/>
          </a:xfrm>
        </p:grpSpPr>
        <p:pic>
          <p:nvPicPr>
            <p:cNvPr id="97" name="Picture 50" descr="RAD 2U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0253" y="4300186"/>
              <a:ext cx="870085" cy="357908"/>
            </a:xfrm>
            <a:prstGeom prst="rect">
              <a:avLst/>
            </a:prstGeom>
          </p:spPr>
        </p:pic>
        <p:sp>
          <p:nvSpPr>
            <p:cNvPr id="98" name="Textfeld 97"/>
            <p:cNvSpPr txBox="1"/>
            <p:nvPr/>
          </p:nvSpPr>
          <p:spPr>
            <a:xfrm>
              <a:off x="2125122" y="4379053"/>
              <a:ext cx="766545" cy="210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ETX-5300A</a:t>
              </a:r>
            </a:p>
          </p:txBody>
        </p:sp>
      </p:grpSp>
      <p:sp>
        <p:nvSpPr>
          <p:cNvPr id="101" name="Text Placeholder 2"/>
          <p:cNvSpPr txBox="1">
            <a:spLocks/>
          </p:cNvSpPr>
          <p:nvPr/>
        </p:nvSpPr>
        <p:spPr>
          <a:xfrm>
            <a:off x="631920" y="5448257"/>
            <a:ext cx="8512080" cy="382587"/>
          </a:xfrm>
          <a:prstGeom prst="rect">
            <a:avLst/>
          </a:prstGeom>
        </p:spPr>
        <p:txBody>
          <a:bodyPr/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E2E Service Management for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full path covered with RAD devices 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1705187" y="2801923"/>
            <a:ext cx="817853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latin typeface="+mn-lt"/>
              </a:rPr>
              <a:t>ETX-5300A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 animBg="1"/>
      <p:bldP spid="54" grpId="0" animBg="1"/>
      <p:bldP spid="56" grpId="0" animBg="1"/>
      <p:bldP spid="57" grpId="0"/>
      <p:bldP spid="58" grpId="0"/>
      <p:bldP spid="68" grpId="0" animBg="1"/>
      <p:bldP spid="69" grpId="0" animBg="1"/>
      <p:bldP spid="70" grpId="0" animBg="1"/>
      <p:bldP spid="74" grpId="0" animBg="1"/>
      <p:bldP spid="79" grpId="0" animBg="1"/>
      <p:bldP spid="83" grpId="0" animBg="1"/>
      <p:bldP spid="85" grpId="0"/>
      <p:bldP spid="86" grpId="1" build="allAtOnce"/>
      <p:bldP spid="101" grpId="0"/>
      <p:bldP spid="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Assurance and </a:t>
            </a:r>
            <a:br>
              <a:rPr lang="en-US" dirty="0" smtClean="0"/>
            </a:br>
            <a:r>
              <a:rPr lang="en-US" dirty="0" smtClean="0"/>
              <a:t>Traffic Management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6857" y="1320800"/>
            <a:ext cx="5105400" cy="530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022" y="1320800"/>
            <a:ext cx="2411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SAA, Service Assured Access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1921" y="1380974"/>
            <a:ext cx="7908734" cy="174385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RADview</a:t>
            </a:r>
            <a:r>
              <a:rPr lang="en-US" dirty="0" smtClean="0"/>
              <a:t> EMS is fully integrated to RAD SAA concept</a:t>
            </a:r>
          </a:p>
          <a:p>
            <a:pPr lvl="1"/>
            <a:r>
              <a:rPr lang="en-US" dirty="0" smtClean="0"/>
              <a:t>Performance Portal</a:t>
            </a:r>
          </a:p>
          <a:p>
            <a:pPr lvl="1"/>
            <a:r>
              <a:rPr lang="en-US" dirty="0" smtClean="0"/>
              <a:t>END to End Service creation with SLA and traffic Management</a:t>
            </a:r>
          </a:p>
          <a:p>
            <a:pPr lvl="1"/>
            <a:r>
              <a:rPr lang="en-US" dirty="0" smtClean="0"/>
              <a:t>Monitoring and Reporting of Performance thresholds</a:t>
            </a:r>
          </a:p>
          <a:p>
            <a:pPr lvl="1"/>
            <a:r>
              <a:rPr lang="en-US" dirty="0" smtClean="0"/>
              <a:t>Complete E2E view over different devices on different media</a:t>
            </a:r>
          </a:p>
          <a:p>
            <a:pPr lvl="1"/>
            <a:r>
              <a:rPr lang="en-US" dirty="0" smtClean="0"/>
              <a:t> Reduce the administrative efforts to ensure SAA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3" name="Picture 12" descr="D:\Clients\Alvarion\2008.12\Sofia.Hazon\Images\C_01014.png"/>
          <p:cNvPicPr>
            <a:picLocks noChangeAspect="1" noChangeArrowheads="1"/>
          </p:cNvPicPr>
          <p:nvPr/>
        </p:nvPicPr>
        <p:blipFill>
          <a:blip r:embed="rId2" cstate="print"/>
          <a:srcRect b="4489"/>
          <a:stretch>
            <a:fillRect/>
          </a:stretch>
        </p:blipFill>
        <p:spPr bwMode="auto">
          <a:xfrm>
            <a:off x="-594730" y="1198833"/>
            <a:ext cx="9738730" cy="53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7"/>
          <p:cNvSpPr txBox="1">
            <a:spLocks/>
          </p:cNvSpPr>
          <p:nvPr/>
        </p:nvSpPr>
        <p:spPr bwMode="auto">
          <a:xfrm>
            <a:off x="-525779" y="1885758"/>
            <a:ext cx="5112067" cy="39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392" tIns="50197" rIns="100392" bIns="50197" numCol="1" anchor="t" anchorCtr="0" compatLnSpc="1">
            <a:prstTxWarp prst="textNoShape">
              <a:avLst/>
            </a:prstTxWarp>
          </a:bodyPr>
          <a:lstStyle/>
          <a:p>
            <a:pPr marL="320720" indent="-320720" algn="r" defTabSz="912757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1400" kern="0" dirty="0" smtClean="0">
                <a:latin typeface="+mn-lt"/>
                <a:cs typeface="+mn-cs"/>
              </a:rPr>
              <a:t>RADview Value Proposition</a:t>
            </a:r>
          </a:p>
          <a:p>
            <a:pPr marL="320720" indent="-320720" algn="r" defTabSz="912757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1400" kern="0" dirty="0" smtClean="0">
                <a:latin typeface="+mn-lt"/>
                <a:cs typeface="+mn-cs"/>
              </a:rPr>
              <a:t>Network Scheme</a:t>
            </a:r>
          </a:p>
          <a:p>
            <a:pPr marL="320720" indent="-320720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1400" kern="0" dirty="0" smtClean="0">
                <a:latin typeface="+mn-lt"/>
                <a:cs typeface="+mn-cs"/>
              </a:rPr>
              <a:t>RADview-EMS Benefits &amp; Features</a:t>
            </a:r>
          </a:p>
          <a:p>
            <a:pPr marL="320720" indent="-320720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1400" kern="0" dirty="0" smtClean="0"/>
              <a:t>How it looks like</a:t>
            </a:r>
          </a:p>
          <a:p>
            <a:pPr marL="320720" indent="-320720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1400" kern="0" dirty="0" smtClean="0">
                <a:latin typeface="+mn-lt"/>
                <a:cs typeface="+mn-cs"/>
              </a:rPr>
              <a:t>FCAPS</a:t>
            </a:r>
          </a:p>
          <a:p>
            <a:pPr marL="320720" indent="-320720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1400" kern="0" dirty="0" smtClean="0">
                <a:latin typeface="+mn-lt"/>
                <a:cs typeface="+mn-cs"/>
              </a:rPr>
              <a:t>Performance Management portal</a:t>
            </a:r>
          </a:p>
          <a:p>
            <a:pPr marL="320720" indent="-320720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1400" kern="0" dirty="0" smtClean="0"/>
              <a:t>What’s new</a:t>
            </a:r>
          </a:p>
          <a:p>
            <a:pPr marL="320720" indent="-320720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1400" kern="0" dirty="0" smtClean="0">
                <a:latin typeface="+mn-lt"/>
                <a:cs typeface="+mn-cs"/>
              </a:rPr>
              <a:t>SAA, Service Assured Access</a:t>
            </a:r>
          </a:p>
          <a:p>
            <a:pPr marL="320720" indent="-320720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1400" kern="0" dirty="0" smtClean="0">
                <a:latin typeface="+mn-lt"/>
                <a:cs typeface="+mn-cs"/>
              </a:rPr>
              <a:t>Business-Continuity</a:t>
            </a:r>
          </a:p>
          <a:p>
            <a:pPr marL="320720" indent="-320720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r>
              <a:rPr lang="en-US" sz="1400" kern="0" dirty="0" smtClean="0">
                <a:latin typeface="+mn-lt"/>
                <a:cs typeface="+mn-cs"/>
              </a:rPr>
              <a:t> Integrations</a:t>
            </a:r>
          </a:p>
          <a:p>
            <a:pPr marL="320720" indent="-320720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defRPr/>
            </a:pPr>
            <a:endParaRPr lang="en-US" sz="1400" kern="0" dirty="0" smtClean="0">
              <a:latin typeface="+mn-lt"/>
              <a:cs typeface="+mn-cs"/>
            </a:endParaRPr>
          </a:p>
          <a:p>
            <a:pPr marL="320720" indent="-320720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  <a:defRPr/>
            </a:pPr>
            <a:endParaRPr lang="en-US" sz="1400" kern="0" dirty="0" smtClean="0">
              <a:latin typeface="+mn-lt"/>
              <a:cs typeface="+mn-cs"/>
            </a:endParaRPr>
          </a:p>
          <a:p>
            <a:pPr marL="320720" indent="-320720" algn="r" rtl="1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defRPr/>
            </a:pPr>
            <a:endParaRPr lang="en-US" sz="1400" dirty="0" smtClean="0"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orte" pitchFamily="66" charset="0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3870325" y="5411640"/>
            <a:ext cx="5273675" cy="88724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RADview Release Schedule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4943996" y="4864431"/>
            <a:ext cx="2351028" cy="523221"/>
          </a:xfrm>
          <a:prstGeom prst="rect">
            <a:avLst/>
          </a:prstGeom>
        </p:spPr>
        <p:txBody>
          <a:bodyPr wrap="none" lIns="91275" tIns="45640" rIns="91275" bIns="45640">
            <a:spAutoFit/>
          </a:bodyPr>
          <a:lstStyle/>
          <a:p>
            <a:r>
              <a:rPr lang="en-US" sz="28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</a:rPr>
              <a:t>What’s next…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lIns="83119" tIns="41559" rIns="83119" bIns="41559"/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>Business-Continuity Levels </a:t>
            </a:r>
            <a:endParaRPr lang="en-US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500034" y="1397000"/>
          <a:ext cx="8215370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301060" y="2184972"/>
            <a:ext cx="6225576" cy="1092650"/>
          </a:xfrm>
          <a:prstGeom prst="roundRect">
            <a:avLst>
              <a:gd name="adj" fmla="val 1875"/>
            </a:avLst>
          </a:prstGeom>
          <a:solidFill>
            <a:schemeClr val="bg1">
              <a:lumMod val="50000"/>
              <a:alpha val="10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273772" rIns="82944" bIns="41475" numCol="1" rtlCol="0" anchor="t" anchorCtr="0" compatLnSpc="1">
            <a:prstTxWarp prst="textNoShape">
              <a:avLst/>
            </a:prstTxWarp>
          </a:bodyPr>
          <a:lstStyle/>
          <a:p>
            <a:pPr marL="241925" indent="-158402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3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Based on </a:t>
            </a:r>
            <a:r>
              <a:rPr lang="en-US" sz="1300" dirty="0" err="1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RADview</a:t>
            </a:r>
            <a:r>
              <a:rPr lang="en-US" sz="13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-EMS  Pack1/R backup and restore tool</a:t>
            </a:r>
          </a:p>
          <a:p>
            <a:pPr marL="241925" lvl="1" indent="-158402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3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Backup file can be saved anywhere </a:t>
            </a:r>
          </a:p>
          <a:p>
            <a:pPr marL="241925" lvl="1" indent="-158402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3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Restore from backed-up files – RPO can be very long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6317" y="5269670"/>
            <a:ext cx="992038" cy="26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dirty="0" smtClean="0"/>
              <a:t>Business-Continuity Options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01060" y="4917752"/>
            <a:ext cx="6234470" cy="1092650"/>
          </a:xfrm>
          <a:prstGeom prst="roundRect">
            <a:avLst>
              <a:gd name="adj" fmla="val 1875"/>
            </a:avLst>
          </a:prstGeom>
          <a:solidFill>
            <a:srgbClr val="29A329">
              <a:alpha val="10000"/>
            </a:srgbClr>
          </a:solidFill>
          <a:ln w="6350" cap="flat" cmpd="sng" algn="ctr">
            <a:solidFill>
              <a:srgbClr val="2DB5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273772" rIns="82944" bIns="41475" numCol="1" rtlCol="0" anchor="t" anchorCtr="0" compatLnSpc="1">
            <a:prstTxWarp prst="textNoShape">
              <a:avLst/>
            </a:prstTxWarp>
          </a:bodyPr>
          <a:lstStyle/>
          <a:p>
            <a:pPr marL="241925" lvl="1" indent="-158402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300" b="1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Geographically</a:t>
            </a:r>
            <a:r>
              <a:rPr lang="en-US" sz="13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 separated NMS servers that are replicated constantly</a:t>
            </a:r>
          </a:p>
          <a:p>
            <a:pPr marL="241925" lvl="1" indent="-158402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3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RPO and RTO are short</a:t>
            </a:r>
          </a:p>
          <a:p>
            <a:pPr marL="241925" lvl="1" indent="-158402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300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Manual </a:t>
            </a:r>
            <a:r>
              <a:rPr lang="en-US" sz="1300" b="1" dirty="0" smtClean="0">
                <a:solidFill>
                  <a:srgbClr val="000099"/>
                </a:solidFill>
                <a:latin typeface="Verdana" pitchFamily="34" charset="0"/>
                <a:cs typeface="Vrinda" pitchFamily="2" charset="0"/>
              </a:rPr>
              <a:t>switchover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07292" y="4758426"/>
            <a:ext cx="3138201" cy="304662"/>
          </a:xfrm>
          <a:prstGeom prst="roundRect">
            <a:avLst>
              <a:gd name="adj" fmla="val 8013"/>
            </a:avLst>
          </a:prstGeom>
          <a:solidFill>
            <a:srgbClr val="2DB5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938" tIns="0" rIns="160938" bIns="0" numCol="1" spcCol="1154" anchor="ctr" anchorCtr="0">
            <a:no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500" dirty="0" smtClean="0">
                <a:solidFill>
                  <a:srgbClr val="FFFFFF"/>
                </a:solidFill>
              </a:rPr>
              <a:t>Disaster Recovery (DR) 1+1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1060" y="3550110"/>
            <a:ext cx="6234470" cy="1102165"/>
          </a:xfrm>
          <a:prstGeom prst="roundRect">
            <a:avLst>
              <a:gd name="adj" fmla="val 1875"/>
            </a:avLst>
          </a:prstGeom>
          <a:solidFill>
            <a:srgbClr val="0000CC">
              <a:alpha val="10000"/>
            </a:srgbClr>
          </a:solidFill>
          <a:ln w="63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273772" rIns="82944" bIns="41475" numCol="1" rtlCol="0" anchor="t" anchorCtr="0" compatLnSpc="1">
            <a:prstTxWarp prst="textNoShape">
              <a:avLst/>
            </a:prstTxWarp>
          </a:bodyPr>
          <a:lstStyle/>
          <a:p>
            <a:pPr marL="241925" indent="-158402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300" b="1" dirty="0" smtClean="0">
                <a:solidFill>
                  <a:srgbClr val="0000CC"/>
                </a:solidFill>
                <a:latin typeface="Verdana" pitchFamily="34" charset="0"/>
                <a:cs typeface="Vrinda" pitchFamily="2" charset="0"/>
              </a:rPr>
              <a:t>Local</a:t>
            </a:r>
            <a:r>
              <a:rPr lang="en-US" sz="1300" dirty="0" smtClean="0">
                <a:solidFill>
                  <a:srgbClr val="0000CC"/>
                </a:solidFill>
                <a:latin typeface="Verdana" pitchFamily="34" charset="0"/>
                <a:cs typeface="Vrinda" pitchFamily="2" charset="0"/>
              </a:rPr>
              <a:t> clustering - RPO and RTO are short</a:t>
            </a:r>
          </a:p>
          <a:p>
            <a:pPr marL="241925" indent="-158402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300" dirty="0" smtClean="0">
                <a:solidFill>
                  <a:srgbClr val="0000CC"/>
                </a:solidFill>
                <a:latin typeface="Verdana" pitchFamily="34" charset="0"/>
                <a:cs typeface="Vrinda" pitchFamily="2" charset="0"/>
              </a:rPr>
              <a:t>Immediate recovery in the event of OS or HW failure in a single site </a:t>
            </a:r>
          </a:p>
          <a:p>
            <a:pPr marL="241925" indent="-158402">
              <a:spcBef>
                <a:spcPct val="20000"/>
              </a:spcBef>
              <a:buClr>
                <a:srgbClr val="4D4D4D"/>
              </a:buClr>
              <a:buSzPct val="110000"/>
              <a:buFont typeface="Verdana" pitchFamily="34" charset="0"/>
              <a:buChar char="●"/>
            </a:pPr>
            <a:r>
              <a:rPr lang="en-US" sz="1300" dirty="0" smtClean="0">
                <a:solidFill>
                  <a:srgbClr val="0000CC"/>
                </a:solidFill>
                <a:latin typeface="Verdana" pitchFamily="34" charset="0"/>
                <a:cs typeface="Vrinda" pitchFamily="2" charset="0"/>
              </a:rPr>
              <a:t>Automatic </a:t>
            </a:r>
            <a:r>
              <a:rPr lang="en-US" sz="1300" b="1" dirty="0" smtClean="0">
                <a:solidFill>
                  <a:srgbClr val="0000CC"/>
                </a:solidFill>
                <a:latin typeface="Verdana" pitchFamily="34" charset="0"/>
                <a:cs typeface="Vrinda" pitchFamily="2" charset="0"/>
              </a:rPr>
              <a:t>failover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07292" y="3401104"/>
            <a:ext cx="3138201" cy="304662"/>
          </a:xfrm>
          <a:prstGeom prst="roundRect">
            <a:avLst>
              <a:gd name="adj" fmla="val 8013"/>
            </a:avLst>
          </a:prstGeom>
          <a:solidFill>
            <a:srgbClr val="0000CC"/>
          </a:solidFill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938" tIns="0" rIns="160938" bIns="0" numCol="1" spcCol="1154" anchor="ctr" anchorCtr="0">
            <a:no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500" dirty="0" smtClean="0">
                <a:solidFill>
                  <a:srgbClr val="FFFFFF"/>
                </a:solidFill>
              </a:rPr>
              <a:t>High Availability (HA) Cluster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80556" y="5269670"/>
            <a:ext cx="992038" cy="26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6317" y="3940820"/>
            <a:ext cx="992038" cy="26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6317" y="3758300"/>
            <a:ext cx="992038" cy="26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Ben-k-data\My Documents\My Pictures\RADview\DELL\storage-powervault-md3000-thumb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19967" y="4234299"/>
            <a:ext cx="824779" cy="22334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780944" y="1942315"/>
            <a:ext cx="859293" cy="453100"/>
          </a:xfrm>
          <a:prstGeom prst="rect">
            <a:avLst/>
          </a:prstGeom>
          <a:noFill/>
        </p:spPr>
        <p:txBody>
          <a:bodyPr wrap="square" lIns="82953" tIns="41479" rIns="82953" bIns="41479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Primary site</a:t>
            </a:r>
            <a:endParaRPr lang="en-US" sz="1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79224" y="1942315"/>
            <a:ext cx="859293" cy="453100"/>
          </a:xfrm>
          <a:prstGeom prst="rect">
            <a:avLst/>
          </a:prstGeom>
          <a:noFill/>
        </p:spPr>
        <p:txBody>
          <a:bodyPr wrap="square" lIns="82953" tIns="41479" rIns="82953" bIns="41479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Backup site</a:t>
            </a:r>
            <a:endParaRPr lang="en-US" sz="1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07292" y="2039467"/>
            <a:ext cx="3138201" cy="304662"/>
          </a:xfrm>
          <a:prstGeom prst="roundRect">
            <a:avLst>
              <a:gd name="adj" fmla="val 8013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938" tIns="0" rIns="160938" bIns="0" numCol="1" spcCol="1154" anchor="ctr" anchorCtr="0">
            <a:no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500" dirty="0" smtClean="0">
                <a:solidFill>
                  <a:srgbClr val="FFFFFF"/>
                </a:solidFill>
              </a:rPr>
              <a:t>Backup and Restore</a:t>
            </a:r>
          </a:p>
        </p:txBody>
      </p:sp>
      <p:pic>
        <p:nvPicPr>
          <p:cNvPr id="1026" name="Picture 2" descr="C:\Documents and Settings\Ben_k\Desktop\imagesCAUXAZF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2806" y="2476773"/>
            <a:ext cx="459060" cy="451715"/>
          </a:xfrm>
          <a:prstGeom prst="rect">
            <a:avLst/>
          </a:prstGeom>
          <a:noFill/>
        </p:spPr>
      </p:pic>
      <p:pic>
        <p:nvPicPr>
          <p:cNvPr id="27" name="Picture 2" descr="C:\Documents and Settings\Ben_k\Desktop\imagesCAUXAZF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67990" y="2476773"/>
            <a:ext cx="459060" cy="451715"/>
          </a:xfrm>
          <a:prstGeom prst="rect">
            <a:avLst/>
          </a:prstGeom>
          <a:noFill/>
        </p:spPr>
      </p:pic>
      <p:sp>
        <p:nvSpPr>
          <p:cNvPr id="28" name="Curved Down Arrow 27"/>
          <p:cNvSpPr/>
          <p:nvPr/>
        </p:nvSpPr>
        <p:spPr bwMode="auto">
          <a:xfrm>
            <a:off x="7423727" y="2420467"/>
            <a:ext cx="831273" cy="219364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9" rIns="82953" bIns="41479" numCol="1" rtlCol="0" anchor="t" anchorCtr="0" compatLnSpc="1">
            <a:prstTxWarp prst="textNoShape">
              <a:avLst/>
            </a:prstTxWarp>
          </a:bodyPr>
          <a:lstStyle/>
          <a:p>
            <a:pPr defTabSz="829530"/>
            <a:endParaRPr lang="en-US" sz="22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pPr eaLnBrk="1" hangingPunct="1"/>
            <a:r>
              <a:rPr lang="en-US" dirty="0" smtClean="0"/>
              <a:t>Integrations</a:t>
            </a:r>
          </a:p>
        </p:txBody>
      </p:sp>
      <p:graphicFrame>
        <p:nvGraphicFramePr>
          <p:cNvPr id="21" name="Content Placeholder 11"/>
          <p:cNvGraphicFramePr>
            <a:graphicFrameLocks/>
          </p:cNvGraphicFramePr>
          <p:nvPr/>
        </p:nvGraphicFramePr>
        <p:xfrm>
          <a:off x="398870" y="1405721"/>
          <a:ext cx="7117977" cy="507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childplay1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2261" y="2756848"/>
            <a:ext cx="3735388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758370" y="2154264"/>
            <a:ext cx="7124700" cy="3952068"/>
          </a:xfrm>
          <a:prstGeom prst="rect">
            <a:avLst/>
          </a:prstGeom>
        </p:spPr>
        <p:txBody>
          <a:bodyPr lIns="83119" tIns="41559" rIns="83119" bIns="41559"/>
          <a:lstStyle/>
          <a:p>
            <a:pPr>
              <a:defRPr/>
            </a:pPr>
            <a:r>
              <a:rPr lang="en-US" sz="2000" dirty="0" smtClean="0"/>
              <a:t>Industry standard FCAPS compliant platform</a:t>
            </a:r>
          </a:p>
          <a:p>
            <a:pPr lvl="0">
              <a:defRPr/>
            </a:pPr>
            <a:r>
              <a:rPr lang="en-US" sz="2000" dirty="0" err="1" smtClean="0"/>
              <a:t>RADview</a:t>
            </a:r>
            <a:r>
              <a:rPr lang="en-US" sz="2000" dirty="0" smtClean="0"/>
              <a:t>-EMS Benefits &amp; Features</a:t>
            </a:r>
          </a:p>
          <a:p>
            <a:pPr lvl="0">
              <a:defRPr/>
            </a:pPr>
            <a:r>
              <a:rPr lang="en-US" sz="2000" dirty="0" smtClean="0"/>
              <a:t>Lots of new Features which are for easy and intuitive working</a:t>
            </a:r>
          </a:p>
          <a:p>
            <a:pPr>
              <a:defRPr/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party device integration ( Multi Vendor Network )</a:t>
            </a:r>
          </a:p>
          <a:p>
            <a:pPr lvl="0">
              <a:defRPr/>
            </a:pPr>
            <a:r>
              <a:rPr lang="en-US" sz="2000" dirty="0" smtClean="0"/>
              <a:t>Performance Management portal for customer SLA’s</a:t>
            </a:r>
          </a:p>
          <a:p>
            <a:pPr>
              <a:defRPr/>
            </a:pPr>
            <a:r>
              <a:rPr lang="en-US" sz="2000" dirty="0" smtClean="0"/>
              <a:t>Service creation by clicking the mouse</a:t>
            </a:r>
          </a:p>
          <a:p>
            <a:pPr lvl="0">
              <a:defRPr/>
            </a:pPr>
            <a:r>
              <a:rPr lang="en-US" sz="2000" dirty="0" smtClean="0"/>
              <a:t>Scalable Business-Continuity Levels</a:t>
            </a:r>
          </a:p>
          <a:p>
            <a:pPr>
              <a:defRPr/>
            </a:pPr>
            <a:r>
              <a:rPr lang="en-US" sz="2000" dirty="0" smtClean="0"/>
              <a:t>Flexible for interworking with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Party OSS</a:t>
            </a:r>
          </a:p>
          <a:p>
            <a:pPr lvl="0">
              <a:defRPr/>
            </a:pPr>
            <a:r>
              <a:rPr lang="en-US" sz="2000" dirty="0" smtClean="0"/>
              <a:t>Packages for any requirement</a:t>
            </a:r>
          </a:p>
          <a:p>
            <a:pPr lvl="0">
              <a:defRPr/>
            </a:pPr>
            <a:r>
              <a:rPr lang="en-US" sz="2000" dirty="0" smtClean="0"/>
              <a:t>Worldwide Success </a:t>
            </a:r>
            <a:r>
              <a:rPr lang="en-US" sz="2000" dirty="0" err="1" smtClean="0"/>
              <a:t>Storys</a:t>
            </a:r>
            <a:endParaRPr lang="en-US" sz="2000" dirty="0" smtClean="0"/>
          </a:p>
          <a:p>
            <a:pPr lvl="0">
              <a:defRPr/>
            </a:pPr>
            <a:endParaRPr lang="en-US" sz="2000" dirty="0" smtClean="0"/>
          </a:p>
          <a:p>
            <a:pPr lvl="0">
              <a:defRPr/>
            </a:pPr>
            <a:endParaRPr lang="en-US" sz="20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 t="2550" r="-11091"/>
          <a:stretch>
            <a:fillRect/>
          </a:stretch>
        </p:blipFill>
        <p:spPr bwMode="auto">
          <a:xfrm>
            <a:off x="5447983" y="18"/>
            <a:ext cx="4133682" cy="2357341"/>
          </a:xfrm>
          <a:prstGeom prst="round2DiagRect">
            <a:avLst>
              <a:gd name="adj1" fmla="val 0"/>
              <a:gd name="adj2" fmla="val 15883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own Ribbon 5"/>
          <p:cNvSpPr/>
          <p:nvPr/>
        </p:nvSpPr>
        <p:spPr bwMode="auto">
          <a:xfrm rot="20105735">
            <a:off x="1340224" y="2452596"/>
            <a:ext cx="6244188" cy="2345355"/>
          </a:xfrm>
          <a:prstGeom prst="ribbon">
            <a:avLst/>
          </a:prstGeom>
          <a:solidFill>
            <a:srgbClr val="CC33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75502" tIns="37752" rIns="75502" bIns="37752" numCol="1" rtlCol="0" anchor="ctr" anchorCtr="0" compatLnSpc="1">
            <a:prstTxWarp prst="textNoShape">
              <a:avLst/>
            </a:prstTxWarp>
          </a:bodyPr>
          <a:lstStyle/>
          <a:p>
            <a:pPr algn="ctr" defTabSz="755024"/>
            <a:endParaRPr lang="en-US" sz="20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Success Stories</a:t>
            </a:r>
            <a:endParaRPr lang="en-US" sz="4400" dirty="0"/>
          </a:p>
        </p:txBody>
      </p:sp>
      <p:sp>
        <p:nvSpPr>
          <p:cNvPr id="115" name="Textfeld 114"/>
          <p:cNvSpPr txBox="1"/>
          <p:nvPr/>
        </p:nvSpPr>
        <p:spPr>
          <a:xfrm rot="20074435">
            <a:off x="3329385" y="3358965"/>
            <a:ext cx="2485226" cy="809706"/>
          </a:xfrm>
          <a:prstGeom prst="rect">
            <a:avLst/>
          </a:prstGeom>
          <a:noFill/>
        </p:spPr>
        <p:txBody>
          <a:bodyPr wrap="none" lIns="83119" tIns="41559" rIns="83119" bIns="41559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 smtClean="0"/>
              <a:t>RV-EMS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utoShape 23"/>
          <p:cNvSpPr>
            <a:spLocks noChangeArrowheads="1"/>
          </p:cNvSpPr>
          <p:nvPr/>
        </p:nvSpPr>
        <p:spPr bwMode="auto">
          <a:xfrm>
            <a:off x="6311900" y="3680462"/>
            <a:ext cx="2127250" cy="11006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algn="ctr"/>
            <a:endParaRPr lang="en-US" b="1"/>
          </a:p>
        </p:txBody>
      </p:sp>
      <p:sp>
        <p:nvSpPr>
          <p:cNvPr id="147" name="AutoShape 23"/>
          <p:cNvSpPr>
            <a:spLocks noChangeArrowheads="1"/>
          </p:cNvSpPr>
          <p:nvPr/>
        </p:nvSpPr>
        <p:spPr bwMode="auto">
          <a:xfrm>
            <a:off x="6311900" y="4943689"/>
            <a:ext cx="2127250" cy="11006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algn="ctr"/>
            <a:endParaRPr lang="en-US" b="1"/>
          </a:p>
        </p:txBody>
      </p:sp>
      <p:sp>
        <p:nvSpPr>
          <p:cNvPr id="146" name="AutoShape 23"/>
          <p:cNvSpPr>
            <a:spLocks noChangeArrowheads="1"/>
          </p:cNvSpPr>
          <p:nvPr/>
        </p:nvSpPr>
        <p:spPr bwMode="auto">
          <a:xfrm>
            <a:off x="6301848" y="2421469"/>
            <a:ext cx="2127250" cy="11006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algn="ctr"/>
            <a:endParaRPr lang="en-US" b="1"/>
          </a:p>
        </p:txBody>
      </p:sp>
      <p:sp>
        <p:nvSpPr>
          <p:cNvPr id="77" name="AutoShape 21"/>
          <p:cNvSpPr>
            <a:spLocks noChangeArrowheads="1"/>
          </p:cNvSpPr>
          <p:nvPr/>
        </p:nvSpPr>
        <p:spPr bwMode="auto">
          <a:xfrm>
            <a:off x="596900" y="1658939"/>
            <a:ext cx="2127250" cy="25092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algn="ctr"/>
            <a:endParaRPr lang="en-US" b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B2B Ethernet Connection</a:t>
            </a:r>
            <a:br>
              <a:rPr lang="en-US" dirty="0" smtClean="0"/>
            </a:br>
            <a:r>
              <a:rPr lang="en-US" dirty="0" smtClean="0"/>
              <a:t>DSLAM Backhaul over PSN</a:t>
            </a:r>
            <a:endParaRPr lang="en-US" dirty="0"/>
          </a:p>
        </p:txBody>
      </p:sp>
      <p:pic>
        <p:nvPicPr>
          <p:cNvPr id="71" name="Picture 56" descr="Large animated German flag clip art for a whit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285" y="1058335"/>
            <a:ext cx="936717" cy="7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6" descr="controom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931" y="2000981"/>
            <a:ext cx="1460056" cy="1388653"/>
          </a:xfrm>
          <a:prstGeom prst="rect">
            <a:avLst/>
          </a:prstGeom>
          <a:noFill/>
        </p:spPr>
      </p:pic>
      <p:sp>
        <p:nvSpPr>
          <p:cNvPr id="74" name="Textfeld 73"/>
          <p:cNvSpPr txBox="1"/>
          <p:nvPr/>
        </p:nvSpPr>
        <p:spPr>
          <a:xfrm>
            <a:off x="977675" y="1668556"/>
            <a:ext cx="1391691" cy="3539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RAD View EMS</a:t>
            </a:r>
          </a:p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Network Management</a:t>
            </a:r>
          </a:p>
        </p:txBody>
      </p:sp>
      <p:cxnSp>
        <p:nvCxnSpPr>
          <p:cNvPr id="80" name="Gerade Verbindung 79"/>
          <p:cNvCxnSpPr/>
          <p:nvPr/>
        </p:nvCxnSpPr>
        <p:spPr>
          <a:xfrm rot="10800000">
            <a:off x="238125" y="3635372"/>
            <a:ext cx="1092202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708358" y="3448050"/>
            <a:ext cx="615874" cy="22313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Internet</a:t>
            </a:r>
          </a:p>
        </p:txBody>
      </p:sp>
      <p:pic>
        <p:nvPicPr>
          <p:cNvPr id="78" name="Picture 36" descr="ro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1277" y="3387727"/>
            <a:ext cx="695325" cy="512763"/>
          </a:xfrm>
          <a:prstGeom prst="rect">
            <a:avLst/>
          </a:prstGeom>
          <a:noFill/>
        </p:spPr>
      </p:pic>
      <p:cxnSp>
        <p:nvCxnSpPr>
          <p:cNvPr id="89" name="Gewinkelte Verbindung 88"/>
          <p:cNvCxnSpPr/>
          <p:nvPr/>
        </p:nvCxnSpPr>
        <p:spPr>
          <a:xfrm>
            <a:off x="1637453" y="3067050"/>
            <a:ext cx="2415540" cy="1135380"/>
          </a:xfrm>
          <a:prstGeom prst="bentConnector3">
            <a:avLst>
              <a:gd name="adj1" fmla="val 998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winkelte Verbindung 91"/>
          <p:cNvCxnSpPr>
            <a:stCxn id="78" idx="3"/>
          </p:cNvCxnSpPr>
          <p:nvPr/>
        </p:nvCxnSpPr>
        <p:spPr>
          <a:xfrm>
            <a:off x="2006600" y="3644107"/>
            <a:ext cx="1940560" cy="714533"/>
          </a:xfrm>
          <a:prstGeom prst="bentConnector3">
            <a:avLst>
              <a:gd name="adj1" fmla="val 60602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Form 105"/>
          <p:cNvCxnSpPr/>
          <p:nvPr/>
        </p:nvCxnSpPr>
        <p:spPr>
          <a:xfrm flipV="1">
            <a:off x="5394965" y="3067050"/>
            <a:ext cx="1051241" cy="742950"/>
          </a:xfrm>
          <a:prstGeom prst="bentConnector3">
            <a:avLst>
              <a:gd name="adj1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feld 111"/>
          <p:cNvSpPr txBox="1"/>
          <p:nvPr/>
        </p:nvSpPr>
        <p:spPr>
          <a:xfrm>
            <a:off x="5504314" y="3279986"/>
            <a:ext cx="397829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GBE</a:t>
            </a:r>
          </a:p>
        </p:txBody>
      </p:sp>
      <p:cxnSp>
        <p:nvCxnSpPr>
          <p:cNvPr id="114" name="Gerade Verbindung 113"/>
          <p:cNvCxnSpPr/>
          <p:nvPr/>
        </p:nvCxnSpPr>
        <p:spPr>
          <a:xfrm rot="16200000" flipH="1">
            <a:off x="6286036" y="3619970"/>
            <a:ext cx="1117599" cy="11766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1" descr="dsl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38" y="2625727"/>
            <a:ext cx="471487" cy="882650"/>
          </a:xfrm>
          <a:prstGeom prst="rect">
            <a:avLst/>
          </a:prstGeom>
          <a:noFill/>
        </p:spPr>
      </p:pic>
      <p:cxnSp>
        <p:nvCxnSpPr>
          <p:cNvPr id="103" name="Gerade Verbindung 102"/>
          <p:cNvCxnSpPr>
            <a:stCxn id="101" idx="3"/>
          </p:cNvCxnSpPr>
          <p:nvPr/>
        </p:nvCxnSpPr>
        <p:spPr>
          <a:xfrm>
            <a:off x="7972427" y="3067050"/>
            <a:ext cx="714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>
            <a:stCxn id="104" idx="3"/>
            <a:endCxn id="101" idx="1"/>
          </p:cNvCxnSpPr>
          <p:nvPr/>
        </p:nvCxnSpPr>
        <p:spPr>
          <a:xfrm>
            <a:off x="7218365" y="3067050"/>
            <a:ext cx="2825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91" descr="ra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6513" y="2900364"/>
            <a:ext cx="831850" cy="333375"/>
          </a:xfrm>
          <a:prstGeom prst="rect">
            <a:avLst/>
          </a:prstGeom>
          <a:noFill/>
        </p:spPr>
      </p:pic>
      <p:sp>
        <p:nvSpPr>
          <p:cNvPr id="124" name="Textfeld 123"/>
          <p:cNvSpPr txBox="1"/>
          <p:nvPr/>
        </p:nvSpPr>
        <p:spPr>
          <a:xfrm>
            <a:off x="6400800" y="3048000"/>
            <a:ext cx="856932" cy="22313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ETX-202</a:t>
            </a:r>
          </a:p>
        </p:txBody>
      </p:sp>
      <p:grpSp>
        <p:nvGrpSpPr>
          <p:cNvPr id="3" name="Gruppieren 126"/>
          <p:cNvGrpSpPr/>
          <p:nvPr/>
        </p:nvGrpSpPr>
        <p:grpSpPr>
          <a:xfrm>
            <a:off x="6389688" y="3887258"/>
            <a:ext cx="2300287" cy="1558925"/>
            <a:chOff x="6386513" y="2625725"/>
            <a:chExt cx="2300287" cy="1558925"/>
          </a:xfrm>
        </p:grpSpPr>
        <p:cxnSp>
          <p:nvCxnSpPr>
            <p:cNvPr id="128" name="Gerade Verbindung 127"/>
            <p:cNvCxnSpPr/>
            <p:nvPr/>
          </p:nvCxnSpPr>
          <p:spPr>
            <a:xfrm rot="16200000" flipH="1">
              <a:off x="6286034" y="3619968"/>
              <a:ext cx="1117599" cy="11766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ieren 128"/>
            <p:cNvGrpSpPr/>
            <p:nvPr/>
          </p:nvGrpSpPr>
          <p:grpSpPr>
            <a:xfrm>
              <a:off x="6386513" y="2625725"/>
              <a:ext cx="2300287" cy="882650"/>
              <a:chOff x="6386513" y="2625725"/>
              <a:chExt cx="2300287" cy="882650"/>
            </a:xfrm>
          </p:grpSpPr>
          <p:pic>
            <p:nvPicPr>
              <p:cNvPr id="130" name="Picture 11" descr="dsla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00938" y="2625725"/>
                <a:ext cx="471487" cy="882650"/>
              </a:xfrm>
              <a:prstGeom prst="rect">
                <a:avLst/>
              </a:prstGeom>
              <a:noFill/>
            </p:spPr>
          </p:pic>
          <p:cxnSp>
            <p:nvCxnSpPr>
              <p:cNvPr id="131" name="Gerade Verbindung 130"/>
              <p:cNvCxnSpPr>
                <a:stCxn id="130" idx="3"/>
              </p:cNvCxnSpPr>
              <p:nvPr/>
            </p:nvCxnSpPr>
            <p:spPr>
              <a:xfrm>
                <a:off x="7972425" y="3067050"/>
                <a:ext cx="71437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131"/>
              <p:cNvCxnSpPr>
                <a:stCxn id="133" idx="3"/>
                <a:endCxn id="130" idx="1"/>
              </p:cNvCxnSpPr>
              <p:nvPr/>
            </p:nvCxnSpPr>
            <p:spPr>
              <a:xfrm>
                <a:off x="7218363" y="3067050"/>
                <a:ext cx="28257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3" name="Picture 91" descr="rad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86513" y="2900362"/>
                <a:ext cx="831850" cy="333375"/>
              </a:xfrm>
              <a:prstGeom prst="rect">
                <a:avLst/>
              </a:prstGeom>
              <a:noFill/>
            </p:spPr>
          </p:pic>
          <p:sp>
            <p:nvSpPr>
              <p:cNvPr id="134" name="Textfeld 133"/>
              <p:cNvSpPr txBox="1"/>
              <p:nvPr/>
            </p:nvSpPr>
            <p:spPr>
              <a:xfrm>
                <a:off x="6400800" y="3048000"/>
                <a:ext cx="856932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000" b="1" dirty="0" smtClean="0">
                    <a:cs typeface="Arial" pitchFamily="34" charset="0"/>
                  </a:rPr>
                  <a:t>ETX-202</a:t>
                </a:r>
              </a:p>
            </p:txBody>
          </p:sp>
        </p:grpSp>
      </p:grpSp>
      <p:grpSp>
        <p:nvGrpSpPr>
          <p:cNvPr id="5" name="Gruppieren 136"/>
          <p:cNvGrpSpPr/>
          <p:nvPr/>
        </p:nvGrpSpPr>
        <p:grpSpPr>
          <a:xfrm>
            <a:off x="6392865" y="5148791"/>
            <a:ext cx="2300287" cy="882650"/>
            <a:chOff x="6386513" y="2625725"/>
            <a:chExt cx="2300287" cy="882650"/>
          </a:xfrm>
        </p:grpSpPr>
        <p:pic>
          <p:nvPicPr>
            <p:cNvPr id="138" name="Picture 11" descr="dsla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0938" y="2625725"/>
              <a:ext cx="471487" cy="882650"/>
            </a:xfrm>
            <a:prstGeom prst="rect">
              <a:avLst/>
            </a:prstGeom>
            <a:noFill/>
          </p:spPr>
        </p:pic>
        <p:cxnSp>
          <p:nvCxnSpPr>
            <p:cNvPr id="139" name="Gerade Verbindung 138"/>
            <p:cNvCxnSpPr>
              <a:stCxn id="138" idx="3"/>
            </p:cNvCxnSpPr>
            <p:nvPr/>
          </p:nvCxnSpPr>
          <p:spPr>
            <a:xfrm>
              <a:off x="7972425" y="3067050"/>
              <a:ext cx="7143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39"/>
            <p:cNvCxnSpPr>
              <a:stCxn id="141" idx="3"/>
              <a:endCxn id="138" idx="1"/>
            </p:cNvCxnSpPr>
            <p:nvPr/>
          </p:nvCxnSpPr>
          <p:spPr>
            <a:xfrm>
              <a:off x="7218363" y="3067050"/>
              <a:ext cx="2825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1" name="Picture 91" descr="rad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86513" y="2900362"/>
              <a:ext cx="831850" cy="333375"/>
            </a:xfrm>
            <a:prstGeom prst="rect">
              <a:avLst/>
            </a:prstGeom>
            <a:noFill/>
          </p:spPr>
        </p:pic>
        <p:sp>
          <p:nvSpPr>
            <p:cNvPr id="142" name="Textfeld 141"/>
            <p:cNvSpPr txBox="1"/>
            <p:nvPr/>
          </p:nvSpPr>
          <p:spPr>
            <a:xfrm>
              <a:off x="6400800" y="3048000"/>
              <a:ext cx="856932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cs typeface="Arial" pitchFamily="34" charset="0"/>
                </a:rPr>
                <a:t>ETX-202</a:t>
              </a:r>
            </a:p>
          </p:txBody>
        </p:sp>
      </p:grpSp>
      <p:sp>
        <p:nvSpPr>
          <p:cNvPr id="143" name="Textfeld 142"/>
          <p:cNvSpPr txBox="1"/>
          <p:nvPr/>
        </p:nvSpPr>
        <p:spPr>
          <a:xfrm>
            <a:off x="7335444" y="2413001"/>
            <a:ext cx="710415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IP-DSLAM</a:t>
            </a:r>
          </a:p>
        </p:txBody>
      </p:sp>
      <p:sp>
        <p:nvSpPr>
          <p:cNvPr id="144" name="Textfeld 143"/>
          <p:cNvSpPr txBox="1"/>
          <p:nvPr/>
        </p:nvSpPr>
        <p:spPr>
          <a:xfrm>
            <a:off x="7335444" y="3691469"/>
            <a:ext cx="710415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IP-DSLAM</a:t>
            </a:r>
          </a:p>
        </p:txBody>
      </p:sp>
      <p:sp>
        <p:nvSpPr>
          <p:cNvPr id="145" name="Textfeld 144"/>
          <p:cNvSpPr txBox="1"/>
          <p:nvPr/>
        </p:nvSpPr>
        <p:spPr>
          <a:xfrm>
            <a:off x="7335444" y="4927602"/>
            <a:ext cx="710415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IP-DSLAM</a:t>
            </a:r>
          </a:p>
        </p:txBody>
      </p:sp>
      <p:sp>
        <p:nvSpPr>
          <p:cNvPr id="149" name="Textfeld 148"/>
          <p:cNvSpPr txBox="1"/>
          <p:nvPr/>
        </p:nvSpPr>
        <p:spPr>
          <a:xfrm>
            <a:off x="6833578" y="3288452"/>
            <a:ext cx="397829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GBE</a:t>
            </a:r>
          </a:p>
        </p:txBody>
      </p:sp>
      <p:sp>
        <p:nvSpPr>
          <p:cNvPr id="150" name="Textfeld 149"/>
          <p:cNvSpPr txBox="1"/>
          <p:nvPr/>
        </p:nvSpPr>
        <p:spPr>
          <a:xfrm>
            <a:off x="6816646" y="4549985"/>
            <a:ext cx="397829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GBE</a:t>
            </a:r>
          </a:p>
        </p:txBody>
      </p:sp>
      <p:sp>
        <p:nvSpPr>
          <p:cNvPr id="203" name="Textfeld 202"/>
          <p:cNvSpPr txBox="1"/>
          <p:nvPr/>
        </p:nvSpPr>
        <p:spPr>
          <a:xfrm>
            <a:off x="4456563" y="2843912"/>
            <a:ext cx="397829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GBE</a:t>
            </a:r>
          </a:p>
        </p:txBody>
      </p:sp>
      <p:cxnSp>
        <p:nvCxnSpPr>
          <p:cNvPr id="162" name="Gerade Verbindung 161"/>
          <p:cNvCxnSpPr/>
          <p:nvPr/>
        </p:nvCxnSpPr>
        <p:spPr>
          <a:xfrm rot="16200000" flipH="1" flipV="1">
            <a:off x="3723669" y="2876103"/>
            <a:ext cx="1447801" cy="51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203"/>
          <p:cNvGrpSpPr/>
          <p:nvPr/>
        </p:nvGrpSpPr>
        <p:grpSpPr>
          <a:xfrm>
            <a:off x="3818997" y="1699683"/>
            <a:ext cx="1436687" cy="1100666"/>
            <a:chOff x="3818995" y="1699683"/>
            <a:chExt cx="1436687" cy="1100666"/>
          </a:xfrm>
        </p:grpSpPr>
        <p:sp>
          <p:nvSpPr>
            <p:cNvPr id="152" name="AutoShape 23"/>
            <p:cNvSpPr>
              <a:spLocks noChangeArrowheads="1"/>
            </p:cNvSpPr>
            <p:nvPr/>
          </p:nvSpPr>
          <p:spPr bwMode="auto">
            <a:xfrm>
              <a:off x="3818995" y="1699683"/>
              <a:ext cx="1436687" cy="110066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lin ang="5400000" scaled="1"/>
            </a:gradFill>
            <a:ln w="12700">
              <a:solidFill>
                <a:srgbClr val="84BDD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3993091" y="1857374"/>
              <a:ext cx="856932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cs typeface="Arial" pitchFamily="34" charset="0"/>
                </a:rPr>
                <a:t>ETX-201</a:t>
              </a:r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4963583" y="1813453"/>
              <a:ext cx="169863" cy="725487"/>
              <a:chOff x="2141" y="1186"/>
              <a:chExt cx="107" cy="457"/>
            </a:xfrm>
          </p:grpSpPr>
          <p:sp>
            <p:nvSpPr>
              <p:cNvPr id="164" name="Line 30"/>
              <p:cNvSpPr>
                <a:spLocks noChangeShapeType="1"/>
              </p:cNvSpPr>
              <p:nvPr/>
            </p:nvSpPr>
            <p:spPr bwMode="auto">
              <a:xfrm>
                <a:off x="2196" y="1186"/>
                <a:ext cx="0" cy="4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165" name="Line 31"/>
              <p:cNvSpPr>
                <a:spLocks noChangeShapeType="1"/>
              </p:cNvSpPr>
              <p:nvPr/>
            </p:nvSpPr>
            <p:spPr bwMode="auto">
              <a:xfrm flipH="1">
                <a:off x="2141" y="1601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166" name="Line 32"/>
              <p:cNvSpPr>
                <a:spLocks noChangeShapeType="1"/>
              </p:cNvSpPr>
              <p:nvPr/>
            </p:nvSpPr>
            <p:spPr bwMode="auto">
              <a:xfrm flipH="1">
                <a:off x="2196" y="1507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167" name="Line 33"/>
              <p:cNvSpPr>
                <a:spLocks noChangeShapeType="1"/>
              </p:cNvSpPr>
              <p:nvPr/>
            </p:nvSpPr>
            <p:spPr bwMode="auto">
              <a:xfrm flipH="1">
                <a:off x="2141" y="1413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168" name="Line 34"/>
              <p:cNvSpPr>
                <a:spLocks noChangeShapeType="1"/>
              </p:cNvSpPr>
              <p:nvPr/>
            </p:nvSpPr>
            <p:spPr bwMode="auto">
              <a:xfrm flipH="1">
                <a:off x="2196" y="1319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169" name="Line 35"/>
              <p:cNvSpPr>
                <a:spLocks noChangeShapeType="1"/>
              </p:cNvSpPr>
              <p:nvPr/>
            </p:nvSpPr>
            <p:spPr bwMode="auto">
              <a:xfrm flipH="1">
                <a:off x="2141" y="1226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</p:grpSp>
        <p:cxnSp>
          <p:nvCxnSpPr>
            <p:cNvPr id="188" name="Gerade Verbindung 187"/>
            <p:cNvCxnSpPr/>
            <p:nvPr/>
          </p:nvCxnSpPr>
          <p:spPr>
            <a:xfrm>
              <a:off x="4645818" y="2240755"/>
              <a:ext cx="415131" cy="7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Picture 62" descr="rad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33849" y="2066624"/>
              <a:ext cx="597430" cy="251123"/>
            </a:xfrm>
            <a:prstGeom prst="rect">
              <a:avLst/>
            </a:prstGeom>
            <a:noFill/>
          </p:spPr>
        </p:pic>
      </p:grpSp>
      <p:sp>
        <p:nvSpPr>
          <p:cNvPr id="231" name="AutoShape 23"/>
          <p:cNvSpPr>
            <a:spLocks noChangeArrowheads="1"/>
          </p:cNvSpPr>
          <p:nvPr/>
        </p:nvSpPr>
        <p:spPr bwMode="auto">
          <a:xfrm>
            <a:off x="464337" y="5319183"/>
            <a:ext cx="1438547" cy="11006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algn="ctr"/>
            <a:endParaRPr lang="en-US" b="1" dirty="0"/>
          </a:p>
        </p:txBody>
      </p:sp>
      <p:sp>
        <p:nvSpPr>
          <p:cNvPr id="232" name="Textfeld 231"/>
          <p:cNvSpPr txBox="1"/>
          <p:nvPr/>
        </p:nvSpPr>
        <p:spPr>
          <a:xfrm>
            <a:off x="552939" y="5495924"/>
            <a:ext cx="858041" cy="22313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ETX-201</a:t>
            </a:r>
          </a:p>
        </p:txBody>
      </p:sp>
      <p:cxnSp>
        <p:nvCxnSpPr>
          <p:cNvPr id="234" name="Gerade Verbindung 233"/>
          <p:cNvCxnSpPr/>
          <p:nvPr/>
        </p:nvCxnSpPr>
        <p:spPr>
          <a:xfrm>
            <a:off x="1292230" y="5860257"/>
            <a:ext cx="415668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" name="Picture 62" descr="rad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597" y="5686126"/>
            <a:ext cx="598204" cy="251123"/>
          </a:xfrm>
          <a:prstGeom prst="rect">
            <a:avLst/>
          </a:prstGeom>
          <a:noFill/>
        </p:spPr>
      </p:pic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625602" y="5435600"/>
            <a:ext cx="169863" cy="725487"/>
            <a:chOff x="2141" y="1186"/>
            <a:chExt cx="107" cy="457"/>
          </a:xfrm>
        </p:grpSpPr>
        <p:sp>
          <p:nvSpPr>
            <p:cNvPr id="243" name="Line 30"/>
            <p:cNvSpPr>
              <a:spLocks noChangeShapeType="1"/>
            </p:cNvSpPr>
            <p:nvPr/>
          </p:nvSpPr>
          <p:spPr bwMode="auto">
            <a:xfrm>
              <a:off x="2196" y="1186"/>
              <a:ext cx="0" cy="4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44" name="Line 31"/>
            <p:cNvSpPr>
              <a:spLocks noChangeShapeType="1"/>
            </p:cNvSpPr>
            <p:nvPr/>
          </p:nvSpPr>
          <p:spPr bwMode="auto">
            <a:xfrm flipH="1">
              <a:off x="2141" y="1601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45" name="Line 32"/>
            <p:cNvSpPr>
              <a:spLocks noChangeShapeType="1"/>
            </p:cNvSpPr>
            <p:nvPr/>
          </p:nvSpPr>
          <p:spPr bwMode="auto">
            <a:xfrm flipH="1">
              <a:off x="2196" y="1507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46" name="Line 33"/>
            <p:cNvSpPr>
              <a:spLocks noChangeShapeType="1"/>
            </p:cNvSpPr>
            <p:nvPr/>
          </p:nvSpPr>
          <p:spPr bwMode="auto">
            <a:xfrm flipH="1">
              <a:off x="2141" y="1413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47" name="Line 34"/>
            <p:cNvSpPr>
              <a:spLocks noChangeShapeType="1"/>
            </p:cNvSpPr>
            <p:nvPr/>
          </p:nvSpPr>
          <p:spPr bwMode="auto">
            <a:xfrm flipH="1">
              <a:off x="2196" y="1319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48" name="Line 35"/>
            <p:cNvSpPr>
              <a:spLocks noChangeShapeType="1"/>
            </p:cNvSpPr>
            <p:nvPr/>
          </p:nvSpPr>
          <p:spPr bwMode="auto">
            <a:xfrm flipH="1">
              <a:off x="2141" y="1226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</p:grpSp>
      <p:cxnSp>
        <p:nvCxnSpPr>
          <p:cNvPr id="250" name="Form 249"/>
          <p:cNvCxnSpPr/>
          <p:nvPr/>
        </p:nvCxnSpPr>
        <p:spPr>
          <a:xfrm flipV="1">
            <a:off x="1261533" y="4514853"/>
            <a:ext cx="2238904" cy="1174749"/>
          </a:xfrm>
          <a:prstGeom prst="bentConnector3">
            <a:avLst>
              <a:gd name="adj1" fmla="val 8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feld 250"/>
          <p:cNvSpPr txBox="1"/>
          <p:nvPr/>
        </p:nvSpPr>
        <p:spPr>
          <a:xfrm>
            <a:off x="285749" y="6148388"/>
            <a:ext cx="1557338" cy="22313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Customer A</a:t>
            </a:r>
          </a:p>
        </p:txBody>
      </p:sp>
      <p:sp>
        <p:nvSpPr>
          <p:cNvPr id="252" name="Textfeld 251"/>
          <p:cNvSpPr txBox="1"/>
          <p:nvPr/>
        </p:nvSpPr>
        <p:spPr>
          <a:xfrm>
            <a:off x="3652837" y="2538413"/>
            <a:ext cx="1557338" cy="22313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Customer A</a:t>
            </a:r>
          </a:p>
        </p:txBody>
      </p:sp>
      <p:sp>
        <p:nvSpPr>
          <p:cNvPr id="255" name="Textfeld 254"/>
          <p:cNvSpPr txBox="1"/>
          <p:nvPr/>
        </p:nvSpPr>
        <p:spPr>
          <a:xfrm>
            <a:off x="1302202" y="5035760"/>
            <a:ext cx="397829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GBE</a:t>
            </a:r>
          </a:p>
        </p:txBody>
      </p:sp>
      <p:grpSp>
        <p:nvGrpSpPr>
          <p:cNvPr id="9" name="Gruppieren 270"/>
          <p:cNvGrpSpPr/>
          <p:nvPr/>
        </p:nvGrpSpPr>
        <p:grpSpPr>
          <a:xfrm>
            <a:off x="2343151" y="5035762"/>
            <a:ext cx="1617133" cy="1384089"/>
            <a:chOff x="2343149" y="5120427"/>
            <a:chExt cx="1617133" cy="1384089"/>
          </a:xfrm>
        </p:grpSpPr>
        <p:sp>
          <p:nvSpPr>
            <p:cNvPr id="258" name="AutoShape 23"/>
            <p:cNvSpPr>
              <a:spLocks noChangeArrowheads="1"/>
            </p:cNvSpPr>
            <p:nvPr/>
          </p:nvSpPr>
          <p:spPr bwMode="auto">
            <a:xfrm>
              <a:off x="2521735" y="5403850"/>
              <a:ext cx="1438547" cy="110066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lin ang="5400000" scaled="1"/>
            </a:gradFill>
            <a:ln w="12700">
              <a:solidFill>
                <a:srgbClr val="84BDD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59" name="Textfeld 258"/>
            <p:cNvSpPr txBox="1"/>
            <p:nvPr/>
          </p:nvSpPr>
          <p:spPr>
            <a:xfrm>
              <a:off x="2610337" y="5580591"/>
              <a:ext cx="858041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cs typeface="Arial" pitchFamily="34" charset="0"/>
                </a:rPr>
                <a:t>ETX-201</a:t>
              </a:r>
            </a:p>
          </p:txBody>
        </p:sp>
        <p:cxnSp>
          <p:nvCxnSpPr>
            <p:cNvPr id="260" name="Gerade Verbindung 259"/>
            <p:cNvCxnSpPr/>
            <p:nvPr/>
          </p:nvCxnSpPr>
          <p:spPr>
            <a:xfrm>
              <a:off x="3349628" y="5944922"/>
              <a:ext cx="415668" cy="7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1" name="Picture 62" descr="rad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6997" y="5770791"/>
              <a:ext cx="598204" cy="251123"/>
            </a:xfrm>
            <a:prstGeom prst="rect">
              <a:avLst/>
            </a:prstGeom>
            <a:noFill/>
          </p:spPr>
        </p:pic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3683000" y="5520267"/>
              <a:ext cx="169863" cy="725487"/>
              <a:chOff x="2141" y="1186"/>
              <a:chExt cx="107" cy="457"/>
            </a:xfrm>
          </p:grpSpPr>
          <p:sp>
            <p:nvSpPr>
              <p:cNvPr id="263" name="Line 30"/>
              <p:cNvSpPr>
                <a:spLocks noChangeShapeType="1"/>
              </p:cNvSpPr>
              <p:nvPr/>
            </p:nvSpPr>
            <p:spPr bwMode="auto">
              <a:xfrm>
                <a:off x="2196" y="1186"/>
                <a:ext cx="0" cy="4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264" name="Line 31"/>
              <p:cNvSpPr>
                <a:spLocks noChangeShapeType="1"/>
              </p:cNvSpPr>
              <p:nvPr/>
            </p:nvSpPr>
            <p:spPr bwMode="auto">
              <a:xfrm flipH="1">
                <a:off x="2141" y="1601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265" name="Line 32"/>
              <p:cNvSpPr>
                <a:spLocks noChangeShapeType="1"/>
              </p:cNvSpPr>
              <p:nvPr/>
            </p:nvSpPr>
            <p:spPr bwMode="auto">
              <a:xfrm flipH="1">
                <a:off x="2196" y="1507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266" name="Line 33"/>
              <p:cNvSpPr>
                <a:spLocks noChangeShapeType="1"/>
              </p:cNvSpPr>
              <p:nvPr/>
            </p:nvSpPr>
            <p:spPr bwMode="auto">
              <a:xfrm flipH="1">
                <a:off x="2141" y="1413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267" name="Line 34"/>
              <p:cNvSpPr>
                <a:spLocks noChangeShapeType="1"/>
              </p:cNvSpPr>
              <p:nvPr/>
            </p:nvSpPr>
            <p:spPr bwMode="auto">
              <a:xfrm flipH="1">
                <a:off x="2196" y="1319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268" name="Line 35"/>
              <p:cNvSpPr>
                <a:spLocks noChangeShapeType="1"/>
              </p:cNvSpPr>
              <p:nvPr/>
            </p:nvSpPr>
            <p:spPr bwMode="auto">
              <a:xfrm flipH="1">
                <a:off x="2141" y="1226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269" name="Textfeld 268"/>
            <p:cNvSpPr txBox="1"/>
            <p:nvPr/>
          </p:nvSpPr>
          <p:spPr>
            <a:xfrm>
              <a:off x="2343149" y="6233055"/>
              <a:ext cx="1557338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cs typeface="Arial" pitchFamily="34" charset="0"/>
                </a:rPr>
                <a:t>Customer B</a:t>
              </a:r>
            </a:p>
          </p:txBody>
        </p:sp>
        <p:sp>
          <p:nvSpPr>
            <p:cNvPr id="270" name="Textfeld 269"/>
            <p:cNvSpPr txBox="1"/>
            <p:nvPr/>
          </p:nvSpPr>
          <p:spPr>
            <a:xfrm>
              <a:off x="3359581" y="5120427"/>
              <a:ext cx="397866" cy="223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cs typeface="Arial" pitchFamily="34" charset="0"/>
                </a:rPr>
                <a:t>GBE</a:t>
              </a:r>
            </a:p>
          </p:txBody>
        </p:sp>
      </p:grpSp>
      <p:cxnSp>
        <p:nvCxnSpPr>
          <p:cNvPr id="273" name="Gewinkelte Verbindung 272"/>
          <p:cNvCxnSpPr/>
          <p:nvPr/>
        </p:nvCxnSpPr>
        <p:spPr>
          <a:xfrm rot="5400000" flipH="1" flipV="1">
            <a:off x="2912533" y="5054604"/>
            <a:ext cx="1041403" cy="228601"/>
          </a:xfrm>
          <a:prstGeom prst="bentConnector3">
            <a:avLst>
              <a:gd name="adj1" fmla="val 9878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278"/>
          <p:cNvGrpSpPr/>
          <p:nvPr/>
        </p:nvGrpSpPr>
        <p:grpSpPr>
          <a:xfrm>
            <a:off x="2292893" y="5029202"/>
            <a:ext cx="3682456" cy="1418526"/>
            <a:chOff x="286293" y="5037667"/>
            <a:chExt cx="3682456" cy="1418526"/>
          </a:xfrm>
        </p:grpSpPr>
        <p:sp>
          <p:nvSpPr>
            <p:cNvPr id="280" name="AutoShape 23"/>
            <p:cNvSpPr>
              <a:spLocks noChangeArrowheads="1"/>
            </p:cNvSpPr>
            <p:nvPr/>
          </p:nvSpPr>
          <p:spPr bwMode="auto">
            <a:xfrm>
              <a:off x="2530202" y="5328180"/>
              <a:ext cx="1438547" cy="110066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lin ang="5400000" scaled="1"/>
            </a:gradFill>
            <a:ln w="12700">
              <a:solidFill>
                <a:srgbClr val="84BDD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281" name="Textfeld 280"/>
            <p:cNvSpPr txBox="1"/>
            <p:nvPr/>
          </p:nvSpPr>
          <p:spPr>
            <a:xfrm>
              <a:off x="2847404" y="5580591"/>
              <a:ext cx="858041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cs typeface="Arial" pitchFamily="34" charset="0"/>
                </a:rPr>
                <a:t>ETX-201</a:t>
              </a:r>
            </a:p>
          </p:txBody>
        </p:sp>
        <p:cxnSp>
          <p:nvCxnSpPr>
            <p:cNvPr id="282" name="Gerade Verbindung 281"/>
            <p:cNvCxnSpPr/>
            <p:nvPr/>
          </p:nvCxnSpPr>
          <p:spPr>
            <a:xfrm>
              <a:off x="3349628" y="5944922"/>
              <a:ext cx="415668" cy="7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3" name="Picture 62" descr="rad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6997" y="5770791"/>
              <a:ext cx="598204" cy="251123"/>
            </a:xfrm>
            <a:prstGeom prst="rect">
              <a:avLst/>
            </a:prstGeom>
            <a:noFill/>
          </p:spPr>
        </p:pic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286293" y="5583767"/>
              <a:ext cx="107" cy="595312"/>
              <a:chOff x="2141" y="1226"/>
              <a:chExt cx="107" cy="375"/>
            </a:xfrm>
          </p:grpSpPr>
          <p:sp>
            <p:nvSpPr>
              <p:cNvPr id="288" name="Line 31"/>
              <p:cNvSpPr>
                <a:spLocks noChangeShapeType="1"/>
              </p:cNvSpPr>
              <p:nvPr/>
            </p:nvSpPr>
            <p:spPr bwMode="auto">
              <a:xfrm flipH="1">
                <a:off x="2141" y="1601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289" name="Line 32"/>
              <p:cNvSpPr>
                <a:spLocks noChangeShapeType="1"/>
              </p:cNvSpPr>
              <p:nvPr/>
            </p:nvSpPr>
            <p:spPr bwMode="auto">
              <a:xfrm flipH="1">
                <a:off x="2196" y="1507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290" name="Line 33"/>
              <p:cNvSpPr>
                <a:spLocks noChangeShapeType="1"/>
              </p:cNvSpPr>
              <p:nvPr/>
            </p:nvSpPr>
            <p:spPr bwMode="auto">
              <a:xfrm flipH="1">
                <a:off x="2141" y="1413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291" name="Line 34"/>
              <p:cNvSpPr>
                <a:spLocks noChangeShapeType="1"/>
              </p:cNvSpPr>
              <p:nvPr/>
            </p:nvSpPr>
            <p:spPr bwMode="auto">
              <a:xfrm flipH="1">
                <a:off x="2196" y="1319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  <p:sp>
            <p:nvSpPr>
              <p:cNvPr id="292" name="Line 35"/>
              <p:cNvSpPr>
                <a:spLocks noChangeShapeType="1"/>
              </p:cNvSpPr>
              <p:nvPr/>
            </p:nvSpPr>
            <p:spPr bwMode="auto">
              <a:xfrm flipH="1">
                <a:off x="2141" y="1226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285" name="Textfeld 284"/>
            <p:cNvSpPr txBox="1"/>
            <p:nvPr/>
          </p:nvSpPr>
          <p:spPr>
            <a:xfrm>
              <a:off x="2343149" y="6233055"/>
              <a:ext cx="1557338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cs typeface="Arial" pitchFamily="34" charset="0"/>
                </a:rPr>
                <a:t>Customer B</a:t>
              </a:r>
            </a:p>
          </p:txBody>
        </p:sp>
        <p:sp>
          <p:nvSpPr>
            <p:cNvPr id="286" name="Textfeld 285"/>
            <p:cNvSpPr txBox="1"/>
            <p:nvPr/>
          </p:nvSpPr>
          <p:spPr>
            <a:xfrm>
              <a:off x="2974452" y="5037667"/>
              <a:ext cx="397866" cy="223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cs typeface="Arial" pitchFamily="34" charset="0"/>
                </a:rPr>
                <a:t>GBE</a:t>
              </a: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5681135" y="5461000"/>
            <a:ext cx="169863" cy="725487"/>
            <a:chOff x="2141" y="1186"/>
            <a:chExt cx="107" cy="457"/>
          </a:xfrm>
        </p:grpSpPr>
        <p:sp>
          <p:nvSpPr>
            <p:cNvPr id="294" name="Line 30"/>
            <p:cNvSpPr>
              <a:spLocks noChangeShapeType="1"/>
            </p:cNvSpPr>
            <p:nvPr/>
          </p:nvSpPr>
          <p:spPr bwMode="auto">
            <a:xfrm>
              <a:off x="2196" y="1186"/>
              <a:ext cx="0" cy="4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95" name="Line 31"/>
            <p:cNvSpPr>
              <a:spLocks noChangeShapeType="1"/>
            </p:cNvSpPr>
            <p:nvPr/>
          </p:nvSpPr>
          <p:spPr bwMode="auto">
            <a:xfrm flipH="1">
              <a:off x="2141" y="1601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96" name="Line 32"/>
            <p:cNvSpPr>
              <a:spLocks noChangeShapeType="1"/>
            </p:cNvSpPr>
            <p:nvPr/>
          </p:nvSpPr>
          <p:spPr bwMode="auto">
            <a:xfrm flipH="1">
              <a:off x="2196" y="1507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97" name="Line 33"/>
            <p:cNvSpPr>
              <a:spLocks noChangeShapeType="1"/>
            </p:cNvSpPr>
            <p:nvPr/>
          </p:nvSpPr>
          <p:spPr bwMode="auto">
            <a:xfrm flipH="1">
              <a:off x="2141" y="1413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98" name="Line 34"/>
            <p:cNvSpPr>
              <a:spLocks noChangeShapeType="1"/>
            </p:cNvSpPr>
            <p:nvPr/>
          </p:nvSpPr>
          <p:spPr bwMode="auto">
            <a:xfrm flipH="1">
              <a:off x="2196" y="1319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99" name="Line 35"/>
            <p:cNvSpPr>
              <a:spLocks noChangeShapeType="1"/>
            </p:cNvSpPr>
            <p:nvPr/>
          </p:nvSpPr>
          <p:spPr bwMode="auto">
            <a:xfrm flipH="1">
              <a:off x="2141" y="1226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</p:grpSp>
      <p:cxnSp>
        <p:nvCxnSpPr>
          <p:cNvPr id="301" name="Gewinkelte Verbindung 300"/>
          <p:cNvCxnSpPr/>
          <p:nvPr/>
        </p:nvCxnSpPr>
        <p:spPr>
          <a:xfrm rot="5400000" flipH="1" flipV="1">
            <a:off x="4491567" y="5312834"/>
            <a:ext cx="956733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97"/>
          <p:cNvGrpSpPr/>
          <p:nvPr/>
        </p:nvGrpSpPr>
        <p:grpSpPr>
          <a:xfrm>
            <a:off x="3475038" y="3330575"/>
            <a:ext cx="2236787" cy="1668146"/>
            <a:chOff x="3475038" y="3330574"/>
            <a:chExt cx="2735262" cy="1965325"/>
          </a:xfrm>
        </p:grpSpPr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475038" y="3330574"/>
              <a:ext cx="2735262" cy="1965325"/>
            </a:xfrm>
            <a:custGeom>
              <a:avLst/>
              <a:gdLst/>
              <a:ahLst/>
              <a:cxnLst>
                <a:cxn ang="0">
                  <a:pos x="266" y="634"/>
                </a:cxn>
                <a:cxn ang="0">
                  <a:pos x="140" y="648"/>
                </a:cxn>
                <a:cxn ang="0">
                  <a:pos x="39" y="595"/>
                </a:cxn>
                <a:cxn ang="0">
                  <a:pos x="1" y="474"/>
                </a:cxn>
                <a:cxn ang="0">
                  <a:pos x="33" y="375"/>
                </a:cxn>
                <a:cxn ang="0">
                  <a:pos x="81" y="344"/>
                </a:cxn>
                <a:cxn ang="0">
                  <a:pos x="100" y="332"/>
                </a:cxn>
                <a:cxn ang="0">
                  <a:pos x="105" y="311"/>
                </a:cxn>
                <a:cxn ang="0">
                  <a:pos x="98" y="272"/>
                </a:cxn>
                <a:cxn ang="0">
                  <a:pos x="98" y="225"/>
                </a:cxn>
                <a:cxn ang="0">
                  <a:pos x="130" y="179"/>
                </a:cxn>
                <a:cxn ang="0">
                  <a:pos x="185" y="151"/>
                </a:cxn>
                <a:cxn ang="0">
                  <a:pos x="241" y="143"/>
                </a:cxn>
                <a:cxn ang="0">
                  <a:pos x="264" y="134"/>
                </a:cxn>
                <a:cxn ang="0">
                  <a:pos x="267" y="100"/>
                </a:cxn>
                <a:cxn ang="0">
                  <a:pos x="291" y="65"/>
                </a:cxn>
                <a:cxn ang="0">
                  <a:pos x="328" y="48"/>
                </a:cxn>
                <a:cxn ang="0">
                  <a:pos x="373" y="45"/>
                </a:cxn>
                <a:cxn ang="0">
                  <a:pos x="391" y="48"/>
                </a:cxn>
                <a:cxn ang="0">
                  <a:pos x="396" y="38"/>
                </a:cxn>
                <a:cxn ang="0">
                  <a:pos x="418" y="15"/>
                </a:cxn>
                <a:cxn ang="0">
                  <a:pos x="455" y="3"/>
                </a:cxn>
                <a:cxn ang="0">
                  <a:pos x="514" y="3"/>
                </a:cxn>
                <a:cxn ang="0">
                  <a:pos x="556" y="22"/>
                </a:cxn>
                <a:cxn ang="0">
                  <a:pos x="596" y="52"/>
                </a:cxn>
                <a:cxn ang="0">
                  <a:pos x="613" y="95"/>
                </a:cxn>
                <a:cxn ang="0">
                  <a:pos x="616" y="117"/>
                </a:cxn>
                <a:cxn ang="0">
                  <a:pos x="643" y="115"/>
                </a:cxn>
                <a:cxn ang="0">
                  <a:pos x="681" y="129"/>
                </a:cxn>
                <a:cxn ang="0">
                  <a:pos x="723" y="172"/>
                </a:cxn>
                <a:cxn ang="0">
                  <a:pos x="754" y="223"/>
                </a:cxn>
                <a:cxn ang="0">
                  <a:pos x="759" y="278"/>
                </a:cxn>
                <a:cxn ang="0">
                  <a:pos x="732" y="321"/>
                </a:cxn>
                <a:cxn ang="0">
                  <a:pos x="760" y="330"/>
                </a:cxn>
                <a:cxn ang="0">
                  <a:pos x="807" y="356"/>
                </a:cxn>
                <a:cxn ang="0">
                  <a:pos x="842" y="394"/>
                </a:cxn>
                <a:cxn ang="0">
                  <a:pos x="852" y="440"/>
                </a:cxn>
                <a:cxn ang="0">
                  <a:pos x="827" y="516"/>
                </a:cxn>
                <a:cxn ang="0">
                  <a:pos x="804" y="542"/>
                </a:cxn>
                <a:cxn ang="0">
                  <a:pos x="770" y="554"/>
                </a:cxn>
                <a:cxn ang="0">
                  <a:pos x="745" y="564"/>
                </a:cxn>
                <a:cxn ang="0">
                  <a:pos x="727" y="586"/>
                </a:cxn>
                <a:cxn ang="0">
                  <a:pos x="702" y="619"/>
                </a:cxn>
                <a:cxn ang="0">
                  <a:pos x="666" y="641"/>
                </a:cxn>
                <a:cxn ang="0">
                  <a:pos x="604" y="643"/>
                </a:cxn>
                <a:cxn ang="0">
                  <a:pos x="561" y="626"/>
                </a:cxn>
                <a:cxn ang="0">
                  <a:pos x="546" y="610"/>
                </a:cxn>
                <a:cxn ang="0">
                  <a:pos x="532" y="607"/>
                </a:cxn>
                <a:cxn ang="0">
                  <a:pos x="526" y="619"/>
                </a:cxn>
                <a:cxn ang="0">
                  <a:pos x="489" y="646"/>
                </a:cxn>
                <a:cxn ang="0">
                  <a:pos x="418" y="670"/>
                </a:cxn>
                <a:cxn ang="0">
                  <a:pos x="350" y="664"/>
                </a:cxn>
                <a:cxn ang="0">
                  <a:pos x="299" y="646"/>
                </a:cxn>
                <a:cxn ang="0">
                  <a:pos x="266" y="634"/>
                </a:cxn>
              </a:cxnLst>
              <a:rect l="0" t="0" r="r" b="b"/>
              <a:pathLst>
                <a:path w="855" h="673">
                  <a:moveTo>
                    <a:pt x="266" y="634"/>
                  </a:moveTo>
                  <a:cubicBezTo>
                    <a:pt x="239" y="634"/>
                    <a:pt x="178" y="655"/>
                    <a:pt x="140" y="648"/>
                  </a:cubicBezTo>
                  <a:cubicBezTo>
                    <a:pt x="102" y="641"/>
                    <a:pt x="63" y="624"/>
                    <a:pt x="39" y="595"/>
                  </a:cubicBezTo>
                  <a:cubicBezTo>
                    <a:pt x="16" y="566"/>
                    <a:pt x="2" y="511"/>
                    <a:pt x="1" y="474"/>
                  </a:cubicBezTo>
                  <a:cubicBezTo>
                    <a:pt x="0" y="437"/>
                    <a:pt x="19" y="396"/>
                    <a:pt x="33" y="375"/>
                  </a:cubicBezTo>
                  <a:cubicBezTo>
                    <a:pt x="46" y="353"/>
                    <a:pt x="70" y="351"/>
                    <a:pt x="81" y="344"/>
                  </a:cubicBezTo>
                  <a:cubicBezTo>
                    <a:pt x="92" y="337"/>
                    <a:pt x="96" y="337"/>
                    <a:pt x="100" y="332"/>
                  </a:cubicBezTo>
                  <a:cubicBezTo>
                    <a:pt x="104" y="327"/>
                    <a:pt x="105" y="321"/>
                    <a:pt x="105" y="311"/>
                  </a:cubicBezTo>
                  <a:cubicBezTo>
                    <a:pt x="105" y="301"/>
                    <a:pt x="99" y="286"/>
                    <a:pt x="98" y="272"/>
                  </a:cubicBezTo>
                  <a:cubicBezTo>
                    <a:pt x="97" y="257"/>
                    <a:pt x="93" y="241"/>
                    <a:pt x="98" y="225"/>
                  </a:cubicBezTo>
                  <a:cubicBezTo>
                    <a:pt x="103" y="210"/>
                    <a:pt x="116" y="191"/>
                    <a:pt x="130" y="179"/>
                  </a:cubicBezTo>
                  <a:cubicBezTo>
                    <a:pt x="144" y="167"/>
                    <a:pt x="167" y="157"/>
                    <a:pt x="185" y="151"/>
                  </a:cubicBezTo>
                  <a:cubicBezTo>
                    <a:pt x="204" y="145"/>
                    <a:pt x="227" y="145"/>
                    <a:pt x="241" y="143"/>
                  </a:cubicBezTo>
                  <a:cubicBezTo>
                    <a:pt x="254" y="140"/>
                    <a:pt x="260" y="141"/>
                    <a:pt x="264" y="134"/>
                  </a:cubicBezTo>
                  <a:cubicBezTo>
                    <a:pt x="268" y="127"/>
                    <a:pt x="263" y="111"/>
                    <a:pt x="267" y="100"/>
                  </a:cubicBezTo>
                  <a:cubicBezTo>
                    <a:pt x="272" y="89"/>
                    <a:pt x="281" y="74"/>
                    <a:pt x="291" y="65"/>
                  </a:cubicBezTo>
                  <a:cubicBezTo>
                    <a:pt x="301" y="57"/>
                    <a:pt x="314" y="52"/>
                    <a:pt x="328" y="48"/>
                  </a:cubicBezTo>
                  <a:cubicBezTo>
                    <a:pt x="341" y="45"/>
                    <a:pt x="362" y="45"/>
                    <a:pt x="373" y="45"/>
                  </a:cubicBezTo>
                  <a:cubicBezTo>
                    <a:pt x="384" y="45"/>
                    <a:pt x="387" y="49"/>
                    <a:pt x="391" y="48"/>
                  </a:cubicBezTo>
                  <a:cubicBezTo>
                    <a:pt x="396" y="47"/>
                    <a:pt x="392" y="43"/>
                    <a:pt x="396" y="38"/>
                  </a:cubicBezTo>
                  <a:cubicBezTo>
                    <a:pt x="401" y="33"/>
                    <a:pt x="408" y="21"/>
                    <a:pt x="418" y="15"/>
                  </a:cubicBezTo>
                  <a:cubicBezTo>
                    <a:pt x="428" y="9"/>
                    <a:pt x="439" y="5"/>
                    <a:pt x="455" y="3"/>
                  </a:cubicBezTo>
                  <a:cubicBezTo>
                    <a:pt x="471" y="2"/>
                    <a:pt x="497" y="0"/>
                    <a:pt x="514" y="3"/>
                  </a:cubicBezTo>
                  <a:cubicBezTo>
                    <a:pt x="531" y="7"/>
                    <a:pt x="542" y="15"/>
                    <a:pt x="556" y="22"/>
                  </a:cubicBezTo>
                  <a:cubicBezTo>
                    <a:pt x="569" y="30"/>
                    <a:pt x="587" y="40"/>
                    <a:pt x="596" y="52"/>
                  </a:cubicBezTo>
                  <a:cubicBezTo>
                    <a:pt x="605" y="64"/>
                    <a:pt x="609" y="83"/>
                    <a:pt x="613" y="95"/>
                  </a:cubicBezTo>
                  <a:cubicBezTo>
                    <a:pt x="616" y="106"/>
                    <a:pt x="611" y="113"/>
                    <a:pt x="616" y="117"/>
                  </a:cubicBezTo>
                  <a:cubicBezTo>
                    <a:pt x="621" y="120"/>
                    <a:pt x="632" y="113"/>
                    <a:pt x="643" y="115"/>
                  </a:cubicBezTo>
                  <a:cubicBezTo>
                    <a:pt x="654" y="117"/>
                    <a:pt x="668" y="119"/>
                    <a:pt x="681" y="129"/>
                  </a:cubicBezTo>
                  <a:cubicBezTo>
                    <a:pt x="695" y="138"/>
                    <a:pt x="712" y="156"/>
                    <a:pt x="723" y="172"/>
                  </a:cubicBezTo>
                  <a:cubicBezTo>
                    <a:pt x="735" y="187"/>
                    <a:pt x="748" y="206"/>
                    <a:pt x="754" y="223"/>
                  </a:cubicBezTo>
                  <a:cubicBezTo>
                    <a:pt x="759" y="241"/>
                    <a:pt x="762" y="262"/>
                    <a:pt x="759" y="278"/>
                  </a:cubicBezTo>
                  <a:cubicBezTo>
                    <a:pt x="755" y="295"/>
                    <a:pt x="732" y="313"/>
                    <a:pt x="732" y="321"/>
                  </a:cubicBezTo>
                  <a:cubicBezTo>
                    <a:pt x="732" y="330"/>
                    <a:pt x="748" y="324"/>
                    <a:pt x="760" y="330"/>
                  </a:cubicBezTo>
                  <a:cubicBezTo>
                    <a:pt x="773" y="336"/>
                    <a:pt x="794" y="346"/>
                    <a:pt x="807" y="356"/>
                  </a:cubicBezTo>
                  <a:cubicBezTo>
                    <a:pt x="821" y="366"/>
                    <a:pt x="835" y="380"/>
                    <a:pt x="842" y="394"/>
                  </a:cubicBezTo>
                  <a:cubicBezTo>
                    <a:pt x="850" y="407"/>
                    <a:pt x="855" y="419"/>
                    <a:pt x="852" y="440"/>
                  </a:cubicBezTo>
                  <a:cubicBezTo>
                    <a:pt x="850" y="461"/>
                    <a:pt x="835" y="499"/>
                    <a:pt x="827" y="516"/>
                  </a:cubicBezTo>
                  <a:cubicBezTo>
                    <a:pt x="819" y="533"/>
                    <a:pt x="813" y="536"/>
                    <a:pt x="804" y="542"/>
                  </a:cubicBezTo>
                  <a:cubicBezTo>
                    <a:pt x="795" y="548"/>
                    <a:pt x="780" y="550"/>
                    <a:pt x="770" y="554"/>
                  </a:cubicBezTo>
                  <a:cubicBezTo>
                    <a:pt x="760" y="558"/>
                    <a:pt x="753" y="559"/>
                    <a:pt x="745" y="564"/>
                  </a:cubicBezTo>
                  <a:cubicBezTo>
                    <a:pt x="738" y="569"/>
                    <a:pt x="734" y="577"/>
                    <a:pt x="727" y="586"/>
                  </a:cubicBezTo>
                  <a:cubicBezTo>
                    <a:pt x="719" y="596"/>
                    <a:pt x="712" y="609"/>
                    <a:pt x="702" y="619"/>
                  </a:cubicBezTo>
                  <a:cubicBezTo>
                    <a:pt x="692" y="628"/>
                    <a:pt x="682" y="637"/>
                    <a:pt x="666" y="641"/>
                  </a:cubicBezTo>
                  <a:cubicBezTo>
                    <a:pt x="650" y="645"/>
                    <a:pt x="622" y="645"/>
                    <a:pt x="604" y="643"/>
                  </a:cubicBezTo>
                  <a:cubicBezTo>
                    <a:pt x="587" y="640"/>
                    <a:pt x="571" y="631"/>
                    <a:pt x="561" y="626"/>
                  </a:cubicBezTo>
                  <a:cubicBezTo>
                    <a:pt x="551" y="621"/>
                    <a:pt x="551" y="614"/>
                    <a:pt x="546" y="610"/>
                  </a:cubicBezTo>
                  <a:cubicBezTo>
                    <a:pt x="541" y="607"/>
                    <a:pt x="536" y="605"/>
                    <a:pt x="532" y="607"/>
                  </a:cubicBezTo>
                  <a:cubicBezTo>
                    <a:pt x="529" y="609"/>
                    <a:pt x="533" y="612"/>
                    <a:pt x="526" y="619"/>
                  </a:cubicBezTo>
                  <a:cubicBezTo>
                    <a:pt x="518" y="626"/>
                    <a:pt x="506" y="638"/>
                    <a:pt x="489" y="646"/>
                  </a:cubicBezTo>
                  <a:cubicBezTo>
                    <a:pt x="471" y="655"/>
                    <a:pt x="442" y="668"/>
                    <a:pt x="418" y="670"/>
                  </a:cubicBezTo>
                  <a:cubicBezTo>
                    <a:pt x="395" y="673"/>
                    <a:pt x="370" y="668"/>
                    <a:pt x="350" y="664"/>
                  </a:cubicBezTo>
                  <a:cubicBezTo>
                    <a:pt x="329" y="659"/>
                    <a:pt x="312" y="651"/>
                    <a:pt x="299" y="646"/>
                  </a:cubicBezTo>
                  <a:cubicBezTo>
                    <a:pt x="287" y="642"/>
                    <a:pt x="293" y="634"/>
                    <a:pt x="266" y="63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E0CDA8"/>
                </a:gs>
              </a:gsLst>
              <a:path path="rect">
                <a:fillToRect l="50000" t="50000" r="50000" b="50000"/>
              </a:path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E0CDA8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4262437" y="4129806"/>
              <a:ext cx="1176337" cy="435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en-US" sz="1200" b="1" dirty="0" smtClean="0">
                  <a:cs typeface="Arial" charset="0"/>
                </a:rPr>
                <a:t>L2 Private Network </a:t>
              </a:r>
              <a:endParaRPr lang="en-US" sz="1200" b="1" dirty="0">
                <a:cs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0040" y="1853567"/>
            <a:ext cx="1143000" cy="27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utoShape 21"/>
          <p:cNvSpPr>
            <a:spLocks noChangeArrowheads="1"/>
          </p:cNvSpPr>
          <p:nvPr/>
        </p:nvSpPr>
        <p:spPr bwMode="auto">
          <a:xfrm>
            <a:off x="596900" y="1658939"/>
            <a:ext cx="2127250" cy="25092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algn="ctr"/>
            <a:endParaRPr lang="en-US" b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Services over RAD Equipment</a:t>
            </a:r>
            <a:endParaRPr lang="en-US" dirty="0"/>
          </a:p>
        </p:txBody>
      </p:sp>
      <p:pic>
        <p:nvPicPr>
          <p:cNvPr id="71" name="Picture 56" descr="Large animated German flag clip art for a whit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285" y="1058335"/>
            <a:ext cx="936717" cy="7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6" descr="controom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799" y="2453642"/>
            <a:ext cx="1438742" cy="1368381"/>
          </a:xfrm>
          <a:prstGeom prst="rect">
            <a:avLst/>
          </a:prstGeom>
          <a:noFill/>
        </p:spPr>
      </p:pic>
      <p:sp>
        <p:nvSpPr>
          <p:cNvPr id="74" name="Textfeld 73"/>
          <p:cNvSpPr txBox="1"/>
          <p:nvPr/>
        </p:nvSpPr>
        <p:spPr>
          <a:xfrm>
            <a:off x="977675" y="1817759"/>
            <a:ext cx="1391691" cy="3539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RAD View EMS</a:t>
            </a:r>
          </a:p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Network Management</a:t>
            </a:r>
          </a:p>
        </p:txBody>
      </p:sp>
      <p:cxnSp>
        <p:nvCxnSpPr>
          <p:cNvPr id="89" name="Gewinkelte Verbindung 88"/>
          <p:cNvCxnSpPr/>
          <p:nvPr/>
        </p:nvCxnSpPr>
        <p:spPr>
          <a:xfrm>
            <a:off x="2316480" y="3078480"/>
            <a:ext cx="1211580" cy="1135380"/>
          </a:xfrm>
          <a:prstGeom prst="bentConnector3">
            <a:avLst>
              <a:gd name="adj1" fmla="val 8270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AutoShape 23"/>
          <p:cNvSpPr>
            <a:spLocks noChangeArrowheads="1"/>
          </p:cNvSpPr>
          <p:nvPr/>
        </p:nvSpPr>
        <p:spPr bwMode="auto">
          <a:xfrm>
            <a:off x="464337" y="5319183"/>
            <a:ext cx="1438547" cy="11006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algn="ctr"/>
            <a:endParaRPr lang="en-US" b="1" dirty="0"/>
          </a:p>
        </p:txBody>
      </p:sp>
      <p:sp>
        <p:nvSpPr>
          <p:cNvPr id="232" name="Textfeld 231"/>
          <p:cNvSpPr txBox="1"/>
          <p:nvPr/>
        </p:nvSpPr>
        <p:spPr>
          <a:xfrm>
            <a:off x="552939" y="5495924"/>
            <a:ext cx="858041" cy="22313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OP-108</a:t>
            </a:r>
          </a:p>
        </p:txBody>
      </p:sp>
      <p:cxnSp>
        <p:nvCxnSpPr>
          <p:cNvPr id="234" name="Gerade Verbindung 233"/>
          <p:cNvCxnSpPr/>
          <p:nvPr/>
        </p:nvCxnSpPr>
        <p:spPr>
          <a:xfrm>
            <a:off x="1292230" y="5860257"/>
            <a:ext cx="415668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" name="Picture 62" descr="rad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597" y="5686126"/>
            <a:ext cx="598204" cy="251123"/>
          </a:xfrm>
          <a:prstGeom prst="rect">
            <a:avLst/>
          </a:prstGeom>
          <a:noFill/>
        </p:spPr>
      </p:pic>
      <p:sp>
        <p:nvSpPr>
          <p:cNvPr id="243" name="Line 30"/>
          <p:cNvSpPr>
            <a:spLocks noChangeShapeType="1"/>
          </p:cNvSpPr>
          <p:nvPr/>
        </p:nvSpPr>
        <p:spPr bwMode="auto">
          <a:xfrm>
            <a:off x="1712913" y="5435600"/>
            <a:ext cx="0" cy="725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244" name="Line 31"/>
          <p:cNvSpPr>
            <a:spLocks noChangeShapeType="1"/>
          </p:cNvSpPr>
          <p:nvPr/>
        </p:nvSpPr>
        <p:spPr bwMode="auto">
          <a:xfrm flipH="1">
            <a:off x="1625600" y="6094412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245" name="Line 32"/>
          <p:cNvSpPr>
            <a:spLocks noChangeShapeType="1"/>
          </p:cNvSpPr>
          <p:nvPr/>
        </p:nvSpPr>
        <p:spPr bwMode="auto">
          <a:xfrm flipH="1">
            <a:off x="1712913" y="5945187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246" name="Line 33"/>
          <p:cNvSpPr>
            <a:spLocks noChangeShapeType="1"/>
          </p:cNvSpPr>
          <p:nvPr/>
        </p:nvSpPr>
        <p:spPr bwMode="auto">
          <a:xfrm flipH="1">
            <a:off x="1625600" y="5795962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247" name="Line 34"/>
          <p:cNvSpPr>
            <a:spLocks noChangeShapeType="1"/>
          </p:cNvSpPr>
          <p:nvPr/>
        </p:nvSpPr>
        <p:spPr bwMode="auto">
          <a:xfrm flipH="1">
            <a:off x="1712913" y="5646737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248" name="Line 35"/>
          <p:cNvSpPr>
            <a:spLocks noChangeShapeType="1"/>
          </p:cNvSpPr>
          <p:nvPr/>
        </p:nvSpPr>
        <p:spPr bwMode="auto">
          <a:xfrm flipH="1">
            <a:off x="1625600" y="549910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cxnSp>
        <p:nvCxnSpPr>
          <p:cNvPr id="250" name="Form 249"/>
          <p:cNvCxnSpPr/>
          <p:nvPr/>
        </p:nvCxnSpPr>
        <p:spPr>
          <a:xfrm flipV="1">
            <a:off x="1261535" y="4274820"/>
            <a:ext cx="2281767" cy="1407162"/>
          </a:xfrm>
          <a:prstGeom prst="bentConnector3">
            <a:avLst>
              <a:gd name="adj1" fmla="val -42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AutoShape 23"/>
          <p:cNvSpPr>
            <a:spLocks noChangeArrowheads="1"/>
          </p:cNvSpPr>
          <p:nvPr/>
        </p:nvSpPr>
        <p:spPr bwMode="auto">
          <a:xfrm>
            <a:off x="2521737" y="5319183"/>
            <a:ext cx="1438547" cy="11006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algn="ctr"/>
            <a:endParaRPr lang="en-US" b="1" dirty="0"/>
          </a:p>
        </p:txBody>
      </p:sp>
      <p:sp>
        <p:nvSpPr>
          <p:cNvPr id="259" name="Textfeld 258"/>
          <p:cNvSpPr txBox="1"/>
          <p:nvPr/>
        </p:nvSpPr>
        <p:spPr>
          <a:xfrm>
            <a:off x="2610339" y="5495924"/>
            <a:ext cx="858041" cy="22313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OP-108</a:t>
            </a:r>
          </a:p>
        </p:txBody>
      </p:sp>
      <p:cxnSp>
        <p:nvCxnSpPr>
          <p:cNvPr id="260" name="Gerade Verbindung 259"/>
          <p:cNvCxnSpPr/>
          <p:nvPr/>
        </p:nvCxnSpPr>
        <p:spPr>
          <a:xfrm>
            <a:off x="3349630" y="5860257"/>
            <a:ext cx="415668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1" name="Picture 62" descr="rad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6997" y="5686126"/>
            <a:ext cx="598204" cy="251123"/>
          </a:xfrm>
          <a:prstGeom prst="rect">
            <a:avLst/>
          </a:prstGeom>
          <a:noFill/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683002" y="5435600"/>
            <a:ext cx="169863" cy="725487"/>
            <a:chOff x="2141" y="1186"/>
            <a:chExt cx="107" cy="457"/>
          </a:xfrm>
        </p:grpSpPr>
        <p:sp>
          <p:nvSpPr>
            <p:cNvPr id="263" name="Line 30"/>
            <p:cNvSpPr>
              <a:spLocks noChangeShapeType="1"/>
            </p:cNvSpPr>
            <p:nvPr/>
          </p:nvSpPr>
          <p:spPr bwMode="auto">
            <a:xfrm>
              <a:off x="2196" y="1186"/>
              <a:ext cx="0" cy="4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64" name="Line 31"/>
            <p:cNvSpPr>
              <a:spLocks noChangeShapeType="1"/>
            </p:cNvSpPr>
            <p:nvPr/>
          </p:nvSpPr>
          <p:spPr bwMode="auto">
            <a:xfrm flipH="1">
              <a:off x="2141" y="1601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65" name="Line 32"/>
            <p:cNvSpPr>
              <a:spLocks noChangeShapeType="1"/>
            </p:cNvSpPr>
            <p:nvPr/>
          </p:nvSpPr>
          <p:spPr bwMode="auto">
            <a:xfrm flipH="1">
              <a:off x="2196" y="1507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66" name="Line 33"/>
            <p:cNvSpPr>
              <a:spLocks noChangeShapeType="1"/>
            </p:cNvSpPr>
            <p:nvPr/>
          </p:nvSpPr>
          <p:spPr bwMode="auto">
            <a:xfrm flipH="1">
              <a:off x="2141" y="1413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67" name="Line 34"/>
            <p:cNvSpPr>
              <a:spLocks noChangeShapeType="1"/>
            </p:cNvSpPr>
            <p:nvPr/>
          </p:nvSpPr>
          <p:spPr bwMode="auto">
            <a:xfrm flipH="1">
              <a:off x="2196" y="1319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68" name="Line 35"/>
            <p:cNvSpPr>
              <a:spLocks noChangeShapeType="1"/>
            </p:cNvSpPr>
            <p:nvPr/>
          </p:nvSpPr>
          <p:spPr bwMode="auto">
            <a:xfrm flipH="1">
              <a:off x="2141" y="1226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</p:grpSp>
      <p:cxnSp>
        <p:nvCxnSpPr>
          <p:cNvPr id="273" name="Gewinkelte Verbindung 272"/>
          <p:cNvCxnSpPr/>
          <p:nvPr/>
        </p:nvCxnSpPr>
        <p:spPr>
          <a:xfrm rot="5400000" flipH="1" flipV="1">
            <a:off x="2758013" y="4896700"/>
            <a:ext cx="1346206" cy="224367"/>
          </a:xfrm>
          <a:prstGeom prst="bentConnector3">
            <a:avLst>
              <a:gd name="adj1" fmla="val 9981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AutoShape 23"/>
          <p:cNvSpPr>
            <a:spLocks noChangeArrowheads="1"/>
          </p:cNvSpPr>
          <p:nvPr/>
        </p:nvSpPr>
        <p:spPr bwMode="auto">
          <a:xfrm>
            <a:off x="4081762" y="5319713"/>
            <a:ext cx="1893588" cy="11006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algn="ctr"/>
            <a:endParaRPr lang="en-US" b="1" dirty="0"/>
          </a:p>
        </p:txBody>
      </p:sp>
      <p:cxnSp>
        <p:nvCxnSpPr>
          <p:cNvPr id="282" name="Gerade Verbindung 281"/>
          <p:cNvCxnSpPr/>
          <p:nvPr/>
        </p:nvCxnSpPr>
        <p:spPr>
          <a:xfrm>
            <a:off x="5356230" y="5936457"/>
            <a:ext cx="415668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292895" y="5575300"/>
            <a:ext cx="107" cy="595312"/>
            <a:chOff x="2141" y="1226"/>
            <a:chExt cx="107" cy="375"/>
          </a:xfrm>
        </p:grpSpPr>
        <p:sp>
          <p:nvSpPr>
            <p:cNvPr id="288" name="Line 31"/>
            <p:cNvSpPr>
              <a:spLocks noChangeShapeType="1"/>
            </p:cNvSpPr>
            <p:nvPr/>
          </p:nvSpPr>
          <p:spPr bwMode="auto">
            <a:xfrm flipH="1">
              <a:off x="2141" y="1601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89" name="Line 32"/>
            <p:cNvSpPr>
              <a:spLocks noChangeShapeType="1"/>
            </p:cNvSpPr>
            <p:nvPr/>
          </p:nvSpPr>
          <p:spPr bwMode="auto">
            <a:xfrm flipH="1">
              <a:off x="2196" y="1507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90" name="Line 33"/>
            <p:cNvSpPr>
              <a:spLocks noChangeShapeType="1"/>
            </p:cNvSpPr>
            <p:nvPr/>
          </p:nvSpPr>
          <p:spPr bwMode="auto">
            <a:xfrm flipH="1">
              <a:off x="2141" y="1413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91" name="Line 34"/>
            <p:cNvSpPr>
              <a:spLocks noChangeShapeType="1"/>
            </p:cNvSpPr>
            <p:nvPr/>
          </p:nvSpPr>
          <p:spPr bwMode="auto">
            <a:xfrm flipH="1">
              <a:off x="2196" y="1319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  <p:sp>
          <p:nvSpPr>
            <p:cNvPr id="292" name="Line 35"/>
            <p:cNvSpPr>
              <a:spLocks noChangeShapeType="1"/>
            </p:cNvSpPr>
            <p:nvPr/>
          </p:nvSpPr>
          <p:spPr bwMode="auto">
            <a:xfrm flipH="1">
              <a:off x="2141" y="1226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1"/>
            </a:p>
          </p:txBody>
        </p:sp>
      </p:grpSp>
      <p:sp>
        <p:nvSpPr>
          <p:cNvPr id="117" name="AutoShape 23"/>
          <p:cNvSpPr>
            <a:spLocks noChangeArrowheads="1"/>
          </p:cNvSpPr>
          <p:nvPr/>
        </p:nvSpPr>
        <p:spPr bwMode="auto">
          <a:xfrm>
            <a:off x="3588114" y="2043113"/>
            <a:ext cx="1438547" cy="11006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algn="ctr"/>
            <a:endParaRPr lang="en-US" b="1" dirty="0"/>
          </a:p>
        </p:txBody>
      </p:sp>
      <p:sp>
        <p:nvSpPr>
          <p:cNvPr id="294" name="Line 30"/>
          <p:cNvSpPr>
            <a:spLocks noChangeShapeType="1"/>
          </p:cNvSpPr>
          <p:nvPr/>
        </p:nvSpPr>
        <p:spPr bwMode="auto">
          <a:xfrm>
            <a:off x="5768446" y="5461000"/>
            <a:ext cx="0" cy="725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295" name="Line 31"/>
          <p:cNvSpPr>
            <a:spLocks noChangeShapeType="1"/>
          </p:cNvSpPr>
          <p:nvPr/>
        </p:nvSpPr>
        <p:spPr bwMode="auto">
          <a:xfrm flipH="1">
            <a:off x="5681133" y="6119812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296" name="Line 32"/>
          <p:cNvSpPr>
            <a:spLocks noChangeShapeType="1"/>
          </p:cNvSpPr>
          <p:nvPr/>
        </p:nvSpPr>
        <p:spPr bwMode="auto">
          <a:xfrm flipH="1">
            <a:off x="5768448" y="5970587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297" name="Line 33"/>
          <p:cNvSpPr>
            <a:spLocks noChangeShapeType="1"/>
          </p:cNvSpPr>
          <p:nvPr/>
        </p:nvSpPr>
        <p:spPr bwMode="auto">
          <a:xfrm flipH="1">
            <a:off x="5681133" y="5821362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298" name="Line 34"/>
          <p:cNvSpPr>
            <a:spLocks noChangeShapeType="1"/>
          </p:cNvSpPr>
          <p:nvPr/>
        </p:nvSpPr>
        <p:spPr bwMode="auto">
          <a:xfrm flipH="1">
            <a:off x="5768448" y="5672137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299" name="Line 35"/>
          <p:cNvSpPr>
            <a:spLocks noChangeShapeType="1"/>
          </p:cNvSpPr>
          <p:nvPr/>
        </p:nvSpPr>
        <p:spPr bwMode="auto">
          <a:xfrm flipH="1">
            <a:off x="5681133" y="552450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3860" y="1757365"/>
            <a:ext cx="978218" cy="57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62" descr="rad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0345" y="2420091"/>
            <a:ext cx="625475" cy="262912"/>
          </a:xfrm>
          <a:prstGeom prst="rect">
            <a:avLst/>
          </a:prstGeom>
          <a:noFill/>
        </p:spPr>
      </p:pic>
      <p:grpSp>
        <p:nvGrpSpPr>
          <p:cNvPr id="5" name="Gruppieren 162"/>
          <p:cNvGrpSpPr/>
          <p:nvPr/>
        </p:nvGrpSpPr>
        <p:grpSpPr>
          <a:xfrm>
            <a:off x="3467099" y="3741421"/>
            <a:ext cx="1035685" cy="752793"/>
            <a:chOff x="4434839" y="2819399"/>
            <a:chExt cx="1035685" cy="752793"/>
          </a:xfrm>
        </p:grpSpPr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4434839" y="2819399"/>
              <a:ext cx="1035685" cy="752793"/>
            </a:xfrm>
            <a:custGeom>
              <a:avLst/>
              <a:gdLst/>
              <a:ahLst/>
              <a:cxnLst>
                <a:cxn ang="0">
                  <a:pos x="266" y="634"/>
                </a:cxn>
                <a:cxn ang="0">
                  <a:pos x="140" y="648"/>
                </a:cxn>
                <a:cxn ang="0">
                  <a:pos x="39" y="595"/>
                </a:cxn>
                <a:cxn ang="0">
                  <a:pos x="1" y="474"/>
                </a:cxn>
                <a:cxn ang="0">
                  <a:pos x="33" y="375"/>
                </a:cxn>
                <a:cxn ang="0">
                  <a:pos x="81" y="344"/>
                </a:cxn>
                <a:cxn ang="0">
                  <a:pos x="100" y="332"/>
                </a:cxn>
                <a:cxn ang="0">
                  <a:pos x="105" y="311"/>
                </a:cxn>
                <a:cxn ang="0">
                  <a:pos x="98" y="272"/>
                </a:cxn>
                <a:cxn ang="0">
                  <a:pos x="98" y="225"/>
                </a:cxn>
                <a:cxn ang="0">
                  <a:pos x="130" y="179"/>
                </a:cxn>
                <a:cxn ang="0">
                  <a:pos x="185" y="151"/>
                </a:cxn>
                <a:cxn ang="0">
                  <a:pos x="241" y="143"/>
                </a:cxn>
                <a:cxn ang="0">
                  <a:pos x="264" y="134"/>
                </a:cxn>
                <a:cxn ang="0">
                  <a:pos x="267" y="100"/>
                </a:cxn>
                <a:cxn ang="0">
                  <a:pos x="291" y="65"/>
                </a:cxn>
                <a:cxn ang="0">
                  <a:pos x="328" y="48"/>
                </a:cxn>
                <a:cxn ang="0">
                  <a:pos x="373" y="45"/>
                </a:cxn>
                <a:cxn ang="0">
                  <a:pos x="391" y="48"/>
                </a:cxn>
                <a:cxn ang="0">
                  <a:pos x="396" y="38"/>
                </a:cxn>
                <a:cxn ang="0">
                  <a:pos x="418" y="15"/>
                </a:cxn>
                <a:cxn ang="0">
                  <a:pos x="455" y="3"/>
                </a:cxn>
                <a:cxn ang="0">
                  <a:pos x="514" y="3"/>
                </a:cxn>
                <a:cxn ang="0">
                  <a:pos x="556" y="22"/>
                </a:cxn>
                <a:cxn ang="0">
                  <a:pos x="596" y="52"/>
                </a:cxn>
                <a:cxn ang="0">
                  <a:pos x="613" y="95"/>
                </a:cxn>
                <a:cxn ang="0">
                  <a:pos x="616" y="117"/>
                </a:cxn>
                <a:cxn ang="0">
                  <a:pos x="643" y="115"/>
                </a:cxn>
                <a:cxn ang="0">
                  <a:pos x="681" y="129"/>
                </a:cxn>
                <a:cxn ang="0">
                  <a:pos x="723" y="172"/>
                </a:cxn>
                <a:cxn ang="0">
                  <a:pos x="754" y="223"/>
                </a:cxn>
                <a:cxn ang="0">
                  <a:pos x="759" y="278"/>
                </a:cxn>
                <a:cxn ang="0">
                  <a:pos x="732" y="321"/>
                </a:cxn>
                <a:cxn ang="0">
                  <a:pos x="760" y="330"/>
                </a:cxn>
                <a:cxn ang="0">
                  <a:pos x="807" y="356"/>
                </a:cxn>
                <a:cxn ang="0">
                  <a:pos x="842" y="394"/>
                </a:cxn>
                <a:cxn ang="0">
                  <a:pos x="852" y="440"/>
                </a:cxn>
                <a:cxn ang="0">
                  <a:pos x="827" y="516"/>
                </a:cxn>
                <a:cxn ang="0">
                  <a:pos x="804" y="542"/>
                </a:cxn>
                <a:cxn ang="0">
                  <a:pos x="770" y="554"/>
                </a:cxn>
                <a:cxn ang="0">
                  <a:pos x="745" y="564"/>
                </a:cxn>
                <a:cxn ang="0">
                  <a:pos x="727" y="586"/>
                </a:cxn>
                <a:cxn ang="0">
                  <a:pos x="702" y="619"/>
                </a:cxn>
                <a:cxn ang="0">
                  <a:pos x="666" y="641"/>
                </a:cxn>
                <a:cxn ang="0">
                  <a:pos x="604" y="643"/>
                </a:cxn>
                <a:cxn ang="0">
                  <a:pos x="561" y="626"/>
                </a:cxn>
                <a:cxn ang="0">
                  <a:pos x="546" y="610"/>
                </a:cxn>
                <a:cxn ang="0">
                  <a:pos x="532" y="607"/>
                </a:cxn>
                <a:cxn ang="0">
                  <a:pos x="526" y="619"/>
                </a:cxn>
                <a:cxn ang="0">
                  <a:pos x="489" y="646"/>
                </a:cxn>
                <a:cxn ang="0">
                  <a:pos x="418" y="670"/>
                </a:cxn>
                <a:cxn ang="0">
                  <a:pos x="350" y="664"/>
                </a:cxn>
                <a:cxn ang="0">
                  <a:pos x="299" y="646"/>
                </a:cxn>
                <a:cxn ang="0">
                  <a:pos x="266" y="634"/>
                </a:cxn>
              </a:cxnLst>
              <a:rect l="0" t="0" r="r" b="b"/>
              <a:pathLst>
                <a:path w="855" h="673">
                  <a:moveTo>
                    <a:pt x="266" y="634"/>
                  </a:moveTo>
                  <a:cubicBezTo>
                    <a:pt x="239" y="634"/>
                    <a:pt x="178" y="655"/>
                    <a:pt x="140" y="648"/>
                  </a:cubicBezTo>
                  <a:cubicBezTo>
                    <a:pt x="102" y="641"/>
                    <a:pt x="63" y="624"/>
                    <a:pt x="39" y="595"/>
                  </a:cubicBezTo>
                  <a:cubicBezTo>
                    <a:pt x="16" y="566"/>
                    <a:pt x="2" y="511"/>
                    <a:pt x="1" y="474"/>
                  </a:cubicBezTo>
                  <a:cubicBezTo>
                    <a:pt x="0" y="437"/>
                    <a:pt x="19" y="396"/>
                    <a:pt x="33" y="375"/>
                  </a:cubicBezTo>
                  <a:cubicBezTo>
                    <a:pt x="46" y="353"/>
                    <a:pt x="70" y="351"/>
                    <a:pt x="81" y="344"/>
                  </a:cubicBezTo>
                  <a:cubicBezTo>
                    <a:pt x="92" y="337"/>
                    <a:pt x="96" y="337"/>
                    <a:pt x="100" y="332"/>
                  </a:cubicBezTo>
                  <a:cubicBezTo>
                    <a:pt x="104" y="327"/>
                    <a:pt x="105" y="321"/>
                    <a:pt x="105" y="311"/>
                  </a:cubicBezTo>
                  <a:cubicBezTo>
                    <a:pt x="105" y="301"/>
                    <a:pt x="99" y="286"/>
                    <a:pt x="98" y="272"/>
                  </a:cubicBezTo>
                  <a:cubicBezTo>
                    <a:pt x="97" y="257"/>
                    <a:pt x="93" y="241"/>
                    <a:pt x="98" y="225"/>
                  </a:cubicBezTo>
                  <a:cubicBezTo>
                    <a:pt x="103" y="210"/>
                    <a:pt x="116" y="191"/>
                    <a:pt x="130" y="179"/>
                  </a:cubicBezTo>
                  <a:cubicBezTo>
                    <a:pt x="144" y="167"/>
                    <a:pt x="167" y="157"/>
                    <a:pt x="185" y="151"/>
                  </a:cubicBezTo>
                  <a:cubicBezTo>
                    <a:pt x="204" y="145"/>
                    <a:pt x="227" y="145"/>
                    <a:pt x="241" y="143"/>
                  </a:cubicBezTo>
                  <a:cubicBezTo>
                    <a:pt x="254" y="140"/>
                    <a:pt x="260" y="141"/>
                    <a:pt x="264" y="134"/>
                  </a:cubicBezTo>
                  <a:cubicBezTo>
                    <a:pt x="268" y="127"/>
                    <a:pt x="263" y="111"/>
                    <a:pt x="267" y="100"/>
                  </a:cubicBezTo>
                  <a:cubicBezTo>
                    <a:pt x="272" y="89"/>
                    <a:pt x="281" y="74"/>
                    <a:pt x="291" y="65"/>
                  </a:cubicBezTo>
                  <a:cubicBezTo>
                    <a:pt x="301" y="57"/>
                    <a:pt x="314" y="52"/>
                    <a:pt x="328" y="48"/>
                  </a:cubicBezTo>
                  <a:cubicBezTo>
                    <a:pt x="341" y="45"/>
                    <a:pt x="362" y="45"/>
                    <a:pt x="373" y="45"/>
                  </a:cubicBezTo>
                  <a:cubicBezTo>
                    <a:pt x="384" y="45"/>
                    <a:pt x="387" y="49"/>
                    <a:pt x="391" y="48"/>
                  </a:cubicBezTo>
                  <a:cubicBezTo>
                    <a:pt x="396" y="47"/>
                    <a:pt x="392" y="43"/>
                    <a:pt x="396" y="38"/>
                  </a:cubicBezTo>
                  <a:cubicBezTo>
                    <a:pt x="401" y="33"/>
                    <a:pt x="408" y="21"/>
                    <a:pt x="418" y="15"/>
                  </a:cubicBezTo>
                  <a:cubicBezTo>
                    <a:pt x="428" y="9"/>
                    <a:pt x="439" y="5"/>
                    <a:pt x="455" y="3"/>
                  </a:cubicBezTo>
                  <a:cubicBezTo>
                    <a:pt x="471" y="2"/>
                    <a:pt x="497" y="0"/>
                    <a:pt x="514" y="3"/>
                  </a:cubicBezTo>
                  <a:cubicBezTo>
                    <a:pt x="531" y="7"/>
                    <a:pt x="542" y="15"/>
                    <a:pt x="556" y="22"/>
                  </a:cubicBezTo>
                  <a:cubicBezTo>
                    <a:pt x="569" y="30"/>
                    <a:pt x="587" y="40"/>
                    <a:pt x="596" y="52"/>
                  </a:cubicBezTo>
                  <a:cubicBezTo>
                    <a:pt x="605" y="64"/>
                    <a:pt x="609" y="83"/>
                    <a:pt x="613" y="95"/>
                  </a:cubicBezTo>
                  <a:cubicBezTo>
                    <a:pt x="616" y="106"/>
                    <a:pt x="611" y="113"/>
                    <a:pt x="616" y="117"/>
                  </a:cubicBezTo>
                  <a:cubicBezTo>
                    <a:pt x="621" y="120"/>
                    <a:pt x="632" y="113"/>
                    <a:pt x="643" y="115"/>
                  </a:cubicBezTo>
                  <a:cubicBezTo>
                    <a:pt x="654" y="117"/>
                    <a:pt x="668" y="119"/>
                    <a:pt x="681" y="129"/>
                  </a:cubicBezTo>
                  <a:cubicBezTo>
                    <a:pt x="695" y="138"/>
                    <a:pt x="712" y="156"/>
                    <a:pt x="723" y="172"/>
                  </a:cubicBezTo>
                  <a:cubicBezTo>
                    <a:pt x="735" y="187"/>
                    <a:pt x="748" y="206"/>
                    <a:pt x="754" y="223"/>
                  </a:cubicBezTo>
                  <a:cubicBezTo>
                    <a:pt x="759" y="241"/>
                    <a:pt x="762" y="262"/>
                    <a:pt x="759" y="278"/>
                  </a:cubicBezTo>
                  <a:cubicBezTo>
                    <a:pt x="755" y="295"/>
                    <a:pt x="732" y="313"/>
                    <a:pt x="732" y="321"/>
                  </a:cubicBezTo>
                  <a:cubicBezTo>
                    <a:pt x="732" y="330"/>
                    <a:pt x="748" y="324"/>
                    <a:pt x="760" y="330"/>
                  </a:cubicBezTo>
                  <a:cubicBezTo>
                    <a:pt x="773" y="336"/>
                    <a:pt x="794" y="346"/>
                    <a:pt x="807" y="356"/>
                  </a:cubicBezTo>
                  <a:cubicBezTo>
                    <a:pt x="821" y="366"/>
                    <a:pt x="835" y="380"/>
                    <a:pt x="842" y="394"/>
                  </a:cubicBezTo>
                  <a:cubicBezTo>
                    <a:pt x="850" y="407"/>
                    <a:pt x="855" y="419"/>
                    <a:pt x="852" y="440"/>
                  </a:cubicBezTo>
                  <a:cubicBezTo>
                    <a:pt x="850" y="461"/>
                    <a:pt x="835" y="499"/>
                    <a:pt x="827" y="516"/>
                  </a:cubicBezTo>
                  <a:cubicBezTo>
                    <a:pt x="819" y="533"/>
                    <a:pt x="813" y="536"/>
                    <a:pt x="804" y="542"/>
                  </a:cubicBezTo>
                  <a:cubicBezTo>
                    <a:pt x="795" y="548"/>
                    <a:pt x="780" y="550"/>
                    <a:pt x="770" y="554"/>
                  </a:cubicBezTo>
                  <a:cubicBezTo>
                    <a:pt x="760" y="558"/>
                    <a:pt x="753" y="559"/>
                    <a:pt x="745" y="564"/>
                  </a:cubicBezTo>
                  <a:cubicBezTo>
                    <a:pt x="738" y="569"/>
                    <a:pt x="734" y="577"/>
                    <a:pt x="727" y="586"/>
                  </a:cubicBezTo>
                  <a:cubicBezTo>
                    <a:pt x="719" y="596"/>
                    <a:pt x="712" y="609"/>
                    <a:pt x="702" y="619"/>
                  </a:cubicBezTo>
                  <a:cubicBezTo>
                    <a:pt x="692" y="628"/>
                    <a:pt x="682" y="637"/>
                    <a:pt x="666" y="641"/>
                  </a:cubicBezTo>
                  <a:cubicBezTo>
                    <a:pt x="650" y="645"/>
                    <a:pt x="622" y="645"/>
                    <a:pt x="604" y="643"/>
                  </a:cubicBezTo>
                  <a:cubicBezTo>
                    <a:pt x="587" y="640"/>
                    <a:pt x="571" y="631"/>
                    <a:pt x="561" y="626"/>
                  </a:cubicBezTo>
                  <a:cubicBezTo>
                    <a:pt x="551" y="621"/>
                    <a:pt x="551" y="614"/>
                    <a:pt x="546" y="610"/>
                  </a:cubicBezTo>
                  <a:cubicBezTo>
                    <a:pt x="541" y="607"/>
                    <a:pt x="536" y="605"/>
                    <a:pt x="532" y="607"/>
                  </a:cubicBezTo>
                  <a:cubicBezTo>
                    <a:pt x="529" y="609"/>
                    <a:pt x="533" y="612"/>
                    <a:pt x="526" y="619"/>
                  </a:cubicBezTo>
                  <a:cubicBezTo>
                    <a:pt x="518" y="626"/>
                    <a:pt x="506" y="638"/>
                    <a:pt x="489" y="646"/>
                  </a:cubicBezTo>
                  <a:cubicBezTo>
                    <a:pt x="471" y="655"/>
                    <a:pt x="442" y="668"/>
                    <a:pt x="418" y="670"/>
                  </a:cubicBezTo>
                  <a:cubicBezTo>
                    <a:pt x="395" y="673"/>
                    <a:pt x="370" y="668"/>
                    <a:pt x="350" y="664"/>
                  </a:cubicBezTo>
                  <a:cubicBezTo>
                    <a:pt x="329" y="659"/>
                    <a:pt x="312" y="651"/>
                    <a:pt x="299" y="646"/>
                  </a:cubicBezTo>
                  <a:cubicBezTo>
                    <a:pt x="287" y="642"/>
                    <a:pt x="293" y="634"/>
                    <a:pt x="266" y="63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E0CDA8"/>
                </a:gs>
              </a:gsLst>
              <a:path path="rect">
                <a:fillToRect l="50000" t="50000" r="50000" b="50000"/>
              </a:path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E0CDA8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9" name="Text Box 7"/>
            <p:cNvSpPr txBox="1">
              <a:spLocks noChangeArrowheads="1"/>
            </p:cNvSpPr>
            <p:nvPr/>
          </p:nvSpPr>
          <p:spPr bwMode="auto">
            <a:xfrm>
              <a:off x="4537371" y="3057145"/>
              <a:ext cx="8975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en-US" sz="1200" b="1" dirty="0">
                  <a:cs typeface="Arial" charset="0"/>
                </a:rPr>
                <a:t>IP/Eth Network </a:t>
              </a:r>
            </a:p>
          </p:txBody>
        </p:sp>
      </p:grpSp>
      <p:cxnSp>
        <p:nvCxnSpPr>
          <p:cNvPr id="172" name="Form 171"/>
          <p:cNvCxnSpPr>
            <a:stCxn id="235" idx="2"/>
          </p:cNvCxnSpPr>
          <p:nvPr/>
        </p:nvCxnSpPr>
        <p:spPr>
          <a:xfrm rot="16200000" flipH="1">
            <a:off x="2875860" y="4140086"/>
            <a:ext cx="647992" cy="4242313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 Verbindung 173"/>
          <p:cNvCxnSpPr>
            <a:endCxn id="95" idx="2"/>
          </p:cNvCxnSpPr>
          <p:nvPr/>
        </p:nvCxnSpPr>
        <p:spPr>
          <a:xfrm flipV="1">
            <a:off x="5316682" y="6043821"/>
            <a:ext cx="4884" cy="5414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Form 176"/>
          <p:cNvCxnSpPr>
            <a:stCxn id="261" idx="2"/>
          </p:cNvCxnSpPr>
          <p:nvPr/>
        </p:nvCxnSpPr>
        <p:spPr>
          <a:xfrm rot="16200000" flipH="1">
            <a:off x="3604740" y="5468609"/>
            <a:ext cx="570063" cy="1507341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178"/>
          <p:cNvCxnSpPr>
            <a:endCxn id="104" idx="2"/>
          </p:cNvCxnSpPr>
          <p:nvPr/>
        </p:nvCxnSpPr>
        <p:spPr>
          <a:xfrm flipH="1" flipV="1">
            <a:off x="4639663" y="6041656"/>
            <a:ext cx="1611" cy="4699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feld 180"/>
          <p:cNvSpPr txBox="1"/>
          <p:nvPr/>
        </p:nvSpPr>
        <p:spPr>
          <a:xfrm>
            <a:off x="3961008" y="2188633"/>
            <a:ext cx="720033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IPMUX-1E</a:t>
            </a:r>
          </a:p>
        </p:txBody>
      </p:sp>
      <p:grpSp>
        <p:nvGrpSpPr>
          <p:cNvPr id="6" name="Gruppieren 203"/>
          <p:cNvGrpSpPr/>
          <p:nvPr/>
        </p:nvGrpSpPr>
        <p:grpSpPr>
          <a:xfrm>
            <a:off x="6360162" y="3719831"/>
            <a:ext cx="2669539" cy="1109132"/>
            <a:chOff x="6360160" y="3719831"/>
            <a:chExt cx="2669539" cy="1109132"/>
          </a:xfrm>
        </p:grpSpPr>
        <p:sp>
          <p:nvSpPr>
            <p:cNvPr id="146" name="AutoShape 23"/>
            <p:cNvSpPr>
              <a:spLocks noChangeArrowheads="1"/>
            </p:cNvSpPr>
            <p:nvPr/>
          </p:nvSpPr>
          <p:spPr bwMode="auto">
            <a:xfrm>
              <a:off x="7300912" y="3728297"/>
              <a:ext cx="1728787" cy="110066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lin ang="5400000" scaled="1"/>
            </a:gradFill>
            <a:ln w="12700">
              <a:solidFill>
                <a:srgbClr val="84BDD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pic>
          <p:nvPicPr>
            <p:cNvPr id="101" name="Picture 11" descr="dsla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42735" y="3932555"/>
              <a:ext cx="471487" cy="882650"/>
            </a:xfrm>
            <a:prstGeom prst="rect">
              <a:avLst/>
            </a:prstGeom>
            <a:noFill/>
          </p:spPr>
        </p:pic>
        <p:cxnSp>
          <p:nvCxnSpPr>
            <p:cNvPr id="103" name="Gerade Verbindung 102"/>
            <p:cNvCxnSpPr/>
            <p:nvPr/>
          </p:nvCxnSpPr>
          <p:spPr>
            <a:xfrm>
              <a:off x="7107079" y="4369119"/>
              <a:ext cx="420053" cy="4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>
              <a:endCxn id="101" idx="1"/>
            </p:cNvCxnSpPr>
            <p:nvPr/>
          </p:nvCxnSpPr>
          <p:spPr>
            <a:xfrm>
              <a:off x="6360160" y="4373880"/>
              <a:ext cx="2825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feld 142"/>
            <p:cNvSpPr txBox="1"/>
            <p:nvPr/>
          </p:nvSpPr>
          <p:spPr>
            <a:xfrm>
              <a:off x="6437947" y="3719831"/>
              <a:ext cx="788999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cs typeface="Arial" pitchFamily="34" charset="0"/>
                </a:rPr>
                <a:t>IP-DSLAM</a:t>
              </a:r>
            </a:p>
          </p:txBody>
        </p:sp>
        <p:pic>
          <p:nvPicPr>
            <p:cNvPr id="185" name="Picture 62" descr="rad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96493" y="4182216"/>
              <a:ext cx="625475" cy="262912"/>
            </a:xfrm>
            <a:prstGeom prst="rect">
              <a:avLst/>
            </a:prstGeom>
            <a:noFill/>
          </p:spPr>
        </p:pic>
        <p:sp>
          <p:nvSpPr>
            <p:cNvPr id="187" name="Textfeld 186"/>
            <p:cNvSpPr txBox="1"/>
            <p:nvPr/>
          </p:nvSpPr>
          <p:spPr>
            <a:xfrm>
              <a:off x="7447138" y="3950758"/>
              <a:ext cx="720069" cy="223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cs typeface="Arial" pitchFamily="34" charset="0"/>
                </a:rPr>
                <a:t>IPMUX-1E</a:t>
              </a:r>
            </a:p>
          </p:txBody>
        </p:sp>
        <p:cxnSp>
          <p:nvCxnSpPr>
            <p:cNvPr id="190" name="Gerade Verbindung 189"/>
            <p:cNvCxnSpPr/>
            <p:nvPr/>
          </p:nvCxnSpPr>
          <p:spPr>
            <a:xfrm flipV="1">
              <a:off x="8107680" y="4352925"/>
              <a:ext cx="512445" cy="36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2" name="Picture 49" descr="pbx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33529" y="4073526"/>
              <a:ext cx="459657" cy="488949"/>
            </a:xfrm>
            <a:prstGeom prst="rect">
              <a:avLst/>
            </a:prstGeom>
            <a:noFill/>
          </p:spPr>
        </p:pic>
      </p:grpSp>
      <p:grpSp>
        <p:nvGrpSpPr>
          <p:cNvPr id="7" name="Gruppieren 201"/>
          <p:cNvGrpSpPr/>
          <p:nvPr/>
        </p:nvGrpSpPr>
        <p:grpSpPr>
          <a:xfrm>
            <a:off x="6360162" y="5296219"/>
            <a:ext cx="2669539" cy="1109132"/>
            <a:chOff x="6360160" y="5296219"/>
            <a:chExt cx="2669539" cy="1109132"/>
          </a:xfrm>
        </p:grpSpPr>
        <p:sp>
          <p:nvSpPr>
            <p:cNvPr id="193" name="AutoShape 23"/>
            <p:cNvSpPr>
              <a:spLocks noChangeArrowheads="1"/>
            </p:cNvSpPr>
            <p:nvPr/>
          </p:nvSpPr>
          <p:spPr bwMode="auto">
            <a:xfrm>
              <a:off x="7300912" y="5304685"/>
              <a:ext cx="1728787" cy="110066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lin ang="5400000" scaled="1"/>
            </a:gradFill>
            <a:ln w="12700">
              <a:solidFill>
                <a:srgbClr val="84BDD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pic>
          <p:nvPicPr>
            <p:cNvPr id="194" name="Picture 11" descr="dsla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42735" y="5508943"/>
              <a:ext cx="471487" cy="882650"/>
            </a:xfrm>
            <a:prstGeom prst="rect">
              <a:avLst/>
            </a:prstGeom>
            <a:noFill/>
          </p:spPr>
        </p:pic>
        <p:cxnSp>
          <p:nvCxnSpPr>
            <p:cNvPr id="195" name="Gerade Verbindung 194"/>
            <p:cNvCxnSpPr/>
            <p:nvPr/>
          </p:nvCxnSpPr>
          <p:spPr>
            <a:xfrm>
              <a:off x="7107079" y="5945507"/>
              <a:ext cx="420053" cy="4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>
              <a:endCxn id="194" idx="1"/>
            </p:cNvCxnSpPr>
            <p:nvPr/>
          </p:nvCxnSpPr>
          <p:spPr>
            <a:xfrm>
              <a:off x="6360160" y="5950268"/>
              <a:ext cx="2825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feld 196"/>
            <p:cNvSpPr txBox="1"/>
            <p:nvPr/>
          </p:nvSpPr>
          <p:spPr>
            <a:xfrm>
              <a:off x="6437947" y="5296219"/>
              <a:ext cx="788999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cs typeface="Arial" pitchFamily="34" charset="0"/>
                </a:rPr>
                <a:t>IP-DSLAM</a:t>
              </a:r>
            </a:p>
          </p:txBody>
        </p:sp>
        <p:pic>
          <p:nvPicPr>
            <p:cNvPr id="198" name="Picture 62" descr="rad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96493" y="5758604"/>
              <a:ext cx="625475" cy="262912"/>
            </a:xfrm>
            <a:prstGeom prst="rect">
              <a:avLst/>
            </a:prstGeom>
            <a:noFill/>
          </p:spPr>
        </p:pic>
        <p:sp>
          <p:nvSpPr>
            <p:cNvPr id="199" name="Textfeld 198"/>
            <p:cNvSpPr txBox="1"/>
            <p:nvPr/>
          </p:nvSpPr>
          <p:spPr>
            <a:xfrm>
              <a:off x="7447138" y="5527146"/>
              <a:ext cx="720069" cy="223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cs typeface="Arial" pitchFamily="34" charset="0"/>
                </a:rPr>
                <a:t>IPMUX-1E</a:t>
              </a:r>
            </a:p>
          </p:txBody>
        </p:sp>
        <p:cxnSp>
          <p:nvCxnSpPr>
            <p:cNvPr id="200" name="Gerade Verbindung 199"/>
            <p:cNvCxnSpPr/>
            <p:nvPr/>
          </p:nvCxnSpPr>
          <p:spPr>
            <a:xfrm flipV="1">
              <a:off x="8107680" y="5929313"/>
              <a:ext cx="512445" cy="36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1" name="Picture 49" descr="pbx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33529" y="5649914"/>
              <a:ext cx="459657" cy="488949"/>
            </a:xfrm>
            <a:prstGeom prst="rect">
              <a:avLst/>
            </a:prstGeom>
            <a:noFill/>
          </p:spPr>
        </p:pic>
      </p:grpSp>
      <p:cxnSp>
        <p:nvCxnSpPr>
          <p:cNvPr id="206" name="Gewinkelte Verbindung 205"/>
          <p:cNvCxnSpPr/>
          <p:nvPr/>
        </p:nvCxnSpPr>
        <p:spPr>
          <a:xfrm rot="10800000">
            <a:off x="5062538" y="4805363"/>
            <a:ext cx="1300162" cy="1143000"/>
          </a:xfrm>
          <a:prstGeom prst="bentConnector3">
            <a:avLst>
              <a:gd name="adj1" fmla="val 91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Gewinkelte Verbindung 211"/>
          <p:cNvCxnSpPr/>
          <p:nvPr/>
        </p:nvCxnSpPr>
        <p:spPr>
          <a:xfrm rot="10800000">
            <a:off x="4402931" y="4360072"/>
            <a:ext cx="661988" cy="44529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Gewinkelte Verbindung 216"/>
          <p:cNvCxnSpPr/>
          <p:nvPr/>
        </p:nvCxnSpPr>
        <p:spPr>
          <a:xfrm rot="10800000">
            <a:off x="4489452" y="4279904"/>
            <a:ext cx="1896629" cy="88609"/>
          </a:xfrm>
          <a:prstGeom prst="bentConnector3">
            <a:avLst>
              <a:gd name="adj1" fmla="val 8287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Gewinkelte Verbindung 219"/>
          <p:cNvCxnSpPr>
            <a:endCxn id="115" idx="2"/>
          </p:cNvCxnSpPr>
          <p:nvPr/>
        </p:nvCxnSpPr>
        <p:spPr>
          <a:xfrm rot="5400000" flipH="1" flipV="1">
            <a:off x="3652267" y="3069339"/>
            <a:ext cx="1057147" cy="28448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AutoShape 23"/>
          <p:cNvSpPr>
            <a:spLocks noChangeArrowheads="1"/>
          </p:cNvSpPr>
          <p:nvPr/>
        </p:nvSpPr>
        <p:spPr bwMode="auto">
          <a:xfrm>
            <a:off x="5213078" y="2043113"/>
            <a:ext cx="1438547" cy="11006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algn="ctr"/>
            <a:endParaRPr lang="en-US" b="1" dirty="0"/>
          </a:p>
        </p:txBody>
      </p:sp>
      <p:pic>
        <p:nvPicPr>
          <p:cNvPr id="222" name="Picture 62" descr="rad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6261" y="2420091"/>
            <a:ext cx="625475" cy="262912"/>
          </a:xfrm>
          <a:prstGeom prst="rect">
            <a:avLst/>
          </a:prstGeom>
          <a:noFill/>
        </p:spPr>
      </p:pic>
      <p:sp>
        <p:nvSpPr>
          <p:cNvPr id="223" name="Textfeld 222"/>
          <p:cNvSpPr txBox="1"/>
          <p:nvPr/>
        </p:nvSpPr>
        <p:spPr>
          <a:xfrm>
            <a:off x="5566924" y="2188633"/>
            <a:ext cx="720033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IPMUX-1E</a:t>
            </a:r>
          </a:p>
        </p:txBody>
      </p:sp>
      <p:cxnSp>
        <p:nvCxnSpPr>
          <p:cNvPr id="225" name="Form 224"/>
          <p:cNvCxnSpPr>
            <a:endCxn id="222" idx="2"/>
          </p:cNvCxnSpPr>
          <p:nvPr/>
        </p:nvCxnSpPr>
        <p:spPr>
          <a:xfrm flipV="1">
            <a:off x="4235450" y="2683005"/>
            <a:ext cx="1693547" cy="119684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7" name="Picture 49" descr="pb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13307" y="1619252"/>
            <a:ext cx="398470" cy="423863"/>
          </a:xfrm>
          <a:prstGeom prst="rect">
            <a:avLst/>
          </a:prstGeom>
          <a:noFill/>
        </p:spPr>
      </p:pic>
      <p:cxnSp>
        <p:nvCxnSpPr>
          <p:cNvPr id="229" name="Gewinkelte Verbindung 228"/>
          <p:cNvCxnSpPr>
            <a:stCxn id="222" idx="1"/>
          </p:cNvCxnSpPr>
          <p:nvPr/>
        </p:nvCxnSpPr>
        <p:spPr>
          <a:xfrm rot="10800000">
            <a:off x="5238751" y="2043115"/>
            <a:ext cx="377508" cy="50843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Gewinkelte Verbindung 232"/>
          <p:cNvCxnSpPr>
            <a:stCxn id="115" idx="3"/>
          </p:cNvCxnSpPr>
          <p:nvPr/>
        </p:nvCxnSpPr>
        <p:spPr>
          <a:xfrm flipV="1">
            <a:off x="4635820" y="2043114"/>
            <a:ext cx="355283" cy="508433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feld 235"/>
          <p:cNvSpPr txBox="1"/>
          <p:nvPr/>
        </p:nvSpPr>
        <p:spPr>
          <a:xfrm>
            <a:off x="4849903" y="1390650"/>
            <a:ext cx="505230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EWSD</a:t>
            </a:r>
          </a:p>
        </p:txBody>
      </p:sp>
      <p:sp>
        <p:nvSpPr>
          <p:cNvPr id="239" name="Textfeld 238"/>
          <p:cNvSpPr txBox="1"/>
          <p:nvPr/>
        </p:nvSpPr>
        <p:spPr>
          <a:xfrm>
            <a:off x="2999126" y="6581775"/>
            <a:ext cx="453934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Fiber</a:t>
            </a:r>
          </a:p>
        </p:txBody>
      </p:sp>
      <p:sp>
        <p:nvSpPr>
          <p:cNvPr id="240" name="Textfeld 239"/>
          <p:cNvSpPr txBox="1"/>
          <p:nvPr/>
        </p:nvSpPr>
        <p:spPr>
          <a:xfrm>
            <a:off x="4966734" y="2095500"/>
            <a:ext cx="309664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S0</a:t>
            </a:r>
          </a:p>
        </p:txBody>
      </p:sp>
      <p:sp>
        <p:nvSpPr>
          <p:cNvPr id="241" name="Textfeld 240"/>
          <p:cNvSpPr txBox="1"/>
          <p:nvPr/>
        </p:nvSpPr>
        <p:spPr>
          <a:xfrm>
            <a:off x="8167134" y="4152900"/>
            <a:ext cx="309664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S0</a:t>
            </a:r>
          </a:p>
        </p:txBody>
      </p:sp>
      <p:sp>
        <p:nvSpPr>
          <p:cNvPr id="242" name="Textfeld 241"/>
          <p:cNvSpPr txBox="1"/>
          <p:nvPr/>
        </p:nvSpPr>
        <p:spPr>
          <a:xfrm>
            <a:off x="8176659" y="5734050"/>
            <a:ext cx="309664" cy="22312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S0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4854421" y="5602497"/>
            <a:ext cx="858041" cy="22313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OP-108</a:t>
            </a:r>
          </a:p>
        </p:txBody>
      </p:sp>
      <p:pic>
        <p:nvPicPr>
          <p:cNvPr id="95" name="Picture 62" descr="rad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463" y="5792700"/>
            <a:ext cx="598204" cy="251123"/>
          </a:xfrm>
          <a:prstGeom prst="rect">
            <a:avLst/>
          </a:prstGeom>
          <a:noFill/>
        </p:spPr>
      </p:pic>
      <p:sp>
        <p:nvSpPr>
          <p:cNvPr id="102" name="Textfeld 101"/>
          <p:cNvSpPr txBox="1"/>
          <p:nvPr/>
        </p:nvSpPr>
        <p:spPr>
          <a:xfrm>
            <a:off x="4215146" y="5600333"/>
            <a:ext cx="858041" cy="22313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cs typeface="Arial" pitchFamily="34" charset="0"/>
              </a:rPr>
              <a:t>OP-108</a:t>
            </a:r>
          </a:p>
        </p:txBody>
      </p:sp>
      <p:pic>
        <p:nvPicPr>
          <p:cNvPr id="104" name="Picture 62" descr="rad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0560" y="5790535"/>
            <a:ext cx="598204" cy="251123"/>
          </a:xfrm>
          <a:prstGeom prst="rect">
            <a:avLst/>
          </a:prstGeom>
          <a:noFill/>
        </p:spPr>
      </p:pic>
      <p:sp>
        <p:nvSpPr>
          <p:cNvPr id="109" name="Line 30"/>
          <p:cNvSpPr>
            <a:spLocks noChangeShapeType="1"/>
          </p:cNvSpPr>
          <p:nvPr/>
        </p:nvSpPr>
        <p:spPr bwMode="auto">
          <a:xfrm>
            <a:off x="4255104" y="5439686"/>
            <a:ext cx="0" cy="725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110" name="Line 31"/>
          <p:cNvSpPr>
            <a:spLocks noChangeShapeType="1"/>
          </p:cNvSpPr>
          <p:nvPr/>
        </p:nvSpPr>
        <p:spPr bwMode="auto">
          <a:xfrm flipH="1">
            <a:off x="4167790" y="6098496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112" name="Line 32"/>
          <p:cNvSpPr>
            <a:spLocks noChangeShapeType="1"/>
          </p:cNvSpPr>
          <p:nvPr/>
        </p:nvSpPr>
        <p:spPr bwMode="auto">
          <a:xfrm flipH="1">
            <a:off x="4255104" y="5949272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113" name="Line 33"/>
          <p:cNvSpPr>
            <a:spLocks noChangeShapeType="1"/>
          </p:cNvSpPr>
          <p:nvPr/>
        </p:nvSpPr>
        <p:spPr bwMode="auto">
          <a:xfrm flipH="1">
            <a:off x="4167790" y="5800046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114" name="Line 34"/>
          <p:cNvSpPr>
            <a:spLocks noChangeShapeType="1"/>
          </p:cNvSpPr>
          <p:nvPr/>
        </p:nvSpPr>
        <p:spPr bwMode="auto">
          <a:xfrm flipH="1">
            <a:off x="4255104" y="5650822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  <p:sp>
        <p:nvSpPr>
          <p:cNvPr id="116" name="Line 35"/>
          <p:cNvSpPr>
            <a:spLocks noChangeShapeType="1"/>
          </p:cNvSpPr>
          <p:nvPr/>
        </p:nvSpPr>
        <p:spPr bwMode="auto">
          <a:xfrm flipH="1">
            <a:off x="4167790" y="5503185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22" tIns="45711" rIns="91422" bIns="45711"/>
          <a:lstStyle/>
          <a:p>
            <a:pPr algn="ctr"/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Dummy for Roadmap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dirty="0" smtClean="0"/>
              <a:t>RADview Value Proposition</a:t>
            </a:r>
            <a:endParaRPr lang="en-US" dirty="0">
              <a:solidFill>
                <a:srgbClr val="FF9900"/>
              </a:solidFill>
            </a:endParaRPr>
          </a:p>
        </p:txBody>
      </p:sp>
      <p:graphicFrame>
        <p:nvGraphicFramePr>
          <p:cNvPr id="39" name="Content Placeholder 3"/>
          <p:cNvGraphicFramePr>
            <a:graphicFrameLocks/>
          </p:cNvGraphicFramePr>
          <p:nvPr/>
        </p:nvGraphicFramePr>
        <p:xfrm>
          <a:off x="0" y="135636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3111" tIns="41555" rIns="83111" bIns="41555"/>
          <a:lstStyle/>
          <a:p>
            <a:r>
              <a:rPr lang="en-US" dirty="0" smtClean="0"/>
              <a:t>RAD Management According to TMN model </a:t>
            </a:r>
            <a:endParaRPr lang="en-US" dirty="0"/>
          </a:p>
        </p:txBody>
      </p:sp>
      <p:sp>
        <p:nvSpPr>
          <p:cNvPr id="115" name="Rounded Rectangle 114"/>
          <p:cNvSpPr/>
          <p:nvPr/>
        </p:nvSpPr>
        <p:spPr>
          <a:xfrm>
            <a:off x="7085461" y="2239818"/>
            <a:ext cx="1364761" cy="3186545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16" name="Rounded Rectangle 4"/>
          <p:cNvSpPr/>
          <p:nvPr/>
        </p:nvSpPr>
        <p:spPr>
          <a:xfrm>
            <a:off x="7085461" y="2297545"/>
            <a:ext cx="1364761" cy="5310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2687" tIns="122687" rIns="122687" bIns="122687" numCol="1" spcCol="1154" anchor="t" anchorCtr="0">
            <a:noAutofit/>
          </a:bodyPr>
          <a:lstStyle/>
          <a:p>
            <a:pPr algn="ctr" defTabSz="69623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500" kern="0" dirty="0" smtClean="0">
                <a:solidFill>
                  <a:prstClr val="black"/>
                </a:solidFill>
                <a:latin typeface="Calibri"/>
              </a:rPr>
              <a:t>Business Management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5491225" y="2239818"/>
            <a:ext cx="1364761" cy="3186545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18" name="Rounded Rectangle 6"/>
          <p:cNvSpPr/>
          <p:nvPr/>
        </p:nvSpPr>
        <p:spPr>
          <a:xfrm>
            <a:off x="5491225" y="2297545"/>
            <a:ext cx="1364761" cy="5310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2687" tIns="122687" rIns="122687" bIns="122687" numCol="1" spcCol="1154" anchor="t" anchorCtr="0">
            <a:noAutofit/>
          </a:bodyPr>
          <a:lstStyle/>
          <a:p>
            <a:pPr algn="ctr" defTabSz="69623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500" kern="0" dirty="0" smtClean="0">
                <a:solidFill>
                  <a:prstClr val="black"/>
                </a:solidFill>
                <a:latin typeface="Calibri"/>
              </a:rPr>
              <a:t>Service Management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6772755" y="3598613"/>
            <a:ext cx="445620" cy="659746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120" name="Rounded Rectangle 119"/>
          <p:cNvSpPr/>
          <p:nvPr/>
        </p:nvSpPr>
        <p:spPr>
          <a:xfrm>
            <a:off x="3896989" y="2239818"/>
            <a:ext cx="1364761" cy="3186545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21" name="Rounded Rectangle 8"/>
          <p:cNvSpPr/>
          <p:nvPr/>
        </p:nvSpPr>
        <p:spPr>
          <a:xfrm>
            <a:off x="3896989" y="2297545"/>
            <a:ext cx="1364761" cy="5310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2687" tIns="122687" rIns="122687" bIns="122687" numCol="1" spcCol="1154" anchor="t" anchorCtr="0">
            <a:noAutofit/>
          </a:bodyPr>
          <a:lstStyle/>
          <a:p>
            <a:pPr algn="ctr" defTabSz="69623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500" kern="0" dirty="0" smtClean="0">
                <a:solidFill>
                  <a:prstClr val="black"/>
                </a:solidFill>
                <a:latin typeface="Calibri"/>
              </a:rPr>
              <a:t>Network Management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302753" y="2239818"/>
            <a:ext cx="1364761" cy="3186545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23" name="Rounded Rectangle 10"/>
          <p:cNvSpPr/>
          <p:nvPr/>
        </p:nvSpPr>
        <p:spPr>
          <a:xfrm>
            <a:off x="2302753" y="2297545"/>
            <a:ext cx="1364761" cy="5310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2687" tIns="122687" rIns="122687" bIns="122687" numCol="1" spcCol="1154" anchor="t" anchorCtr="0">
            <a:noAutofit/>
          </a:bodyPr>
          <a:lstStyle/>
          <a:p>
            <a:pPr algn="ctr" defTabSz="69623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500" kern="0" dirty="0" smtClean="0">
                <a:solidFill>
                  <a:prstClr val="black"/>
                </a:solidFill>
                <a:latin typeface="Calibri"/>
              </a:rPr>
              <a:t>Element Management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08517" y="2239818"/>
            <a:ext cx="1364761" cy="3186545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25" name="Rounded Rectangle 12"/>
          <p:cNvSpPr/>
          <p:nvPr/>
        </p:nvSpPr>
        <p:spPr>
          <a:xfrm>
            <a:off x="708517" y="2297545"/>
            <a:ext cx="1364761" cy="5310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22687" tIns="122687" rIns="122687" bIns="122687" numCol="1" spcCol="1154" anchor="t" anchorCtr="0">
            <a:noAutofit/>
          </a:bodyPr>
          <a:lstStyle/>
          <a:p>
            <a:pPr algn="ctr" defTabSz="69623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500" kern="0" dirty="0" smtClean="0">
                <a:solidFill>
                  <a:prstClr val="black"/>
                </a:solidFill>
                <a:latin typeface="Calibri"/>
              </a:rPr>
              <a:t>Network Element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823234" y="3953498"/>
            <a:ext cx="1147370" cy="573685"/>
          </a:xfrm>
          <a:prstGeom prst="roundRect">
            <a:avLst>
              <a:gd name="adj" fmla="val 10000"/>
            </a:avLst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27" name="Rounded Rectangle 14"/>
          <p:cNvSpPr/>
          <p:nvPr/>
        </p:nvSpPr>
        <p:spPr>
          <a:xfrm>
            <a:off x="840038" y="3970307"/>
            <a:ext cx="1113765" cy="540081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657" tIns="8657" rIns="8657" bIns="8657" numCol="1" spcCol="1154" anchor="ctr" anchorCtr="0">
            <a:noAutofit/>
          </a:bodyPr>
          <a:lstStyle/>
          <a:p>
            <a:pPr algn="ctr" defTabSz="54966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300" kern="0" dirty="0" smtClean="0">
                <a:solidFill>
                  <a:prstClr val="white"/>
                </a:solidFill>
                <a:latin typeface="Calibri"/>
              </a:rPr>
              <a:t>Network Element</a:t>
            </a:r>
          </a:p>
        </p:txBody>
      </p:sp>
      <p:sp>
        <p:nvSpPr>
          <p:cNvPr id="128" name="Straight Connector 15"/>
          <p:cNvSpPr/>
          <p:nvPr/>
        </p:nvSpPr>
        <p:spPr>
          <a:xfrm>
            <a:off x="1970623" y="4231576"/>
            <a:ext cx="458948" cy="175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0601"/>
                </a:moveTo>
                <a:lnTo>
                  <a:pt x="555327" y="10601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29" name="Straight Connector 16"/>
          <p:cNvSpPr/>
          <p:nvPr/>
        </p:nvSpPr>
        <p:spPr>
          <a:xfrm>
            <a:off x="2188615" y="4228865"/>
            <a:ext cx="22947" cy="2294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1532" tIns="0" rIns="11532" bIns="0" numCol="1" spcCol="1154" anchor="ctr" anchorCtr="0">
            <a:noAutofit/>
          </a:bodyPr>
          <a:lstStyle/>
          <a:p>
            <a:pPr algn="ctr" defTabSz="18322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n-US" sz="500" kern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2429553" y="3953498"/>
            <a:ext cx="1147370" cy="573685"/>
          </a:xfrm>
          <a:prstGeom prst="roundRect">
            <a:avLst>
              <a:gd name="adj" fmla="val 10000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31" name="Rounded Rectangle 18"/>
          <p:cNvSpPr/>
          <p:nvPr/>
        </p:nvSpPr>
        <p:spPr>
          <a:xfrm>
            <a:off x="2446357" y="3977411"/>
            <a:ext cx="1113765" cy="53297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657" tIns="8657" rIns="8657" bIns="8657" numCol="1" spcCol="1154" anchor="ctr" anchorCtr="0">
            <a:noAutofit/>
          </a:bodyPr>
          <a:lstStyle/>
          <a:p>
            <a:pPr algn="ctr" defTabSz="54966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300" kern="0" dirty="0" smtClean="0">
                <a:solidFill>
                  <a:prstClr val="white"/>
                </a:solidFill>
                <a:latin typeface="Calibri"/>
              </a:rPr>
              <a:t>Shelf-View </a:t>
            </a:r>
          </a:p>
        </p:txBody>
      </p:sp>
      <p:sp>
        <p:nvSpPr>
          <p:cNvPr id="134" name="Straight Connector 23"/>
          <p:cNvSpPr/>
          <p:nvPr/>
        </p:nvSpPr>
        <p:spPr>
          <a:xfrm rot="18289469">
            <a:off x="5010877" y="3919700"/>
            <a:ext cx="803671" cy="175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0601"/>
                </a:moveTo>
                <a:lnTo>
                  <a:pt x="972442" y="10601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35" name="Straight Connector 24"/>
          <p:cNvSpPr/>
          <p:nvPr/>
        </p:nvSpPr>
        <p:spPr>
          <a:xfrm rot="18289469">
            <a:off x="5392622" y="3908369"/>
            <a:ext cx="40184" cy="401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1532" tIns="0" rIns="11532" bIns="0" numCol="1" spcCol="1154" anchor="ctr" anchorCtr="0">
            <a:noAutofit/>
          </a:bodyPr>
          <a:lstStyle/>
          <a:p>
            <a:pPr algn="ctr" defTabSz="18322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n-US" sz="500" kern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642190" y="3311754"/>
            <a:ext cx="1147370" cy="573685"/>
          </a:xfrm>
          <a:prstGeom prst="roundRect">
            <a:avLst>
              <a:gd name="adj" fmla="val 10000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37" name="Rounded Rectangle 26"/>
          <p:cNvSpPr/>
          <p:nvPr/>
        </p:nvSpPr>
        <p:spPr>
          <a:xfrm>
            <a:off x="5658993" y="3425519"/>
            <a:ext cx="1113765" cy="376425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657" tIns="8657" rIns="8657" bIns="8657" numCol="1" spcCol="1154" anchor="ctr" anchorCtr="0">
            <a:noAutofit/>
          </a:bodyPr>
          <a:lstStyle/>
          <a:p>
            <a:pPr algn="ctr" defTabSz="54966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300" kern="0" dirty="0" smtClean="0">
                <a:solidFill>
                  <a:prstClr val="white"/>
                </a:solidFill>
                <a:latin typeface="Calibri"/>
              </a:rPr>
              <a:t>RADview-SC/MS</a:t>
            </a:r>
          </a:p>
        </p:txBody>
      </p:sp>
      <p:sp>
        <p:nvSpPr>
          <p:cNvPr id="138" name="Straight Connector 27"/>
          <p:cNvSpPr/>
          <p:nvPr/>
        </p:nvSpPr>
        <p:spPr>
          <a:xfrm>
            <a:off x="5183261" y="4249569"/>
            <a:ext cx="458948" cy="175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0601"/>
                </a:moveTo>
                <a:lnTo>
                  <a:pt x="555327" y="10601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39" name="Straight Connector 28"/>
          <p:cNvSpPr/>
          <p:nvPr/>
        </p:nvSpPr>
        <p:spPr>
          <a:xfrm>
            <a:off x="5401250" y="4246857"/>
            <a:ext cx="22947" cy="2294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1532" tIns="0" rIns="11532" bIns="0" numCol="1" spcCol="1154" anchor="ctr" anchorCtr="0">
            <a:noAutofit/>
          </a:bodyPr>
          <a:lstStyle/>
          <a:p>
            <a:pPr algn="ctr" defTabSz="18322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n-US" sz="500" kern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5642190" y="3971498"/>
            <a:ext cx="1147370" cy="573685"/>
          </a:xfrm>
          <a:prstGeom prst="roundRect">
            <a:avLst>
              <a:gd name="adj" fmla="val 10000"/>
            </a:avLst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41" name="Rounded Rectangle 30"/>
          <p:cNvSpPr/>
          <p:nvPr/>
        </p:nvSpPr>
        <p:spPr>
          <a:xfrm>
            <a:off x="5658993" y="3988307"/>
            <a:ext cx="1113765" cy="540081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657" tIns="8657" rIns="8657" bIns="8657" numCol="1" spcCol="1154" anchor="ctr" anchorCtr="0">
            <a:noAutofit/>
          </a:bodyPr>
          <a:lstStyle/>
          <a:p>
            <a:pPr algn="ctr" defTabSz="54966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300" kern="0" dirty="0" smtClean="0">
                <a:solidFill>
                  <a:prstClr val="white"/>
                </a:solidFill>
                <a:latin typeface="Calibri"/>
              </a:rPr>
              <a:t>RADview-SC/TDM</a:t>
            </a:r>
          </a:p>
        </p:txBody>
      </p:sp>
      <p:sp>
        <p:nvSpPr>
          <p:cNvPr id="142" name="Straight Connector 31"/>
          <p:cNvSpPr/>
          <p:nvPr/>
        </p:nvSpPr>
        <p:spPr>
          <a:xfrm rot="3310531">
            <a:off x="5010877" y="4579438"/>
            <a:ext cx="803671" cy="175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0601"/>
                </a:moveTo>
                <a:lnTo>
                  <a:pt x="972442" y="10601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43" name="Straight Connector 32"/>
          <p:cNvSpPr/>
          <p:nvPr/>
        </p:nvSpPr>
        <p:spPr>
          <a:xfrm rot="3310531">
            <a:off x="5392622" y="4568107"/>
            <a:ext cx="40184" cy="401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1532" tIns="0" rIns="11532" bIns="0" numCol="1" spcCol="1154" anchor="ctr" anchorCtr="0">
            <a:noAutofit/>
          </a:bodyPr>
          <a:lstStyle/>
          <a:p>
            <a:pPr algn="ctr" defTabSz="18322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n-US" sz="500" kern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 flipV="1">
            <a:off x="6789580" y="4258360"/>
            <a:ext cx="428817" cy="65973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145" name="Rounded Rectangle 144"/>
          <p:cNvSpPr/>
          <p:nvPr/>
        </p:nvSpPr>
        <p:spPr>
          <a:xfrm>
            <a:off x="7201573" y="3971498"/>
            <a:ext cx="1147370" cy="573685"/>
          </a:xfrm>
          <a:prstGeom prst="roundRect">
            <a:avLst>
              <a:gd name="adj" fmla="val 1000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46" name="Rounded Rectangle 26"/>
          <p:cNvSpPr/>
          <p:nvPr/>
        </p:nvSpPr>
        <p:spPr>
          <a:xfrm>
            <a:off x="7218377" y="3988307"/>
            <a:ext cx="1113765" cy="540081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657" tIns="8657" rIns="8657" bIns="8657" numCol="1" spcCol="1154" anchor="ctr" anchorCtr="0">
            <a:noAutofit/>
          </a:bodyPr>
          <a:lstStyle/>
          <a:p>
            <a:pPr algn="ctr" defTabSz="54966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300" kern="0" dirty="0" smtClean="0">
                <a:solidFill>
                  <a:prstClr val="white"/>
                </a:solidFill>
                <a:latin typeface="Calibri"/>
              </a:rPr>
              <a:t>OSS</a:t>
            </a:r>
          </a:p>
          <a:p>
            <a:pPr algn="ctr" defTabSz="54966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300" kern="0" dirty="0" smtClean="0">
                <a:solidFill>
                  <a:prstClr val="white"/>
                </a:solidFill>
                <a:latin typeface="Calibri"/>
              </a:rPr>
              <a:t>Umbrella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5642190" y="4631228"/>
            <a:ext cx="1147370" cy="573685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48" name="Rounded Rectangle 34"/>
          <p:cNvSpPr/>
          <p:nvPr/>
        </p:nvSpPr>
        <p:spPr>
          <a:xfrm>
            <a:off x="5658993" y="4648034"/>
            <a:ext cx="1113765" cy="540081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657" tIns="8657" rIns="8657" bIns="8657" numCol="1" spcCol="1154" anchor="ctr" anchorCtr="0">
            <a:noAutofit/>
          </a:bodyPr>
          <a:lstStyle/>
          <a:p>
            <a:pPr algn="ctr" defTabSz="54966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300" kern="0" dirty="0" smtClean="0">
                <a:solidFill>
                  <a:prstClr val="white"/>
                </a:solidFill>
                <a:latin typeface="Calibri"/>
              </a:rPr>
              <a:t>RADview-SC/TDMoIP</a:t>
            </a:r>
          </a:p>
        </p:txBody>
      </p:sp>
      <p:sp>
        <p:nvSpPr>
          <p:cNvPr id="149" name="Straight Connector 15"/>
          <p:cNvSpPr/>
          <p:nvPr/>
        </p:nvSpPr>
        <p:spPr>
          <a:xfrm>
            <a:off x="3576491" y="4231576"/>
            <a:ext cx="458948" cy="175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0601"/>
                </a:moveTo>
                <a:lnTo>
                  <a:pt x="555327" y="10601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50" name="Straight Connector 16"/>
          <p:cNvSpPr/>
          <p:nvPr/>
        </p:nvSpPr>
        <p:spPr>
          <a:xfrm>
            <a:off x="3794482" y="4228865"/>
            <a:ext cx="22947" cy="2294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1532" tIns="0" rIns="11532" bIns="0" numCol="1" spcCol="1154" anchor="ctr" anchorCtr="0">
            <a:noAutofit/>
          </a:bodyPr>
          <a:lstStyle/>
          <a:p>
            <a:pPr algn="ctr" defTabSz="18322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n-US" sz="500" kern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6903825" y="2017956"/>
            <a:ext cx="1652408" cy="3791415"/>
          </a:xfrm>
          <a:prstGeom prst="rect">
            <a:avLst/>
          </a:prstGeom>
          <a:solidFill>
            <a:srgbClr val="FFFFFF">
              <a:alpha val="6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83017" tIns="41511" rIns="83017" bIns="41511" rtlCol="0" anchor="ctr"/>
          <a:lstStyle/>
          <a:p>
            <a:pPr algn="ctr" defTabSz="831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08760" y="2034956"/>
            <a:ext cx="3274404" cy="3791415"/>
          </a:xfrm>
          <a:prstGeom prst="rect">
            <a:avLst/>
          </a:prstGeom>
          <a:solidFill>
            <a:srgbClr val="FFFFFF">
              <a:alpha val="6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83017" tIns="41511" rIns="83017" bIns="41511" rtlCol="0" anchor="ctr"/>
          <a:lstStyle/>
          <a:p>
            <a:pPr algn="ctr" defTabSz="831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4035871" y="3953498"/>
            <a:ext cx="1147370" cy="573685"/>
          </a:xfrm>
          <a:prstGeom prst="roundRect">
            <a:avLst>
              <a:gd name="adj" fmla="val 10000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33" name="Rounded Rectangle 22"/>
          <p:cNvSpPr/>
          <p:nvPr/>
        </p:nvSpPr>
        <p:spPr>
          <a:xfrm>
            <a:off x="4052675" y="4052900"/>
            <a:ext cx="1113765" cy="39211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657" tIns="8657" rIns="8657" bIns="8657" numCol="1" spcCol="1154" anchor="ctr" anchorCtr="0">
            <a:noAutofit/>
          </a:bodyPr>
          <a:lstStyle/>
          <a:p>
            <a:pPr algn="ctr" defTabSz="549668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300" kern="0" dirty="0" smtClean="0">
                <a:solidFill>
                  <a:prstClr val="white"/>
                </a:solidFill>
                <a:latin typeface="Calibri"/>
              </a:rPr>
              <a:t>RADview-EMS Standalone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2"/>
          <p:cNvSpPr>
            <a:spLocks noGrp="1" noChangeArrowheads="1"/>
          </p:cNvSpPr>
          <p:nvPr>
            <p:ph type="title"/>
          </p:nvPr>
        </p:nvSpPr>
        <p:spPr/>
        <p:txBody>
          <a:bodyPr lIns="83111" tIns="41555" rIns="83111" bIns="41555"/>
          <a:lstStyle/>
          <a:p>
            <a:r>
              <a:rPr lang="en-US" dirty="0" smtClean="0"/>
              <a:t>Network Management Topology Scheme</a:t>
            </a:r>
            <a:endParaRPr lang="en-US" sz="4400" dirty="0" smtClean="0"/>
          </a:p>
        </p:txBody>
      </p:sp>
      <p:sp>
        <p:nvSpPr>
          <p:cNvPr id="4102" name="Line 14"/>
          <p:cNvSpPr>
            <a:spLocks noChangeShapeType="1"/>
          </p:cNvSpPr>
          <p:nvPr/>
        </p:nvSpPr>
        <p:spPr bwMode="auto">
          <a:xfrm>
            <a:off x="771525" y="895120"/>
            <a:ext cx="652938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lIns="82977" tIns="41491" rIns="82977" bIns="41491"/>
          <a:lstStyle/>
          <a:p>
            <a:endParaRPr lang="en-US" dirty="0"/>
          </a:p>
        </p:txBody>
      </p:sp>
      <p:sp>
        <p:nvSpPr>
          <p:cNvPr id="4103" name="Line 16"/>
          <p:cNvSpPr>
            <a:spLocks noChangeShapeType="1"/>
          </p:cNvSpPr>
          <p:nvPr/>
        </p:nvSpPr>
        <p:spPr bwMode="auto">
          <a:xfrm>
            <a:off x="7300913" y="895120"/>
            <a:ext cx="0" cy="314325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 lIns="82977" tIns="41491" rIns="82977" bIns="41491"/>
          <a:lstStyle/>
          <a:p>
            <a:endParaRPr lang="en-US" dirty="0"/>
          </a:p>
        </p:txBody>
      </p:sp>
      <p:sp>
        <p:nvSpPr>
          <p:cNvPr id="4104" name="Line 17"/>
          <p:cNvSpPr>
            <a:spLocks noChangeShapeType="1"/>
          </p:cNvSpPr>
          <p:nvPr/>
        </p:nvSpPr>
        <p:spPr bwMode="auto">
          <a:xfrm>
            <a:off x="2249344" y="895120"/>
            <a:ext cx="0" cy="3143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lIns="82977" tIns="41491" rIns="82977" bIns="41491"/>
          <a:lstStyle/>
          <a:p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1843236" y="1276801"/>
            <a:ext cx="5142606" cy="5142820"/>
            <a:chOff x="384305" y="1276801"/>
            <a:chExt cx="5142606" cy="5142820"/>
          </a:xfrm>
        </p:grpSpPr>
        <p:sp>
          <p:nvSpPr>
            <p:cNvPr id="78" name="Rounded Rectangle 77"/>
            <p:cNvSpPr/>
            <p:nvPr/>
          </p:nvSpPr>
          <p:spPr>
            <a:xfrm>
              <a:off x="384305" y="1276801"/>
              <a:ext cx="5142591" cy="42862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292" tIns="45648" rIns="91292" bIns="45648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BSS – Business support systems (billing and CRM)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08090" y="2170794"/>
              <a:ext cx="5118821" cy="1196304"/>
            </a:xfrm>
            <a:prstGeom prst="rect">
              <a:avLst/>
            </a:prstGeom>
            <a:solidFill>
              <a:srgbClr val="29A329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292" tIns="45648" rIns="91292" bIns="45648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OSS – Operation Support Systems (Service Assurance)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0406" y="2518467"/>
              <a:ext cx="1119855" cy="737521"/>
            </a:xfrm>
            <a:prstGeom prst="rect">
              <a:avLst/>
            </a:prstGeom>
            <a:solidFill>
              <a:srgbClr val="007BF6"/>
            </a:solidFill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45648" rIns="0" bIns="45648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Resource Management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(i.e. Cramer</a:t>
              </a: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760708" y="2518467"/>
              <a:ext cx="1118449" cy="737521"/>
            </a:xfrm>
            <a:prstGeom prst="rect">
              <a:avLst/>
            </a:prstGeom>
            <a:solidFill>
              <a:srgbClr val="007BF6"/>
            </a:solidFill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45648" rIns="0" bIns="45648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Fault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(i.e. NetCool</a:t>
              </a: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636" y="2518467"/>
              <a:ext cx="1119855" cy="737521"/>
            </a:xfrm>
            <a:prstGeom prst="rect">
              <a:avLst/>
            </a:prstGeom>
            <a:solidFill>
              <a:srgbClr val="007BF6"/>
            </a:solidFill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45648" rIns="0" bIns="45648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Performance Management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(i.e. InfoVista</a:t>
              </a: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239954" y="2518467"/>
              <a:ext cx="1119855" cy="737521"/>
            </a:xfrm>
            <a:prstGeom prst="rect">
              <a:avLst/>
            </a:prstGeom>
            <a:solidFill>
              <a:srgbClr val="007BF6"/>
            </a:solidFill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45648" rIns="0" bIns="45648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Service </a:t>
              </a:r>
              <a:endPara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0"/>
                </a:spcBef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Activation</a:t>
              </a:r>
              <a:endPara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95001" y="6065609"/>
              <a:ext cx="5131894" cy="3540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292" tIns="45648" rIns="91292" bIns="45648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Network Elements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34526" y="3821370"/>
              <a:ext cx="1179739" cy="17925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292" tIns="45648" rIns="91292" bIns="45648" anchor="ctr" anchorCtr="0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Other vendors’ </a:t>
              </a: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specific </a:t>
              </a:r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NMS</a:t>
              </a: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Up-Down Arrow 52"/>
            <p:cNvSpPr/>
            <p:nvPr/>
          </p:nvSpPr>
          <p:spPr>
            <a:xfrm>
              <a:off x="427431" y="3379798"/>
              <a:ext cx="317500" cy="2658382"/>
            </a:xfrm>
            <a:prstGeom prst="upDownArrow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292" tIns="45648" rIns="91292" bIns="45648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Up-Down Arrow 56"/>
            <p:cNvSpPr/>
            <p:nvPr/>
          </p:nvSpPr>
          <p:spPr>
            <a:xfrm>
              <a:off x="2791672" y="1711121"/>
              <a:ext cx="317500" cy="415475"/>
            </a:xfrm>
            <a:prstGeom prst="upDownArrow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292" tIns="45648" rIns="91292" bIns="45648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Up-Down Arrow 59"/>
            <p:cNvSpPr/>
            <p:nvPr/>
          </p:nvSpPr>
          <p:spPr>
            <a:xfrm>
              <a:off x="3656632" y="3387512"/>
              <a:ext cx="327886" cy="415475"/>
            </a:xfrm>
            <a:prstGeom prst="upDownArrow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292" tIns="45648" rIns="91292" bIns="45648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Up-Down Arrow 62"/>
            <p:cNvSpPr/>
            <p:nvPr/>
          </p:nvSpPr>
          <p:spPr>
            <a:xfrm>
              <a:off x="1265630" y="3387512"/>
              <a:ext cx="317500" cy="415475"/>
            </a:xfrm>
            <a:prstGeom prst="upDownArrow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292" tIns="45648" rIns="91292" bIns="45648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Up-Down Arrow 63"/>
            <p:cNvSpPr/>
            <p:nvPr/>
          </p:nvSpPr>
          <p:spPr>
            <a:xfrm>
              <a:off x="3656632" y="5625896"/>
              <a:ext cx="327886" cy="415475"/>
            </a:xfrm>
            <a:prstGeom prst="upDownArrow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292" tIns="45648" rIns="91292" bIns="45648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Up-Down Arrow 64"/>
            <p:cNvSpPr/>
            <p:nvPr/>
          </p:nvSpPr>
          <p:spPr>
            <a:xfrm>
              <a:off x="1227755" y="5625896"/>
              <a:ext cx="327886" cy="415475"/>
            </a:xfrm>
            <a:prstGeom prst="upDownArrow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292" tIns="45648" rIns="91292" bIns="45648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18995" y="3821355"/>
              <a:ext cx="3307900" cy="1792231"/>
            </a:xfrm>
            <a:prstGeom prst="rect">
              <a:avLst/>
            </a:prstGeom>
            <a:solidFill>
              <a:srgbClr val="CC0000">
                <a:alpha val="82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292" tIns="45648" rIns="91292" bIns="45648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RADview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View Benefits and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194" y="1494297"/>
            <a:ext cx="7908734" cy="174385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RAD supports a high variety of products for different services</a:t>
            </a:r>
          </a:p>
          <a:p>
            <a:r>
              <a:rPr lang="en-US" dirty="0" smtClean="0"/>
              <a:t>Most of them have a management IP interface</a:t>
            </a:r>
          </a:p>
          <a:p>
            <a:r>
              <a:rPr lang="en-US" dirty="0" smtClean="0"/>
              <a:t>Most of them are able to work with standard SNMP protocol </a:t>
            </a:r>
          </a:p>
          <a:p>
            <a:pPr>
              <a:buNone/>
            </a:pPr>
            <a:endParaRPr lang="en-US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2963018" y="4667075"/>
            <a:ext cx="3246539" cy="1912690"/>
            <a:chOff x="2963018" y="2929098"/>
            <a:chExt cx="3246539" cy="1912690"/>
          </a:xfrm>
        </p:grpSpPr>
        <p:sp>
          <p:nvSpPr>
            <p:cNvPr id="6" name="Abgerundetes Rechteck 5"/>
            <p:cNvSpPr/>
            <p:nvPr/>
          </p:nvSpPr>
          <p:spPr>
            <a:xfrm>
              <a:off x="2963018" y="2929098"/>
              <a:ext cx="3246539" cy="1912690"/>
            </a:xfrm>
            <a:prstGeom prst="roundRect">
              <a:avLst>
                <a:gd name="adj" fmla="val 26596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028426" y="3528665"/>
              <a:ext cx="3112315" cy="71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hteck 7"/>
          <p:cNvSpPr/>
          <p:nvPr/>
        </p:nvSpPr>
        <p:spPr>
          <a:xfrm>
            <a:off x="662730" y="3510021"/>
            <a:ext cx="76985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0000"/>
                </a:solidFill>
              </a:rPr>
              <a:t>  RAD-View is the solution for all RAD products on one Platform</a:t>
            </a:r>
          </a:p>
          <a:p>
            <a:pPr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0000"/>
                </a:solidFill>
              </a:rPr>
              <a:t>  RAD-View is fully integrated into RAD SAA concept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" y="1752600"/>
            <a:ext cx="2743200" cy="8382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GUI </a:t>
            </a:r>
            <a:r>
              <a:rPr lang="en-US" sz="1800" kern="0" dirty="0" err="1" smtClean="0">
                <a:solidFill>
                  <a:sysClr val="window" lastClr="FFFFFF"/>
                </a:solidFill>
                <a:latin typeface="Calibri"/>
                <a:cs typeface="+mn-cs"/>
              </a:rPr>
              <a:t>vs</a:t>
            </a: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 CLI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8500" y="1752600"/>
            <a:ext cx="2743200" cy="8382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Network Inventory &amp; Discovery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1752600"/>
            <a:ext cx="2743200" cy="8382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</a:rPr>
              <a:t>Performance Management &amp;SLA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2590800"/>
            <a:ext cx="2743200" cy="227662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8500" y="2590800"/>
            <a:ext cx="2743200" cy="227662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2590800"/>
            <a:ext cx="2743200" cy="227662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4895558"/>
            <a:ext cx="2743200" cy="1470737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91422" tIns="45711" rIns="91422" bIns="45711" rtlCol="0" anchor="t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Intuitive GUI, visual Topology, Visual status indication , data validation.</a:t>
            </a:r>
          </a:p>
          <a:p>
            <a:pPr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Saves 50% time in configurations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8500" y="4895558"/>
            <a:ext cx="2743200" cy="1470737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91422" tIns="45711" rIns="91422" bIns="45711" rtlCol="0" anchor="t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Real time device inventory, location, port count.</a:t>
            </a:r>
          </a:p>
          <a:p>
            <a:pPr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 smtClean="0">
                <a:solidFill>
                  <a:sysClr val="window" lastClr="FFFFFF"/>
                </a:solidFill>
                <a:latin typeface="Calibri"/>
                <a:cs typeface="+mn-cs"/>
              </a:rPr>
              <a:t>Capex</a:t>
            </a: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 saving and capacity planning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2200" y="4895558"/>
            <a:ext cx="2743200" cy="1470737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91422" tIns="45711" rIns="91422" bIns="45711" rtlCol="0" anchor="t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Real time PM, utilization and thresholds management.</a:t>
            </a:r>
          </a:p>
          <a:p>
            <a:pPr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Premium services , trending and analysis </a:t>
            </a:r>
          </a:p>
        </p:txBody>
      </p:sp>
      <p:pic>
        <p:nvPicPr>
          <p:cNvPr id="87042" name="Picture 2" descr="D:\Users\ben_k\Pictures\RADview\RADview-EMS\Inventory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1221" y="2659968"/>
            <a:ext cx="2601057" cy="2080845"/>
          </a:xfrm>
          <a:prstGeom prst="rect">
            <a:avLst/>
          </a:prstGeom>
          <a:noFill/>
        </p:spPr>
      </p:pic>
      <p:pic>
        <p:nvPicPr>
          <p:cNvPr id="87043" name="Picture 3" descr="D:\Users\ben_k\Pictures\RADview\RADview-EMS\PM\DASHBOARD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1331" y="2681207"/>
            <a:ext cx="2569112" cy="205960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7044" name="Picture 4" descr="D:\Users\ben_k\Pictures\RADview\MP-4100\MP-41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627" y="2920102"/>
            <a:ext cx="2615163" cy="15252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752600"/>
            <a:ext cx="2743200" cy="8382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Fault Management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8500" y="1752600"/>
            <a:ext cx="2743200" cy="8382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Zero-touch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1752600"/>
            <a:ext cx="2743200" cy="8382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Job Automation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2590800"/>
            <a:ext cx="2743200" cy="227662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8500" y="2590802"/>
            <a:ext cx="2743200" cy="22906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2590802"/>
            <a:ext cx="2743200" cy="22906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 defTabSz="9142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4895556"/>
            <a:ext cx="2743200" cy="1499873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91422" tIns="45711" rIns="91422" bIns="45711" rtlCol="0" anchor="t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Active and History alarms, correlation to customer and services. Easy fault localization, cuts network troubleshooting to half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8500" y="4895558"/>
            <a:ext cx="2743200" cy="1453485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91422" tIns="45711" rIns="91422" bIns="45711" rtlCol="0" anchor="t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Automatic device configuration and automatic backup.</a:t>
            </a:r>
          </a:p>
          <a:p>
            <a:pPr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 smtClean="0">
                <a:solidFill>
                  <a:sysClr val="window" lastClr="FFFFFF"/>
                </a:solidFill>
                <a:latin typeface="Calibri"/>
                <a:cs typeface="+mn-cs"/>
              </a:rPr>
              <a:t>Capex</a:t>
            </a: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 saving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2200" y="4895558"/>
            <a:ext cx="2743200" cy="1453485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91422" tIns="45711" rIns="91422" bIns="45711" rtlCol="0" anchor="t"/>
          <a:lstStyle/>
          <a:p>
            <a:pPr defTabSz="9142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latin typeface="Calibri"/>
                <a:cs typeface="+mn-cs"/>
              </a:rPr>
              <a:t>Automation of network backup, mass configuration update and software update for easy network maintenance</a:t>
            </a:r>
          </a:p>
        </p:txBody>
      </p:sp>
      <p:pic>
        <p:nvPicPr>
          <p:cNvPr id="88066" name="Picture 2" descr="D:\Users\ben_k\Pictures\RADview\RADview-EMS\EB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90" y="2841673"/>
            <a:ext cx="2602963" cy="1590163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0618" y="2646219"/>
            <a:ext cx="218901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D:\Users\ben_k\Pictures\RADview\CMDB\Untitle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884" y="2736274"/>
            <a:ext cx="2600725" cy="188190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template-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RADtemplate-2013</Template>
  <TotalTime>7</TotalTime>
  <Words>1900</Words>
  <Application>Microsoft Office PowerPoint</Application>
  <PresentationFormat>Экран (4:3)</PresentationFormat>
  <Paragraphs>545</Paragraphs>
  <Slides>38</Slides>
  <Notes>14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RADtemplate-2013</vt:lpstr>
      <vt:lpstr>Managing RAD’s Network</vt:lpstr>
      <vt:lpstr>Managing RAD’s Network</vt:lpstr>
      <vt:lpstr>Agenda</vt:lpstr>
      <vt:lpstr>RADview Value Proposition</vt:lpstr>
      <vt:lpstr>RAD Management According to TMN model </vt:lpstr>
      <vt:lpstr>Network Management Topology Scheme</vt:lpstr>
      <vt:lpstr>RAD View Benefits and Features</vt:lpstr>
      <vt:lpstr>Key Features</vt:lpstr>
      <vt:lpstr>Key Features</vt:lpstr>
      <vt:lpstr>Easy to Install</vt:lpstr>
      <vt:lpstr>How it Looks Like</vt:lpstr>
      <vt:lpstr>Make Things Easy </vt:lpstr>
      <vt:lpstr>Make Things Easy </vt:lpstr>
      <vt:lpstr>RADview-EMS FCAPS</vt:lpstr>
      <vt:lpstr>RADview-EMS FCAPS</vt:lpstr>
      <vt:lpstr>RADview-EMS FCAPS</vt:lpstr>
      <vt:lpstr>RADview-EMS FCAPS</vt:lpstr>
      <vt:lpstr>RADview-EMS FCAPS</vt:lpstr>
      <vt:lpstr>RADview-EMS Performance portal</vt:lpstr>
      <vt:lpstr>RADview-EMS Performance portal</vt:lpstr>
      <vt:lpstr>RADview-EMS Performance Portal</vt:lpstr>
      <vt:lpstr>Carrier-Ethernet Service Lifecycle </vt:lpstr>
      <vt:lpstr>Service Management Summary: Managing the Service Lifecycle</vt:lpstr>
      <vt:lpstr>What’s New</vt:lpstr>
      <vt:lpstr>RADview SMS Service Management System</vt:lpstr>
      <vt:lpstr>What we Have Today</vt:lpstr>
      <vt:lpstr>Next Releases</vt:lpstr>
      <vt:lpstr>Service Assurance and  Traffic Management</vt:lpstr>
      <vt:lpstr>SAA, Service Assured Access</vt:lpstr>
      <vt:lpstr> Business-Continuity Levels </vt:lpstr>
      <vt:lpstr>Business-Continuity Options </vt:lpstr>
      <vt:lpstr>Integrations</vt:lpstr>
      <vt:lpstr>Summary</vt:lpstr>
      <vt:lpstr>Success Stories</vt:lpstr>
      <vt:lpstr>B2B Ethernet Connection DSLAM Backhaul over PSN</vt:lpstr>
      <vt:lpstr>Multiple Services over RAD Equipment</vt:lpstr>
      <vt:lpstr>Dummy for Roadmap</vt:lpstr>
      <vt:lpstr>Слайд 38</vt:lpstr>
    </vt:vector>
  </TitlesOfParts>
  <Company>Rad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ilan_s</dc:creator>
  <cp:lastModifiedBy>IRONMANN (AKA SHAMAN)</cp:lastModifiedBy>
  <cp:revision>26</cp:revision>
  <dcterms:created xsi:type="dcterms:W3CDTF">2013-01-21T06:31:02Z</dcterms:created>
  <dcterms:modified xsi:type="dcterms:W3CDTF">2013-03-25T15:19:05Z</dcterms:modified>
</cp:coreProperties>
</file>